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7" r:id="rId2"/>
    <p:sldId id="276" r:id="rId3"/>
    <p:sldId id="277" r:id="rId4"/>
    <p:sldId id="295" r:id="rId5"/>
    <p:sldId id="296" r:id="rId6"/>
    <p:sldId id="300" r:id="rId7"/>
    <p:sldId id="283" r:id="rId8"/>
    <p:sldId id="297" r:id="rId9"/>
    <p:sldId id="298" r:id="rId10"/>
    <p:sldId id="299" r:id="rId11"/>
    <p:sldId id="301"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5" autoAdjust="0"/>
    <p:restoredTop sz="94660"/>
  </p:normalViewPr>
  <p:slideViewPr>
    <p:cSldViewPr snapToGrid="0">
      <p:cViewPr varScale="1">
        <p:scale>
          <a:sx n="119" d="100"/>
          <a:sy n="119" d="100"/>
        </p:scale>
        <p:origin x="96" y="504"/>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0C4D868-D60D-426B-AEFF-FAF40F88DC1F}" type="datetimeFigureOut">
              <a:rPr lang="en-US" smtClean="0"/>
              <a:t>10/20/2016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D851F32-12BF-45AF-9B01-3B96314372BA}" type="slidenum">
              <a:rPr lang="en-US" smtClean="0"/>
              <a:t>‹#›</a:t>
            </a:fld>
            <a:endParaRPr lang="en-US"/>
          </a:p>
        </p:txBody>
      </p:sp>
    </p:spTree>
    <p:extLst>
      <p:ext uri="{BB962C8B-B14F-4D97-AF65-F5344CB8AC3E}">
        <p14:creationId xmlns:p14="http://schemas.microsoft.com/office/powerpoint/2010/main" val="29939954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34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smtClean="0"/>
              <a:t>Remember Keynesians are all about spending and moving AD.</a:t>
            </a:r>
          </a:p>
          <a:p>
            <a:pPr eaLnBrk="1" hangingPunct="1">
              <a:spcBef>
                <a:spcPct val="0"/>
              </a:spcBef>
            </a:pPr>
            <a:r>
              <a:rPr lang="en-US" altLang="en-US" smtClean="0"/>
              <a:t>Monetarists have seen over the last 50 years or so that increasing MS to improve the unemployment numbers has not been very effective, but decreasing MS to strangle inflation has been highly effective (witness the events of 1982-1984).</a:t>
            </a:r>
          </a:p>
        </p:txBody>
      </p:sp>
      <p:sp>
        <p:nvSpPr>
          <p:cNvPr id="6349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fld id="{207B2471-B957-45F9-AE12-A43828A19D6F}" type="slidenum">
              <a:rPr lang="en-US" altLang="en-US" smtClean="0"/>
              <a:pPr/>
              <a:t>2</a:t>
            </a:fld>
            <a:endParaRPr lang="en-US" altLang="en-US" smtClean="0"/>
          </a:p>
        </p:txBody>
      </p:sp>
    </p:spTree>
    <p:extLst>
      <p:ext uri="{BB962C8B-B14F-4D97-AF65-F5344CB8AC3E}">
        <p14:creationId xmlns:p14="http://schemas.microsoft.com/office/powerpoint/2010/main" val="11852204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45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smtClean="0"/>
              <a:t>This is not really an equation. A math purist will tell you it is an identity.</a:t>
            </a:r>
          </a:p>
          <a:p>
            <a:pPr eaLnBrk="1" hangingPunct="1">
              <a:spcBef>
                <a:spcPct val="0"/>
              </a:spcBef>
            </a:pPr>
            <a:r>
              <a:rPr lang="en-US" altLang="en-US" smtClean="0"/>
              <a:t>On the left is how much money is spent to buy the nominal GDP. On the right is the amount of money needed to buy the nominal GDP.</a:t>
            </a:r>
          </a:p>
        </p:txBody>
      </p:sp>
      <p:sp>
        <p:nvSpPr>
          <p:cNvPr id="6451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fld id="{2D33C128-2AAA-4B75-B738-E534BA4AFF82}" type="slidenum">
              <a:rPr lang="en-US" altLang="en-US" smtClean="0"/>
              <a:pPr/>
              <a:t>3</a:t>
            </a:fld>
            <a:endParaRPr lang="en-US" altLang="en-US" smtClean="0"/>
          </a:p>
        </p:txBody>
      </p:sp>
    </p:spTree>
    <p:extLst>
      <p:ext uri="{BB962C8B-B14F-4D97-AF65-F5344CB8AC3E}">
        <p14:creationId xmlns:p14="http://schemas.microsoft.com/office/powerpoint/2010/main" val="11206728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smtClean="0"/>
              <a:t>When we talked about liquidity earlier, we asked how low interest rates can go. Zero?</a:t>
            </a:r>
          </a:p>
          <a:p>
            <a:pPr eaLnBrk="1" hangingPunct="1">
              <a:spcBef>
                <a:spcPct val="0"/>
              </a:spcBef>
            </a:pPr>
            <a:r>
              <a:rPr lang="en-US" altLang="en-US" smtClean="0"/>
              <a:t>The interest rate people pay is the nominal rate. Lenders build the effects of inflation into that rate. Subtract the expected inflation and we get the real rate.</a:t>
            </a:r>
          </a:p>
          <a:p>
            <a:pPr eaLnBrk="1" hangingPunct="1">
              <a:spcBef>
                <a:spcPct val="0"/>
              </a:spcBef>
            </a:pPr>
            <a:r>
              <a:rPr lang="en-US" altLang="en-US" smtClean="0"/>
              <a:t>If the nominal rate is 1.5% and expected inflation is 3%, then the real rate is -1.5%, a negative rate.</a:t>
            </a:r>
          </a:p>
          <a:p>
            <a:pPr eaLnBrk="1" hangingPunct="1">
              <a:spcBef>
                <a:spcPct val="0"/>
              </a:spcBef>
            </a:pPr>
            <a:r>
              <a:rPr lang="en-US" altLang="en-US" smtClean="0"/>
              <a:t>In the example on the slide inflation is high, say 10%. Decreasing the money supply will be viewed as an inflation fighter, and expected inflation ultimately will decrease, which will lower the nominal rate.</a:t>
            </a:r>
          </a:p>
        </p:txBody>
      </p:sp>
      <p:sp>
        <p:nvSpPr>
          <p:cNvPr id="7168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fld id="{B0EB1742-2570-4B2C-904D-C29BCCA28FAF}" type="slidenum">
              <a:rPr lang="en-US" altLang="en-US" smtClean="0"/>
              <a:pPr/>
              <a:t>7</a:t>
            </a:fld>
            <a:endParaRPr lang="en-US" altLang="en-US" smtClean="0"/>
          </a:p>
        </p:txBody>
      </p:sp>
    </p:spTree>
    <p:extLst>
      <p:ext uri="{BB962C8B-B14F-4D97-AF65-F5344CB8AC3E}">
        <p14:creationId xmlns:p14="http://schemas.microsoft.com/office/powerpoint/2010/main" val="20668662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D25CFE4-5E68-47DD-A38F-0A8B15518354}" type="datetimeFigureOut">
              <a:rPr lang="en-US" smtClean="0"/>
              <a:t>10/20/2016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342266-8976-415A-B8CC-2FF07DC5DEE6}" type="slidenum">
              <a:rPr lang="en-US" smtClean="0"/>
              <a:t>‹#›</a:t>
            </a:fld>
            <a:endParaRPr lang="en-US"/>
          </a:p>
        </p:txBody>
      </p:sp>
    </p:spTree>
    <p:extLst>
      <p:ext uri="{BB962C8B-B14F-4D97-AF65-F5344CB8AC3E}">
        <p14:creationId xmlns:p14="http://schemas.microsoft.com/office/powerpoint/2010/main" val="700936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D25CFE4-5E68-47DD-A38F-0A8B15518354}" type="datetimeFigureOut">
              <a:rPr lang="en-US" smtClean="0"/>
              <a:t>10/20/2016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342266-8976-415A-B8CC-2FF07DC5DEE6}" type="slidenum">
              <a:rPr lang="en-US" smtClean="0"/>
              <a:t>‹#›</a:t>
            </a:fld>
            <a:endParaRPr lang="en-US"/>
          </a:p>
        </p:txBody>
      </p:sp>
    </p:spTree>
    <p:extLst>
      <p:ext uri="{BB962C8B-B14F-4D97-AF65-F5344CB8AC3E}">
        <p14:creationId xmlns:p14="http://schemas.microsoft.com/office/powerpoint/2010/main" val="33204435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D25CFE4-5E68-47DD-A38F-0A8B15518354}" type="datetimeFigureOut">
              <a:rPr lang="en-US" smtClean="0"/>
              <a:t>10/20/2016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342266-8976-415A-B8CC-2FF07DC5DEE6}" type="slidenum">
              <a:rPr lang="en-US" smtClean="0"/>
              <a:t>‹#›</a:t>
            </a:fld>
            <a:endParaRPr lang="en-US"/>
          </a:p>
        </p:txBody>
      </p:sp>
    </p:spTree>
    <p:extLst>
      <p:ext uri="{BB962C8B-B14F-4D97-AF65-F5344CB8AC3E}">
        <p14:creationId xmlns:p14="http://schemas.microsoft.com/office/powerpoint/2010/main" val="16312608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ctr">
              <a:defRPr sz="3200" b="1" u="sng" cap="none" baseline="0">
                <a:solidFill>
                  <a:srgbClr val="C00000"/>
                </a:solidFill>
                <a:effectLst/>
                <a:latin typeface="+mn-lt"/>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normAutofit/>
          </a:bodyPr>
          <a:lstStyle>
            <a:lvl1pPr>
              <a:lnSpc>
                <a:spcPct val="100000"/>
              </a:lnSpc>
              <a:buClr>
                <a:srgbClr val="C00000"/>
              </a:buClr>
              <a:defRPr sz="2400"/>
            </a:lvl1pPr>
            <a:lvl2pPr marL="685800" indent="-228600">
              <a:lnSpc>
                <a:spcPct val="100000"/>
              </a:lnSpc>
              <a:buClr>
                <a:srgbClr val="C00000"/>
              </a:buClr>
              <a:buFont typeface="Courier New" panose="02070309020205020404" pitchFamily="49" charset="0"/>
              <a:buChar char="o"/>
              <a:defRPr sz="2400"/>
            </a:lvl2pPr>
            <a:lvl3pPr marL="1143000" indent="-228600">
              <a:lnSpc>
                <a:spcPct val="100000"/>
              </a:lnSpc>
              <a:buClr>
                <a:srgbClr val="C00000"/>
              </a:buClr>
              <a:buFont typeface="Wingdings" panose="05000000000000000000" pitchFamily="2" charset="2"/>
              <a:buChar char="§"/>
              <a:defRPr sz="2400"/>
            </a:lvl3pPr>
            <a:lvl4pPr marL="1600200" indent="-228600">
              <a:lnSpc>
                <a:spcPct val="100000"/>
              </a:lnSpc>
              <a:buClr>
                <a:srgbClr val="C00000"/>
              </a:buClr>
              <a:buFont typeface="Wingdings" panose="05000000000000000000" pitchFamily="2" charset="2"/>
              <a:buChar char="Ø"/>
              <a:defRPr sz="2400"/>
            </a:lvl4pPr>
            <a:lvl5pPr marL="2057400" indent="-228600">
              <a:lnSpc>
                <a:spcPct val="100000"/>
              </a:lnSpc>
              <a:buClr>
                <a:srgbClr val="C00000"/>
              </a:buClr>
              <a:buFont typeface="Wingdings" panose="05000000000000000000" pitchFamily="2" charset="2"/>
              <a:buChar char="ü"/>
              <a:defRPr sz="24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4D25CFE4-5E68-47DD-A38F-0A8B15518354}" type="datetimeFigureOut">
              <a:rPr lang="en-US" smtClean="0"/>
              <a:t>10/20/2016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342266-8976-415A-B8CC-2FF07DC5DEE6}" type="slidenum">
              <a:rPr lang="en-US" smtClean="0"/>
              <a:t>‹#›</a:t>
            </a:fld>
            <a:endParaRPr lang="en-US"/>
          </a:p>
        </p:txBody>
      </p:sp>
    </p:spTree>
    <p:extLst>
      <p:ext uri="{BB962C8B-B14F-4D97-AF65-F5344CB8AC3E}">
        <p14:creationId xmlns:p14="http://schemas.microsoft.com/office/powerpoint/2010/main" val="241619836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D25CFE4-5E68-47DD-A38F-0A8B15518354}" type="datetimeFigureOut">
              <a:rPr lang="en-US" smtClean="0"/>
              <a:t>10/20/2016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342266-8976-415A-B8CC-2FF07DC5DEE6}" type="slidenum">
              <a:rPr lang="en-US" smtClean="0"/>
              <a:t>‹#›</a:t>
            </a:fld>
            <a:endParaRPr lang="en-US"/>
          </a:p>
        </p:txBody>
      </p:sp>
    </p:spTree>
    <p:extLst>
      <p:ext uri="{BB962C8B-B14F-4D97-AF65-F5344CB8AC3E}">
        <p14:creationId xmlns:p14="http://schemas.microsoft.com/office/powerpoint/2010/main" val="30742180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D25CFE4-5E68-47DD-A38F-0A8B15518354}" type="datetimeFigureOut">
              <a:rPr lang="en-US" smtClean="0"/>
              <a:t>10/20/2016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342266-8976-415A-B8CC-2FF07DC5DEE6}" type="slidenum">
              <a:rPr lang="en-US" smtClean="0"/>
              <a:t>‹#›</a:t>
            </a:fld>
            <a:endParaRPr lang="en-US"/>
          </a:p>
        </p:txBody>
      </p:sp>
    </p:spTree>
    <p:extLst>
      <p:ext uri="{BB962C8B-B14F-4D97-AF65-F5344CB8AC3E}">
        <p14:creationId xmlns:p14="http://schemas.microsoft.com/office/powerpoint/2010/main" val="9408743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D25CFE4-5E68-47DD-A38F-0A8B15518354}" type="datetimeFigureOut">
              <a:rPr lang="en-US" smtClean="0"/>
              <a:t>10/20/2016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2342266-8976-415A-B8CC-2FF07DC5DEE6}" type="slidenum">
              <a:rPr lang="en-US" smtClean="0"/>
              <a:t>‹#›</a:t>
            </a:fld>
            <a:endParaRPr lang="en-US"/>
          </a:p>
        </p:txBody>
      </p:sp>
    </p:spTree>
    <p:extLst>
      <p:ext uri="{BB962C8B-B14F-4D97-AF65-F5344CB8AC3E}">
        <p14:creationId xmlns:p14="http://schemas.microsoft.com/office/powerpoint/2010/main" val="5289923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D25CFE4-5E68-47DD-A38F-0A8B15518354}" type="datetimeFigureOut">
              <a:rPr lang="en-US" smtClean="0"/>
              <a:t>10/20/2016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2342266-8976-415A-B8CC-2FF07DC5DEE6}" type="slidenum">
              <a:rPr lang="en-US" smtClean="0"/>
              <a:t>‹#›</a:t>
            </a:fld>
            <a:endParaRPr lang="en-US"/>
          </a:p>
        </p:txBody>
      </p:sp>
    </p:spTree>
    <p:extLst>
      <p:ext uri="{BB962C8B-B14F-4D97-AF65-F5344CB8AC3E}">
        <p14:creationId xmlns:p14="http://schemas.microsoft.com/office/powerpoint/2010/main" val="14279093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D25CFE4-5E68-47DD-A38F-0A8B15518354}" type="datetimeFigureOut">
              <a:rPr lang="en-US" smtClean="0"/>
              <a:t>10/20/2016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2342266-8976-415A-B8CC-2FF07DC5DEE6}" type="slidenum">
              <a:rPr lang="en-US" smtClean="0"/>
              <a:t>‹#›</a:t>
            </a:fld>
            <a:endParaRPr lang="en-US"/>
          </a:p>
        </p:txBody>
      </p:sp>
    </p:spTree>
    <p:extLst>
      <p:ext uri="{BB962C8B-B14F-4D97-AF65-F5344CB8AC3E}">
        <p14:creationId xmlns:p14="http://schemas.microsoft.com/office/powerpoint/2010/main" val="3001769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D25CFE4-5E68-47DD-A38F-0A8B15518354}" type="datetimeFigureOut">
              <a:rPr lang="en-US" smtClean="0"/>
              <a:t>10/20/2016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342266-8976-415A-B8CC-2FF07DC5DEE6}" type="slidenum">
              <a:rPr lang="en-US" smtClean="0"/>
              <a:t>‹#›</a:t>
            </a:fld>
            <a:endParaRPr lang="en-US"/>
          </a:p>
        </p:txBody>
      </p:sp>
    </p:spTree>
    <p:extLst>
      <p:ext uri="{BB962C8B-B14F-4D97-AF65-F5344CB8AC3E}">
        <p14:creationId xmlns:p14="http://schemas.microsoft.com/office/powerpoint/2010/main" val="21608977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D25CFE4-5E68-47DD-A38F-0A8B15518354}" type="datetimeFigureOut">
              <a:rPr lang="en-US" smtClean="0"/>
              <a:t>10/20/2016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342266-8976-415A-B8CC-2FF07DC5DEE6}" type="slidenum">
              <a:rPr lang="en-US" smtClean="0"/>
              <a:t>‹#›</a:t>
            </a:fld>
            <a:endParaRPr lang="en-US"/>
          </a:p>
        </p:txBody>
      </p:sp>
    </p:spTree>
    <p:extLst>
      <p:ext uri="{BB962C8B-B14F-4D97-AF65-F5344CB8AC3E}">
        <p14:creationId xmlns:p14="http://schemas.microsoft.com/office/powerpoint/2010/main" val="13065254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D25CFE4-5E68-47DD-A38F-0A8B15518354}" type="datetimeFigureOut">
              <a:rPr lang="en-US" smtClean="0"/>
              <a:t>10/20/2016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2342266-8976-415A-B8CC-2FF07DC5DEE6}" type="slidenum">
              <a:rPr lang="en-US" smtClean="0"/>
              <a:t>‹#›</a:t>
            </a:fld>
            <a:endParaRPr lang="en-US"/>
          </a:p>
        </p:txBody>
      </p:sp>
    </p:spTree>
    <p:extLst>
      <p:ext uri="{BB962C8B-B14F-4D97-AF65-F5344CB8AC3E}">
        <p14:creationId xmlns:p14="http://schemas.microsoft.com/office/powerpoint/2010/main" val="9297544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normAutofit fontScale="90000"/>
          </a:bodyPr>
          <a:lstStyle/>
          <a:p>
            <a:r>
              <a:rPr lang="en-US" sz="8000" u="none" dirty="0" smtClean="0"/>
              <a:t/>
            </a:r>
            <a:br>
              <a:rPr lang="en-US" sz="8000" u="none" dirty="0" smtClean="0"/>
            </a:br>
            <a:r>
              <a:rPr lang="en-US" sz="3600" dirty="0" smtClean="0"/>
              <a:t>Monetarism vs Keynesianism</a:t>
            </a:r>
            <a:endParaRPr lang="en-US" sz="3600" dirty="0"/>
          </a:p>
        </p:txBody>
      </p:sp>
      <p:sp>
        <p:nvSpPr>
          <p:cNvPr id="3" name="Content Placeholder 2"/>
          <p:cNvSpPr>
            <a:spLocks noGrp="1"/>
          </p:cNvSpPr>
          <p:nvPr>
            <p:ph idx="1"/>
          </p:nvPr>
        </p:nvSpPr>
        <p:spPr>
          <a:xfrm>
            <a:off x="838200" y="2209334"/>
            <a:ext cx="10515600" cy="4351338"/>
          </a:xfrm>
        </p:spPr>
        <p:txBody>
          <a:bodyPr/>
          <a:lstStyle/>
          <a:p>
            <a:r>
              <a:rPr lang="en-US" dirty="0" smtClean="0"/>
              <a:t>The equation of exchange</a:t>
            </a:r>
            <a:endParaRPr lang="en-US" dirty="0" smtClean="0"/>
          </a:p>
          <a:p>
            <a:r>
              <a:rPr lang="en-US" dirty="0" smtClean="0"/>
              <a:t>Monetarism</a:t>
            </a:r>
            <a:endParaRPr lang="en-US" dirty="0" smtClean="0"/>
          </a:p>
          <a:p>
            <a:r>
              <a:rPr lang="en-US" dirty="0" smtClean="0"/>
              <a:t>The monetarist model vs the Keynesian monetary model </a:t>
            </a:r>
            <a:endParaRPr lang="en-US" dirty="0" smtClean="0"/>
          </a:p>
          <a:p>
            <a:r>
              <a:rPr lang="en-US" dirty="0" smtClean="0"/>
              <a:t>Some conclusions about macroeconomic models</a:t>
            </a:r>
            <a:endParaRPr lang="en-US" dirty="0" smtClean="0"/>
          </a:p>
        </p:txBody>
      </p:sp>
    </p:spTree>
    <p:extLst>
      <p:ext uri="{BB962C8B-B14F-4D97-AF65-F5344CB8AC3E}">
        <p14:creationId xmlns:p14="http://schemas.microsoft.com/office/powerpoint/2010/main" val="164536731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92409"/>
            <a:ext cx="10515600" cy="1325563"/>
          </a:xfrm>
        </p:spPr>
        <p:txBody>
          <a:bodyPr/>
          <a:lstStyle/>
          <a:p>
            <a:r>
              <a:rPr lang="en-US" dirty="0" smtClean="0"/>
              <a:t>Keynesians on Monetary Policy</a:t>
            </a:r>
            <a:endParaRPr lang="en-US" dirty="0"/>
          </a:p>
        </p:txBody>
      </p:sp>
      <p:sp>
        <p:nvSpPr>
          <p:cNvPr id="3" name="Content Placeholder 2"/>
          <p:cNvSpPr>
            <a:spLocks noGrp="1"/>
          </p:cNvSpPr>
          <p:nvPr>
            <p:ph idx="1"/>
          </p:nvPr>
        </p:nvSpPr>
        <p:spPr>
          <a:xfrm>
            <a:off x="513347" y="1417972"/>
            <a:ext cx="11229474" cy="5319711"/>
          </a:xfrm>
        </p:spPr>
        <p:txBody>
          <a:bodyPr>
            <a:normAutofit/>
          </a:bodyPr>
          <a:lstStyle/>
          <a:p>
            <a:pPr>
              <a:lnSpc>
                <a:spcPct val="120000"/>
              </a:lnSpc>
              <a:defRPr/>
            </a:pPr>
            <a:r>
              <a:rPr lang="en-US" dirty="0"/>
              <a:t>Keynesians advise the Fed to target interest rates.  </a:t>
            </a:r>
            <a:endParaRPr lang="en-US" dirty="0" smtClean="0"/>
          </a:p>
          <a:p>
            <a:pPr lvl="1">
              <a:lnSpc>
                <a:spcPct val="120000"/>
              </a:lnSpc>
              <a:defRPr/>
            </a:pPr>
            <a:r>
              <a:rPr lang="en-US" dirty="0" smtClean="0"/>
              <a:t>Adjust </a:t>
            </a:r>
            <a:r>
              <a:rPr lang="en-US" dirty="0"/>
              <a:t>monetary policies in response to changing economic conditions</a:t>
            </a:r>
            <a:r>
              <a:rPr lang="en-US" dirty="0" smtClean="0"/>
              <a:t>.</a:t>
            </a:r>
          </a:p>
          <a:p>
            <a:pPr marL="457200" lvl="1" indent="0">
              <a:lnSpc>
                <a:spcPct val="120000"/>
              </a:lnSpc>
              <a:buNone/>
              <a:defRPr/>
            </a:pPr>
            <a:endParaRPr lang="en-US" dirty="0"/>
          </a:p>
          <a:p>
            <a:pPr>
              <a:lnSpc>
                <a:spcPct val="120000"/>
              </a:lnSpc>
              <a:defRPr/>
            </a:pPr>
            <a:r>
              <a:rPr lang="en-US" dirty="0"/>
              <a:t>Goal for Fed should be to control unemployment as well as inflation.</a:t>
            </a:r>
          </a:p>
          <a:p>
            <a:pPr lvl="1">
              <a:lnSpc>
                <a:spcPct val="120000"/>
              </a:lnSpc>
              <a:defRPr/>
            </a:pPr>
            <a:r>
              <a:rPr lang="en-US" dirty="0"/>
              <a:t>Business cycles &amp; cyclical unemployment are caused by aggregate demand shifts.</a:t>
            </a:r>
          </a:p>
          <a:p>
            <a:pPr lvl="1">
              <a:lnSpc>
                <a:spcPct val="120000"/>
              </a:lnSpc>
              <a:defRPr/>
            </a:pPr>
            <a:r>
              <a:rPr lang="en-US" dirty="0"/>
              <a:t>Monetary policy can be effective in managing aggregate demand</a:t>
            </a:r>
            <a:r>
              <a:rPr lang="en-US" dirty="0" smtClean="0"/>
              <a:t>.</a:t>
            </a:r>
          </a:p>
          <a:p>
            <a:pPr lvl="1">
              <a:lnSpc>
                <a:spcPct val="120000"/>
              </a:lnSpc>
              <a:defRPr/>
            </a:pPr>
            <a:r>
              <a:rPr lang="en-US" dirty="0" smtClean="0"/>
              <a:t>Reassures investors that the government will not let the economy crash &amp; stagnate as it did during the Great Depression</a:t>
            </a:r>
          </a:p>
          <a:p>
            <a:pPr marL="0" indent="0">
              <a:lnSpc>
                <a:spcPct val="120000"/>
              </a:lnSpc>
              <a:buNone/>
              <a:defRPr/>
            </a:pPr>
            <a:endParaRPr lang="en-US" dirty="0"/>
          </a:p>
          <a:p>
            <a:pPr>
              <a:lnSpc>
                <a:spcPct val="120000"/>
              </a:lnSpc>
              <a:defRPr/>
            </a:pPr>
            <a:endParaRPr lang="en-US" dirty="0"/>
          </a:p>
          <a:p>
            <a:endParaRPr lang="en-US" dirty="0"/>
          </a:p>
        </p:txBody>
      </p:sp>
    </p:spTree>
    <p:extLst>
      <p:ext uri="{BB962C8B-B14F-4D97-AF65-F5344CB8AC3E}">
        <p14:creationId xmlns:p14="http://schemas.microsoft.com/office/powerpoint/2010/main" val="156416928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en-US" dirty="0"/>
              <a:t>T</a:t>
            </a:r>
            <a:r>
              <a:rPr lang="en-US" dirty="0" smtClean="0"/>
              <a:t>he Modern Macroeconomic Consensus</a:t>
            </a:r>
            <a:endParaRPr lang="en-US" dirty="0"/>
          </a:p>
        </p:txBody>
      </p:sp>
      <p:sp>
        <p:nvSpPr>
          <p:cNvPr id="3" name="Content Placeholder 2"/>
          <p:cNvSpPr>
            <a:spLocks noGrp="1"/>
          </p:cNvSpPr>
          <p:nvPr>
            <p:ph idx="1"/>
          </p:nvPr>
        </p:nvSpPr>
        <p:spPr>
          <a:xfrm>
            <a:off x="838200" y="1259304"/>
            <a:ext cx="10515600" cy="5598695"/>
          </a:xfrm>
        </p:spPr>
        <p:txBody>
          <a:bodyPr>
            <a:normAutofit/>
          </a:bodyPr>
          <a:lstStyle/>
          <a:p>
            <a:pPr>
              <a:lnSpc>
                <a:spcPct val="110000"/>
              </a:lnSpc>
            </a:pPr>
            <a:r>
              <a:rPr lang="en-US" dirty="0"/>
              <a:t>T</a:t>
            </a:r>
            <a:r>
              <a:rPr lang="en-US" dirty="0" smtClean="0"/>
              <a:t>he Keynesian model &amp; the classical model are applicable in different circumstances.</a:t>
            </a:r>
          </a:p>
          <a:p>
            <a:pPr lvl="1">
              <a:lnSpc>
                <a:spcPct val="110000"/>
              </a:lnSpc>
            </a:pPr>
            <a:r>
              <a:rPr lang="en-US" dirty="0" smtClean="0"/>
              <a:t>The Keynesian model applies to recessionary gaps.  The classical model applies to inflationary gaps.</a:t>
            </a:r>
          </a:p>
          <a:p>
            <a:pPr lvl="1">
              <a:lnSpc>
                <a:spcPct val="110000"/>
              </a:lnSpc>
            </a:pPr>
            <a:r>
              <a:rPr lang="en-US" dirty="0" smtClean="0"/>
              <a:t>The Keynesian model is more relevant in the short-run.  The classical model is more relevant in the long-run.</a:t>
            </a:r>
          </a:p>
          <a:p>
            <a:pPr marL="457200" lvl="1" indent="0">
              <a:lnSpc>
                <a:spcPct val="110000"/>
              </a:lnSpc>
              <a:buNone/>
            </a:pPr>
            <a:endParaRPr lang="en-US" dirty="0" smtClean="0"/>
          </a:p>
          <a:p>
            <a:pPr>
              <a:lnSpc>
                <a:spcPct val="110000"/>
              </a:lnSpc>
            </a:pPr>
            <a:r>
              <a:rPr lang="en-US" dirty="0" smtClean="0"/>
              <a:t>Economic models are abstract simplifications of a complex &amp; dynamic reality.  No single model is the “truth</a:t>
            </a:r>
            <a:r>
              <a:rPr lang="en-US" dirty="0" smtClean="0"/>
              <a:t>.”</a:t>
            </a:r>
          </a:p>
          <a:p>
            <a:pPr lvl="1">
              <a:lnSpc>
                <a:spcPct val="110000"/>
              </a:lnSpc>
            </a:pPr>
            <a:r>
              <a:rPr lang="en-US" dirty="0" smtClean="0"/>
              <a:t>Economists create particular models to analyze particular questions.</a:t>
            </a:r>
            <a:endParaRPr lang="en-US" dirty="0" smtClean="0"/>
          </a:p>
          <a:p>
            <a:pPr lvl="1">
              <a:lnSpc>
                <a:spcPct val="110000"/>
              </a:lnSpc>
            </a:pPr>
            <a:r>
              <a:rPr lang="en-US" dirty="0"/>
              <a:t>E</a:t>
            </a:r>
            <a:r>
              <a:rPr lang="en-US" dirty="0" smtClean="0"/>
              <a:t>conomics is a scientific enterprise because it tests its models </a:t>
            </a:r>
            <a:r>
              <a:rPr lang="en-US" dirty="0" smtClean="0"/>
              <a:t>&amp; </a:t>
            </a:r>
            <a:r>
              <a:rPr lang="en-US" dirty="0" smtClean="0"/>
              <a:t>adjusts </a:t>
            </a:r>
            <a:r>
              <a:rPr lang="en-US" dirty="0" smtClean="0"/>
              <a:t>them in light of the evidence</a:t>
            </a:r>
            <a:r>
              <a:rPr lang="en-US" dirty="0" smtClean="0"/>
              <a:t>.</a:t>
            </a:r>
            <a:endParaRPr lang="en-US" dirty="0" smtClean="0"/>
          </a:p>
          <a:p>
            <a:pPr marL="457200" lvl="1" indent="0">
              <a:lnSpc>
                <a:spcPct val="110000"/>
              </a:lnSpc>
              <a:buNone/>
            </a:pPr>
            <a:endParaRPr lang="en-US" dirty="0" smtClean="0"/>
          </a:p>
          <a:p>
            <a:pPr marL="457200" lvl="1" indent="0">
              <a:buNone/>
            </a:pPr>
            <a:endParaRPr lang="en-US" dirty="0" smtClean="0"/>
          </a:p>
        </p:txBody>
      </p:sp>
    </p:spTree>
    <p:extLst>
      <p:ext uri="{BB962C8B-B14F-4D97-AF65-F5344CB8AC3E}">
        <p14:creationId xmlns:p14="http://schemas.microsoft.com/office/powerpoint/2010/main" val="21596233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smtClean="0"/>
              <a:t>The Monetarist Perspective</a:t>
            </a:r>
          </a:p>
        </p:txBody>
      </p:sp>
      <p:sp>
        <p:nvSpPr>
          <p:cNvPr id="27651" name="Rectangle 3"/>
          <p:cNvSpPr>
            <a:spLocks noGrp="1" noChangeArrowheads="1"/>
          </p:cNvSpPr>
          <p:nvPr>
            <p:ph idx="1"/>
          </p:nvPr>
        </p:nvSpPr>
        <p:spPr/>
        <p:txBody>
          <a:bodyPr rtlCol="0">
            <a:normAutofit/>
          </a:bodyPr>
          <a:lstStyle/>
          <a:p>
            <a:pPr>
              <a:defRPr/>
            </a:pPr>
            <a:r>
              <a:rPr lang="en-US" dirty="0" smtClean="0"/>
              <a:t>Keynesian view of monetary policy:  changes </a:t>
            </a:r>
            <a:r>
              <a:rPr lang="en-US" dirty="0"/>
              <a:t>in the money supply </a:t>
            </a:r>
            <a:r>
              <a:rPr lang="en-US" dirty="0" smtClean="0"/>
              <a:t>create changes </a:t>
            </a:r>
            <a:r>
              <a:rPr lang="en-US" dirty="0"/>
              <a:t>in interest rates, which </a:t>
            </a:r>
            <a:r>
              <a:rPr lang="en-US" dirty="0" smtClean="0"/>
              <a:t>shifts AD &amp; affects both real GDP &amp; the price level.</a:t>
            </a:r>
          </a:p>
          <a:p>
            <a:pPr marL="0" indent="0">
              <a:buNone/>
              <a:defRPr/>
            </a:pPr>
            <a:endParaRPr lang="en-US" dirty="0"/>
          </a:p>
          <a:p>
            <a:pPr>
              <a:defRPr/>
            </a:pPr>
            <a:r>
              <a:rPr lang="en-US" dirty="0" smtClean="0"/>
              <a:t>The classical alternative is called </a:t>
            </a:r>
            <a:r>
              <a:rPr lang="en-US" u="sng" dirty="0" smtClean="0"/>
              <a:t>monetarism</a:t>
            </a:r>
            <a:r>
              <a:rPr lang="en-US" dirty="0" smtClean="0"/>
              <a:t>.</a:t>
            </a:r>
          </a:p>
          <a:p>
            <a:pPr lvl="1">
              <a:defRPr/>
            </a:pPr>
            <a:r>
              <a:rPr lang="en-US" dirty="0" smtClean="0"/>
              <a:t>Monetary policies affect the price level but not real GDP.</a:t>
            </a:r>
          </a:p>
          <a:p>
            <a:pPr lvl="1">
              <a:defRPr/>
            </a:pPr>
            <a:r>
              <a:rPr lang="en-US" dirty="0" smtClean="0"/>
              <a:t>The Fed can control the money supply but not interest rates or aggregate demand.</a:t>
            </a:r>
            <a:endParaRPr lang="en-US" dirty="0"/>
          </a:p>
          <a:p>
            <a:pPr lvl="1">
              <a:defRPr/>
            </a:pPr>
            <a:r>
              <a:rPr lang="en-US" dirty="0"/>
              <a:t>M</a:t>
            </a:r>
            <a:r>
              <a:rPr lang="en-US" dirty="0" smtClean="0"/>
              <a:t>onetary </a:t>
            </a:r>
            <a:r>
              <a:rPr lang="en-US" dirty="0"/>
              <a:t>policy is not effective for fighting </a:t>
            </a:r>
            <a:r>
              <a:rPr lang="en-US" dirty="0" smtClean="0"/>
              <a:t>recessions, </a:t>
            </a:r>
            <a:r>
              <a:rPr lang="en-US" dirty="0"/>
              <a:t>but </a:t>
            </a:r>
            <a:r>
              <a:rPr lang="en-US" dirty="0" smtClean="0"/>
              <a:t>it is </a:t>
            </a:r>
            <a:r>
              <a:rPr lang="en-US" dirty="0"/>
              <a:t>a powerful tool for managing inflation.</a:t>
            </a:r>
          </a:p>
          <a:p>
            <a:pPr lvl="1">
              <a:buFont typeface="Arial" pitchFamily="34" charset="0"/>
              <a:buChar char="–"/>
              <a:defRPr/>
            </a:pPr>
            <a:endParaRPr lang="en-US" dirty="0" smtClean="0"/>
          </a:p>
        </p:txBody>
      </p:sp>
    </p:spTree>
    <p:extLst>
      <p:ext uri="{BB962C8B-B14F-4D97-AF65-F5344CB8AC3E}">
        <p14:creationId xmlns:p14="http://schemas.microsoft.com/office/powerpoint/2010/main" val="189035684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altLang="en-US" smtClean="0"/>
              <a:t>The Equation of Exchange</a:t>
            </a:r>
          </a:p>
        </p:txBody>
      </p:sp>
      <p:sp>
        <p:nvSpPr>
          <p:cNvPr id="28675" name="Rectangle 3"/>
          <p:cNvSpPr>
            <a:spLocks noGrp="1" noChangeArrowheads="1"/>
          </p:cNvSpPr>
          <p:nvPr>
            <p:ph idx="1"/>
          </p:nvPr>
        </p:nvSpPr>
        <p:spPr>
          <a:xfrm>
            <a:off x="469232" y="1825624"/>
            <a:ext cx="10515600" cy="4679449"/>
          </a:xfrm>
        </p:spPr>
        <p:txBody>
          <a:bodyPr rtlCol="0">
            <a:normAutofit fontScale="92500" lnSpcReduction="10000"/>
          </a:bodyPr>
          <a:lstStyle/>
          <a:p>
            <a:pPr>
              <a:lnSpc>
                <a:spcPct val="120000"/>
              </a:lnSpc>
              <a:defRPr/>
            </a:pPr>
            <a:r>
              <a:rPr lang="en-US" dirty="0" smtClean="0"/>
              <a:t>Monetarism starts with the </a:t>
            </a:r>
            <a:r>
              <a:rPr lang="en-US" u="sng" dirty="0" smtClean="0"/>
              <a:t>equation of exchange</a:t>
            </a:r>
            <a:r>
              <a:rPr lang="en-US" dirty="0" smtClean="0"/>
              <a:t>:  MV = PQ</a:t>
            </a:r>
          </a:p>
          <a:p>
            <a:pPr lvl="1">
              <a:lnSpc>
                <a:spcPct val="120000"/>
              </a:lnSpc>
              <a:defRPr/>
            </a:pPr>
            <a:r>
              <a:rPr lang="en-US" dirty="0" smtClean="0"/>
              <a:t>M is the money supply</a:t>
            </a:r>
          </a:p>
          <a:p>
            <a:pPr lvl="1">
              <a:lnSpc>
                <a:spcPct val="120000"/>
              </a:lnSpc>
              <a:defRPr/>
            </a:pPr>
            <a:r>
              <a:rPr lang="en-US" dirty="0" smtClean="0"/>
              <a:t>V is the </a:t>
            </a:r>
            <a:r>
              <a:rPr lang="en-US" u="sng" dirty="0" smtClean="0"/>
              <a:t>velocity of circulation</a:t>
            </a:r>
            <a:r>
              <a:rPr lang="en-US" dirty="0" smtClean="0"/>
              <a:t> (the number of times each dollar is spent in a year)</a:t>
            </a:r>
          </a:p>
          <a:p>
            <a:pPr lvl="1">
              <a:lnSpc>
                <a:spcPct val="120000"/>
              </a:lnSpc>
              <a:defRPr/>
            </a:pPr>
            <a:r>
              <a:rPr lang="en-US" dirty="0" smtClean="0"/>
              <a:t>P is the price level &amp; Q is real output (so PQ is nominal GDP)</a:t>
            </a:r>
          </a:p>
          <a:p>
            <a:pPr marL="457200" lvl="1" indent="0">
              <a:lnSpc>
                <a:spcPct val="120000"/>
              </a:lnSpc>
              <a:buNone/>
              <a:defRPr/>
            </a:pPr>
            <a:endParaRPr lang="en-US" dirty="0"/>
          </a:p>
          <a:p>
            <a:pPr>
              <a:lnSpc>
                <a:spcPct val="120000"/>
              </a:lnSpc>
              <a:defRPr/>
            </a:pPr>
            <a:r>
              <a:rPr lang="en-US" dirty="0" smtClean="0"/>
              <a:t>The equation of exchange is true by definition.  </a:t>
            </a:r>
          </a:p>
          <a:p>
            <a:pPr lvl="1">
              <a:lnSpc>
                <a:spcPct val="120000"/>
              </a:lnSpc>
              <a:defRPr/>
            </a:pPr>
            <a:r>
              <a:rPr lang="en-US" dirty="0" smtClean="0"/>
              <a:t>V ≡ PQ / M</a:t>
            </a:r>
          </a:p>
          <a:p>
            <a:pPr lvl="1">
              <a:lnSpc>
                <a:spcPct val="120000"/>
              </a:lnSpc>
              <a:defRPr/>
            </a:pPr>
            <a:r>
              <a:rPr lang="en-US" dirty="0" smtClean="0"/>
              <a:t>MV could determine PQ or PQ could determine MV</a:t>
            </a:r>
          </a:p>
          <a:p>
            <a:pPr>
              <a:lnSpc>
                <a:spcPct val="120000"/>
              </a:lnSpc>
              <a:defRPr/>
            </a:pPr>
            <a:endParaRPr lang="en-US" dirty="0"/>
          </a:p>
          <a:p>
            <a:pPr>
              <a:lnSpc>
                <a:spcPct val="120000"/>
              </a:lnSpc>
              <a:defRPr/>
            </a:pPr>
            <a:r>
              <a:rPr lang="en-US" dirty="0" smtClean="0"/>
              <a:t>To turn the equation of exchange into a theory of causality, assumptions must be made.</a:t>
            </a:r>
          </a:p>
          <a:p>
            <a:pPr lvl="1">
              <a:defRPr/>
            </a:pPr>
            <a:endParaRPr lang="en-US" dirty="0"/>
          </a:p>
          <a:p>
            <a:pPr>
              <a:defRPr/>
            </a:pPr>
            <a:endParaRPr lang="en-US" dirty="0" smtClean="0"/>
          </a:p>
          <a:p>
            <a:pPr>
              <a:defRPr/>
            </a:pPr>
            <a:endParaRPr lang="en-US" dirty="0" smtClean="0"/>
          </a:p>
        </p:txBody>
      </p:sp>
      <p:graphicFrame>
        <p:nvGraphicFramePr>
          <p:cNvPr id="2" name="Table 1"/>
          <p:cNvGraphicFramePr>
            <a:graphicFrameLocks noGrp="1"/>
          </p:cNvGraphicFramePr>
          <p:nvPr>
            <p:extLst>
              <p:ext uri="{D42A27DB-BD31-4B8C-83A1-F6EECF244321}">
                <p14:modId xmlns:p14="http://schemas.microsoft.com/office/powerpoint/2010/main" val="4025028693"/>
              </p:ext>
            </p:extLst>
          </p:nvPr>
        </p:nvGraphicFramePr>
        <p:xfrm>
          <a:off x="6507747" y="1825624"/>
          <a:ext cx="1296737" cy="457200"/>
        </p:xfrm>
        <a:graphic>
          <a:graphicData uri="http://schemas.openxmlformats.org/drawingml/2006/table">
            <a:tbl>
              <a:tblPr firstRow="1" bandRow="1">
                <a:tableStyleId>{5C22544A-7EE6-4342-B048-85BDC9FD1C3A}</a:tableStyleId>
              </a:tblPr>
              <a:tblGrid>
                <a:gridCol w="1296737">
                  <a:extLst>
                    <a:ext uri="{9D8B030D-6E8A-4147-A177-3AD203B41FA5}">
                      <a16:colId xmlns:a16="http://schemas.microsoft.com/office/drawing/2014/main" val="2820756059"/>
                    </a:ext>
                  </a:extLst>
                </a:gridCol>
              </a:tblGrid>
              <a:tr h="370840">
                <a:tc>
                  <a:txBody>
                    <a:bodyPr/>
                    <a:lstStyle/>
                    <a:p>
                      <a:r>
                        <a:rPr lang="en-US" sz="2400" b="0" dirty="0" smtClean="0"/>
                        <a:t>MV = PQ</a:t>
                      </a:r>
                      <a:endParaRPr lang="en-US" sz="2400" b="0" dirty="0"/>
                    </a:p>
                  </a:txBody>
                  <a:tcPr/>
                </a:tc>
                <a:extLst>
                  <a:ext uri="{0D108BD9-81ED-4DB2-BD59-A6C34878D82A}">
                    <a16:rowId xmlns:a16="http://schemas.microsoft.com/office/drawing/2014/main" val="1731432214"/>
                  </a:ext>
                </a:extLst>
              </a:tr>
            </a:tbl>
          </a:graphicData>
        </a:graphic>
      </p:graphicFrame>
    </p:spTree>
    <p:extLst>
      <p:ext uri="{BB962C8B-B14F-4D97-AF65-F5344CB8AC3E}">
        <p14:creationId xmlns:p14="http://schemas.microsoft.com/office/powerpoint/2010/main" val="371151018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9991"/>
            <a:ext cx="10515600" cy="1325563"/>
          </a:xfrm>
        </p:spPr>
        <p:txBody>
          <a:bodyPr/>
          <a:lstStyle/>
          <a:p>
            <a:r>
              <a:rPr lang="en-US" dirty="0" smtClean="0"/>
              <a:t>Monetarism</a:t>
            </a:r>
            <a:endParaRPr lang="en-US" dirty="0"/>
          </a:p>
        </p:txBody>
      </p:sp>
      <p:sp>
        <p:nvSpPr>
          <p:cNvPr id="3" name="Content Placeholder 2"/>
          <p:cNvSpPr>
            <a:spLocks noGrp="1"/>
          </p:cNvSpPr>
          <p:nvPr>
            <p:ph idx="1"/>
          </p:nvPr>
        </p:nvSpPr>
        <p:spPr>
          <a:xfrm>
            <a:off x="389021" y="1171074"/>
            <a:ext cx="11413958" cy="5743074"/>
          </a:xfrm>
        </p:spPr>
        <p:txBody>
          <a:bodyPr>
            <a:normAutofit/>
          </a:bodyPr>
          <a:lstStyle/>
          <a:p>
            <a:pPr>
              <a:lnSpc>
                <a:spcPct val="120000"/>
              </a:lnSpc>
              <a:defRPr/>
            </a:pPr>
            <a:r>
              <a:rPr lang="en-US" u="sng" dirty="0" smtClean="0"/>
              <a:t>Monetarism</a:t>
            </a:r>
            <a:r>
              <a:rPr lang="en-US" dirty="0" smtClean="0"/>
              <a:t> is a version of the classical model that stresses that the proper role of monetary policy is to control inflation &amp; preserve the value of money, not to manage aggregate demand or to control unemployment.</a:t>
            </a:r>
          </a:p>
          <a:p>
            <a:pPr marL="0" indent="0">
              <a:lnSpc>
                <a:spcPct val="120000"/>
              </a:lnSpc>
              <a:buNone/>
              <a:defRPr/>
            </a:pPr>
            <a:endParaRPr lang="en-US" dirty="0" smtClean="0"/>
          </a:p>
          <a:p>
            <a:pPr>
              <a:lnSpc>
                <a:spcPct val="120000"/>
              </a:lnSpc>
              <a:defRPr/>
            </a:pPr>
            <a:r>
              <a:rPr lang="en-US" dirty="0" smtClean="0"/>
              <a:t>Weak version of monetarism</a:t>
            </a:r>
            <a:endParaRPr lang="en-US" dirty="0"/>
          </a:p>
          <a:p>
            <a:pPr lvl="1">
              <a:lnSpc>
                <a:spcPct val="120000"/>
              </a:lnSpc>
              <a:defRPr/>
            </a:pPr>
            <a:r>
              <a:rPr lang="en-US" dirty="0" smtClean="0"/>
              <a:t>Key assumption:  V is constant, at least </a:t>
            </a:r>
            <a:r>
              <a:rPr lang="en-US" dirty="0"/>
              <a:t>in the short-run</a:t>
            </a:r>
          </a:p>
          <a:p>
            <a:pPr lvl="1">
              <a:lnSpc>
                <a:spcPct val="120000"/>
              </a:lnSpc>
              <a:defRPr/>
            </a:pPr>
            <a:r>
              <a:rPr lang="en-US" dirty="0" smtClean="0"/>
              <a:t>Hence </a:t>
            </a:r>
            <a:r>
              <a:rPr lang="en-US" dirty="0">
                <a:cs typeface="Arial" panose="020B0604020202020204" pitchFamily="34" charset="0"/>
              </a:rPr>
              <a:t>∆M </a:t>
            </a:r>
            <a:r>
              <a:rPr lang="en-US" altLang="en-US" dirty="0">
                <a:sym typeface="Wingdings 3" pitchFamily="18" charset="2"/>
              </a:rPr>
              <a:t> </a:t>
            </a:r>
            <a:r>
              <a:rPr lang="en-US" dirty="0">
                <a:cs typeface="Arial" panose="020B0604020202020204" pitchFamily="34" charset="0"/>
              </a:rPr>
              <a:t>∆</a:t>
            </a:r>
            <a:r>
              <a:rPr lang="en-US" dirty="0" smtClean="0">
                <a:cs typeface="Arial" panose="020B0604020202020204" pitchFamily="34" charset="0"/>
              </a:rPr>
              <a:t>PQ.  </a:t>
            </a:r>
          </a:p>
          <a:p>
            <a:pPr lvl="2">
              <a:lnSpc>
                <a:spcPct val="120000"/>
              </a:lnSpc>
              <a:defRPr/>
            </a:pPr>
            <a:r>
              <a:rPr lang="en-US" dirty="0" smtClean="0">
                <a:cs typeface="Arial" panose="020B0604020202020204" pitchFamily="34" charset="0"/>
              </a:rPr>
              <a:t>Monetary </a:t>
            </a:r>
            <a:r>
              <a:rPr lang="en-US" dirty="0">
                <a:cs typeface="Arial" panose="020B0604020202020204" pitchFamily="34" charset="0"/>
              </a:rPr>
              <a:t>policy </a:t>
            </a:r>
            <a:r>
              <a:rPr lang="en-US" dirty="0" smtClean="0">
                <a:cs typeface="Arial" panose="020B0604020202020204" pitchFamily="34" charset="0"/>
              </a:rPr>
              <a:t>affects nominal GDP, with some impact on prices &amp; some impact on production.</a:t>
            </a:r>
          </a:p>
          <a:p>
            <a:pPr lvl="2">
              <a:lnSpc>
                <a:spcPct val="120000"/>
              </a:lnSpc>
              <a:defRPr/>
            </a:pPr>
            <a:r>
              <a:rPr lang="en-US" dirty="0" smtClean="0">
                <a:cs typeface="Arial" panose="020B0604020202020204" pitchFamily="34" charset="0"/>
              </a:rPr>
              <a:t>Keynesians dispute that V can be assumed to be constant, but the weak version of monetarism is similar to the Keynesian view.</a:t>
            </a:r>
          </a:p>
          <a:p>
            <a:pPr lvl="1">
              <a:lnSpc>
                <a:spcPct val="120000"/>
              </a:lnSpc>
              <a:defRPr/>
            </a:pPr>
            <a:endParaRPr lang="en-US" dirty="0">
              <a:cs typeface="Arial" panose="020B0604020202020204" pitchFamily="34" charset="0"/>
            </a:endParaRPr>
          </a:p>
        </p:txBody>
      </p:sp>
    </p:spTree>
    <p:extLst>
      <p:ext uri="{BB962C8B-B14F-4D97-AF65-F5344CB8AC3E}">
        <p14:creationId xmlns:p14="http://schemas.microsoft.com/office/powerpoint/2010/main" val="272411185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08452"/>
            <a:ext cx="10515600" cy="1325563"/>
          </a:xfrm>
        </p:spPr>
        <p:txBody>
          <a:bodyPr/>
          <a:lstStyle/>
          <a:p>
            <a:r>
              <a:rPr lang="en-US" dirty="0" smtClean="0"/>
              <a:t>Monetarism (</a:t>
            </a:r>
            <a:r>
              <a:rPr lang="en-US" dirty="0" err="1" smtClean="0"/>
              <a:t>cont</a:t>
            </a:r>
            <a:r>
              <a:rPr lang="en-US" dirty="0" smtClean="0"/>
              <a:t>)</a:t>
            </a:r>
            <a:endParaRPr lang="en-US" dirty="0"/>
          </a:p>
        </p:txBody>
      </p:sp>
      <p:sp>
        <p:nvSpPr>
          <p:cNvPr id="3" name="Content Placeholder 2"/>
          <p:cNvSpPr>
            <a:spLocks noGrp="1"/>
          </p:cNvSpPr>
          <p:nvPr>
            <p:ph idx="1"/>
          </p:nvPr>
        </p:nvSpPr>
        <p:spPr>
          <a:xfrm>
            <a:off x="168442" y="1576972"/>
            <a:ext cx="12023558" cy="5064460"/>
          </a:xfrm>
        </p:spPr>
        <p:txBody>
          <a:bodyPr>
            <a:normAutofit/>
          </a:bodyPr>
          <a:lstStyle/>
          <a:p>
            <a:pPr>
              <a:lnSpc>
                <a:spcPct val="120000"/>
              </a:lnSpc>
              <a:defRPr/>
            </a:pPr>
            <a:r>
              <a:rPr lang="en-US" dirty="0">
                <a:cs typeface="Arial" panose="020B0604020202020204" pitchFamily="34" charset="0"/>
              </a:rPr>
              <a:t>Strong </a:t>
            </a:r>
            <a:r>
              <a:rPr lang="en-US" dirty="0" smtClean="0">
                <a:cs typeface="Arial" panose="020B0604020202020204" pitchFamily="34" charset="0"/>
              </a:rPr>
              <a:t>version of monetarism</a:t>
            </a:r>
            <a:endParaRPr lang="en-US" dirty="0">
              <a:cs typeface="Arial" panose="020B0604020202020204" pitchFamily="34" charset="0"/>
            </a:endParaRPr>
          </a:p>
          <a:p>
            <a:pPr lvl="1">
              <a:lnSpc>
                <a:spcPct val="120000"/>
              </a:lnSpc>
              <a:defRPr/>
            </a:pPr>
            <a:r>
              <a:rPr lang="en-US" dirty="0">
                <a:cs typeface="Arial" panose="020B0604020202020204" pitchFamily="34" charset="0"/>
              </a:rPr>
              <a:t>In addition to constant V, Q is also constant at full employment.</a:t>
            </a:r>
          </a:p>
          <a:p>
            <a:pPr lvl="1">
              <a:lnSpc>
                <a:spcPct val="120000"/>
              </a:lnSpc>
              <a:defRPr/>
            </a:pPr>
            <a:r>
              <a:rPr lang="en-US" dirty="0">
                <a:cs typeface="Arial" panose="020B0604020202020204" pitchFamily="34" charset="0"/>
              </a:rPr>
              <a:t>Output &amp; unemployment are set at their natural levels by structural forces.</a:t>
            </a:r>
          </a:p>
          <a:p>
            <a:pPr lvl="1">
              <a:lnSpc>
                <a:spcPct val="120000"/>
              </a:lnSpc>
              <a:defRPr/>
            </a:pPr>
            <a:r>
              <a:rPr lang="en-US" dirty="0">
                <a:cs typeface="Arial" panose="020B0604020202020204" pitchFamily="34" charset="0"/>
              </a:rPr>
              <a:t>Aggregate demand is unimportant (remember Say’s Law?).</a:t>
            </a:r>
          </a:p>
          <a:p>
            <a:pPr lvl="1">
              <a:lnSpc>
                <a:spcPct val="120000"/>
              </a:lnSpc>
              <a:defRPr/>
            </a:pPr>
            <a:r>
              <a:rPr lang="en-US" dirty="0">
                <a:cs typeface="Arial" panose="020B0604020202020204" pitchFamily="34" charset="0"/>
              </a:rPr>
              <a:t>Then ∆M </a:t>
            </a:r>
            <a:r>
              <a:rPr lang="en-US" altLang="en-US" dirty="0">
                <a:sym typeface="Wingdings 3" pitchFamily="18" charset="2"/>
              </a:rPr>
              <a:t> </a:t>
            </a:r>
            <a:r>
              <a:rPr lang="en-US" dirty="0">
                <a:cs typeface="Arial" panose="020B0604020202020204" pitchFamily="34" charset="0"/>
              </a:rPr>
              <a:t>∆P.  </a:t>
            </a:r>
          </a:p>
          <a:p>
            <a:pPr lvl="2">
              <a:lnSpc>
                <a:spcPct val="120000"/>
              </a:lnSpc>
              <a:defRPr/>
            </a:pPr>
            <a:r>
              <a:rPr lang="en-US" dirty="0">
                <a:cs typeface="Arial" panose="020B0604020202020204" pitchFamily="34" charset="0"/>
              </a:rPr>
              <a:t>Monetary policy only affects prices, not production.</a:t>
            </a:r>
          </a:p>
          <a:p>
            <a:pPr lvl="2">
              <a:lnSpc>
                <a:spcPct val="120000"/>
              </a:lnSpc>
              <a:defRPr/>
            </a:pPr>
            <a:r>
              <a:rPr lang="en-US" dirty="0">
                <a:cs typeface="Arial" panose="020B0604020202020204" pitchFamily="34" charset="0"/>
              </a:rPr>
              <a:t>Monetary policies cannot be used to manage aggregate demand or control the business cycle.</a:t>
            </a:r>
          </a:p>
          <a:p>
            <a:pPr lvl="2">
              <a:lnSpc>
                <a:spcPct val="120000"/>
              </a:lnSpc>
              <a:defRPr/>
            </a:pPr>
            <a:r>
              <a:rPr lang="en-US" dirty="0">
                <a:cs typeface="Arial" panose="020B0604020202020204" pitchFamily="34" charset="0"/>
              </a:rPr>
              <a:t>Consistent with conservative view that active government is ineffective or counterproductive.</a:t>
            </a:r>
            <a:endParaRPr lang="en-US" dirty="0"/>
          </a:p>
          <a:p>
            <a:pPr>
              <a:lnSpc>
                <a:spcPct val="120000"/>
              </a:lnSpc>
            </a:pPr>
            <a:endParaRPr lang="en-US" dirty="0"/>
          </a:p>
          <a:p>
            <a:endParaRPr lang="en-US" dirty="0"/>
          </a:p>
        </p:txBody>
      </p:sp>
    </p:spTree>
    <p:extLst>
      <p:ext uri="{BB962C8B-B14F-4D97-AF65-F5344CB8AC3E}">
        <p14:creationId xmlns:p14="http://schemas.microsoft.com/office/powerpoint/2010/main" val="148176791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0325"/>
            <a:ext cx="10515600" cy="1325563"/>
          </a:xfrm>
        </p:spPr>
        <p:txBody>
          <a:bodyPr/>
          <a:lstStyle/>
          <a:p>
            <a:r>
              <a:rPr lang="en-US" dirty="0" smtClean="0"/>
              <a:t>Keynesian View of the Equation of Exchange</a:t>
            </a:r>
            <a:endParaRPr lang="en-US" dirty="0"/>
          </a:p>
        </p:txBody>
      </p:sp>
      <p:sp>
        <p:nvSpPr>
          <p:cNvPr id="3" name="Content Placeholder 2"/>
          <p:cNvSpPr>
            <a:spLocks noGrp="1"/>
          </p:cNvSpPr>
          <p:nvPr>
            <p:ph idx="1"/>
          </p:nvPr>
        </p:nvSpPr>
        <p:spPr>
          <a:xfrm>
            <a:off x="152399" y="1385888"/>
            <a:ext cx="11927305" cy="5407943"/>
          </a:xfrm>
        </p:spPr>
        <p:txBody>
          <a:bodyPr>
            <a:normAutofit lnSpcReduction="10000"/>
          </a:bodyPr>
          <a:lstStyle/>
          <a:p>
            <a:r>
              <a:rPr lang="en-US" dirty="0" smtClean="0"/>
              <a:t>V is not constant</a:t>
            </a:r>
          </a:p>
          <a:p>
            <a:pPr lvl="1"/>
            <a:r>
              <a:rPr lang="en-US" dirty="0" smtClean="0"/>
              <a:t>V changes with spending as well as innovations such as credit cards, ATM machines, internet banking, etc.</a:t>
            </a:r>
          </a:p>
          <a:p>
            <a:endParaRPr lang="en-US" dirty="0"/>
          </a:p>
          <a:p>
            <a:r>
              <a:rPr lang="en-US" dirty="0" smtClean="0"/>
              <a:t>Q often ≠ QF.  That assumes away the problem the government needs to solve.</a:t>
            </a:r>
          </a:p>
          <a:p>
            <a:pPr marL="457200" lvl="1" indent="0">
              <a:buNone/>
            </a:pPr>
            <a:endParaRPr lang="en-US" dirty="0" smtClean="0"/>
          </a:p>
          <a:p>
            <a:r>
              <a:rPr lang="en-US" dirty="0" smtClean="0"/>
              <a:t>Causality goes from PQ to MV</a:t>
            </a:r>
          </a:p>
          <a:p>
            <a:pPr lvl="1"/>
            <a:r>
              <a:rPr lang="en-US" dirty="0" smtClean="0"/>
              <a:t>As total spending changes, the amount of money in circulation as well as the number of times each dollar is spent change in response</a:t>
            </a:r>
          </a:p>
          <a:p>
            <a:pPr marL="457200" lvl="1" indent="0">
              <a:buNone/>
            </a:pPr>
            <a:endParaRPr lang="en-US" dirty="0" smtClean="0"/>
          </a:p>
          <a:p>
            <a:r>
              <a:rPr lang="en-US" dirty="0" smtClean="0"/>
              <a:t>Conclusions  </a:t>
            </a:r>
          </a:p>
          <a:p>
            <a:pPr lvl="1"/>
            <a:r>
              <a:rPr lang="en-US" dirty="0" smtClean="0"/>
              <a:t>The equation of exchange is true by definition, but it is not a guide to monetary policy.</a:t>
            </a:r>
          </a:p>
          <a:p>
            <a:pPr lvl="1"/>
            <a:r>
              <a:rPr lang="en-US" dirty="0" smtClean="0"/>
              <a:t>The evidence shows that </a:t>
            </a:r>
            <a:r>
              <a:rPr lang="en-US" dirty="0">
                <a:cs typeface="Arial" panose="020B0604020202020204" pitchFamily="34" charset="0"/>
              </a:rPr>
              <a:t>∆M </a:t>
            </a:r>
            <a:r>
              <a:rPr lang="en-US" altLang="en-US" dirty="0">
                <a:sym typeface="Wingdings 3" pitchFamily="18" charset="2"/>
              </a:rPr>
              <a:t> </a:t>
            </a:r>
            <a:r>
              <a:rPr lang="en-US" dirty="0" smtClean="0">
                <a:cs typeface="Arial" panose="020B0604020202020204" pitchFamily="34" charset="0"/>
              </a:rPr>
              <a:t>∆Q as well as ∆P</a:t>
            </a:r>
            <a:endParaRPr lang="en-US" dirty="0" smtClean="0"/>
          </a:p>
          <a:p>
            <a:endParaRPr lang="en-US" dirty="0"/>
          </a:p>
          <a:p>
            <a:pPr marL="0" indent="0">
              <a:buNone/>
            </a:pPr>
            <a:endParaRPr lang="en-US" dirty="0"/>
          </a:p>
        </p:txBody>
      </p:sp>
    </p:spTree>
    <p:extLst>
      <p:ext uri="{BB962C8B-B14F-4D97-AF65-F5344CB8AC3E}">
        <p14:creationId xmlns:p14="http://schemas.microsoft.com/office/powerpoint/2010/main" val="4319626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902369" y="168442"/>
            <a:ext cx="10515600" cy="1325563"/>
          </a:xfrm>
        </p:spPr>
        <p:txBody>
          <a:bodyPr>
            <a:normAutofit/>
          </a:bodyPr>
          <a:lstStyle/>
          <a:p>
            <a:r>
              <a:rPr lang="en-US" altLang="en-US" dirty="0" smtClean="0"/>
              <a:t>Monetarist View of Interest Rates</a:t>
            </a:r>
            <a:endParaRPr lang="en-US" altLang="en-US" dirty="0"/>
          </a:p>
        </p:txBody>
      </p:sp>
      <p:sp>
        <p:nvSpPr>
          <p:cNvPr id="35843" name="Rectangle 3"/>
          <p:cNvSpPr>
            <a:spLocks noGrp="1" noChangeArrowheads="1"/>
          </p:cNvSpPr>
          <p:nvPr>
            <p:ph idx="1"/>
          </p:nvPr>
        </p:nvSpPr>
        <p:spPr>
          <a:xfrm>
            <a:off x="385010" y="1540042"/>
            <a:ext cx="11421979" cy="5317958"/>
          </a:xfrm>
        </p:spPr>
        <p:txBody>
          <a:bodyPr rtlCol="0">
            <a:noAutofit/>
          </a:bodyPr>
          <a:lstStyle/>
          <a:p>
            <a:pPr>
              <a:lnSpc>
                <a:spcPct val="120000"/>
              </a:lnSpc>
              <a:defRPr/>
            </a:pPr>
            <a:r>
              <a:rPr lang="en-US" dirty="0" smtClean="0"/>
              <a:t>Monetarist model: interest rates are set by banks.  The Fed can only control the money supply.</a:t>
            </a:r>
          </a:p>
          <a:p>
            <a:pPr>
              <a:lnSpc>
                <a:spcPct val="120000"/>
              </a:lnSpc>
              <a:defRPr/>
            </a:pPr>
            <a:endParaRPr lang="en-US" dirty="0"/>
          </a:p>
          <a:p>
            <a:pPr>
              <a:lnSpc>
                <a:spcPct val="120000"/>
              </a:lnSpc>
              <a:defRPr/>
            </a:pPr>
            <a:r>
              <a:rPr lang="en-US" dirty="0" smtClean="0"/>
              <a:t>Example:  say the Fed pursues an expansionary monetary policy</a:t>
            </a:r>
          </a:p>
          <a:p>
            <a:pPr lvl="1">
              <a:lnSpc>
                <a:spcPct val="120000"/>
              </a:lnSpc>
              <a:defRPr/>
            </a:pPr>
            <a:r>
              <a:rPr lang="en-US" dirty="0" smtClean="0"/>
              <a:t>The increase in the money supply drives up the price level &amp; the expectation of further inflation </a:t>
            </a:r>
          </a:p>
          <a:p>
            <a:pPr lvl="1">
              <a:lnSpc>
                <a:spcPct val="120000"/>
              </a:lnSpc>
              <a:defRPr/>
            </a:pPr>
            <a:r>
              <a:rPr lang="en-US" dirty="0" smtClean="0"/>
              <a:t>Banks then increase nominal interest rates in order to preserve the real interest rate (</a:t>
            </a:r>
            <a:r>
              <a:rPr lang="en-US" dirty="0"/>
              <a:t>reminder:  real interest rate = nominal interest rate − </a:t>
            </a:r>
            <a:r>
              <a:rPr lang="en-US" dirty="0" smtClean="0"/>
              <a:t>expected inflation </a:t>
            </a:r>
            <a:r>
              <a:rPr lang="en-US" dirty="0"/>
              <a:t>rate</a:t>
            </a:r>
            <a:r>
              <a:rPr lang="en-US" dirty="0" smtClean="0"/>
              <a:t>)</a:t>
            </a:r>
          </a:p>
          <a:p>
            <a:pPr lvl="1">
              <a:lnSpc>
                <a:spcPct val="120000"/>
              </a:lnSpc>
              <a:defRPr/>
            </a:pPr>
            <a:r>
              <a:rPr lang="en-US" dirty="0" smtClean="0"/>
              <a:t>Real GDP does not change since the real interest rate does not change</a:t>
            </a:r>
          </a:p>
          <a:p>
            <a:pPr lvl="1">
              <a:lnSpc>
                <a:spcPct val="120000"/>
              </a:lnSpc>
              <a:defRPr/>
            </a:pPr>
            <a:r>
              <a:rPr lang="en-US" dirty="0" smtClean="0"/>
              <a:t>So all the expansionary monetary policy has done is create inflation.</a:t>
            </a:r>
            <a:endParaRPr lang="en-US" dirty="0"/>
          </a:p>
          <a:p>
            <a:pPr lvl="1">
              <a:lnSpc>
                <a:spcPct val="120000"/>
              </a:lnSpc>
              <a:defRPr/>
            </a:pPr>
            <a:endParaRPr lang="en-US" dirty="0" smtClean="0"/>
          </a:p>
          <a:p>
            <a:pPr lvl="2">
              <a:lnSpc>
                <a:spcPct val="90000"/>
              </a:lnSpc>
              <a:buFont typeface="Arial" pitchFamily="34" charset="0"/>
              <a:buChar char="•"/>
              <a:defRPr/>
            </a:pPr>
            <a:endParaRPr lang="en-US" dirty="0" smtClean="0"/>
          </a:p>
        </p:txBody>
      </p:sp>
    </p:spTree>
    <p:extLst>
      <p:ext uri="{BB962C8B-B14F-4D97-AF65-F5344CB8AC3E}">
        <p14:creationId xmlns:p14="http://schemas.microsoft.com/office/powerpoint/2010/main" val="124790144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en-US" dirty="0" smtClean="0"/>
              <a:t>Keynesian View of Interest Rates</a:t>
            </a:r>
            <a:endParaRPr lang="en-US" dirty="0"/>
          </a:p>
        </p:txBody>
      </p:sp>
      <p:sp>
        <p:nvSpPr>
          <p:cNvPr id="3" name="Content Placeholder 2"/>
          <p:cNvSpPr>
            <a:spLocks noGrp="1"/>
          </p:cNvSpPr>
          <p:nvPr>
            <p:ph idx="1"/>
          </p:nvPr>
        </p:nvSpPr>
        <p:spPr>
          <a:xfrm>
            <a:off x="838200" y="1411704"/>
            <a:ext cx="10515600" cy="5606715"/>
          </a:xfrm>
        </p:spPr>
        <p:txBody>
          <a:bodyPr>
            <a:normAutofit/>
          </a:bodyPr>
          <a:lstStyle/>
          <a:p>
            <a:pPr marL="228600" lvl="1">
              <a:lnSpc>
                <a:spcPct val="120000"/>
              </a:lnSpc>
              <a:spcBef>
                <a:spcPts val="1000"/>
              </a:spcBef>
              <a:buFont typeface="Arial" panose="020B0604020202020204" pitchFamily="34" charset="0"/>
              <a:buChar char="•"/>
              <a:defRPr/>
            </a:pPr>
            <a:r>
              <a:rPr lang="en-US" dirty="0"/>
              <a:t>Keynesian model:  </a:t>
            </a:r>
            <a:r>
              <a:rPr lang="en-US" dirty="0" smtClean="0"/>
              <a:t>interest rates are set by the Fed through its influence over the money supply &amp; the money market.</a:t>
            </a:r>
          </a:p>
          <a:p>
            <a:pPr marL="228600" lvl="1">
              <a:lnSpc>
                <a:spcPct val="120000"/>
              </a:lnSpc>
              <a:spcBef>
                <a:spcPts val="1000"/>
              </a:spcBef>
              <a:buFont typeface="Arial" panose="020B0604020202020204" pitchFamily="34" charset="0"/>
              <a:buChar char="•"/>
              <a:defRPr/>
            </a:pPr>
            <a:endParaRPr lang="en-US" dirty="0"/>
          </a:p>
          <a:p>
            <a:pPr marL="228600" lvl="1">
              <a:lnSpc>
                <a:spcPct val="120000"/>
              </a:lnSpc>
              <a:spcBef>
                <a:spcPts val="1000"/>
              </a:spcBef>
              <a:buFont typeface="Arial" panose="020B0604020202020204" pitchFamily="34" charset="0"/>
              <a:buChar char="•"/>
              <a:defRPr/>
            </a:pPr>
            <a:r>
              <a:rPr lang="en-US" dirty="0" smtClean="0"/>
              <a:t>Same example:  Fed pursues an expansionary monetary policy</a:t>
            </a:r>
          </a:p>
          <a:p>
            <a:pPr marL="800100" lvl="2" indent="-342900">
              <a:lnSpc>
                <a:spcPct val="120000"/>
              </a:lnSpc>
              <a:spcBef>
                <a:spcPts val="1000"/>
              </a:spcBef>
              <a:buFont typeface="Courier New" panose="02070309020205020404" pitchFamily="49" charset="0"/>
              <a:buChar char="o"/>
              <a:defRPr/>
            </a:pPr>
            <a:r>
              <a:rPr lang="en-US" dirty="0" smtClean="0"/>
              <a:t>The increase in the money supply lowers the nominal interest rate.</a:t>
            </a:r>
          </a:p>
          <a:p>
            <a:pPr marL="800100" lvl="2" indent="-342900">
              <a:lnSpc>
                <a:spcPct val="120000"/>
              </a:lnSpc>
              <a:spcBef>
                <a:spcPts val="1000"/>
              </a:spcBef>
              <a:buFont typeface="Courier New" panose="02070309020205020404" pitchFamily="49" charset="0"/>
              <a:buChar char="o"/>
              <a:defRPr/>
            </a:pPr>
            <a:r>
              <a:rPr lang="en-US" dirty="0" smtClean="0"/>
              <a:t>That increases borrowing &amp; spending, shifting out AD &amp; increasing both the price level &amp; real GDP.</a:t>
            </a:r>
            <a:endParaRPr lang="en-US" dirty="0"/>
          </a:p>
          <a:p>
            <a:pPr>
              <a:lnSpc>
                <a:spcPct val="120000"/>
              </a:lnSpc>
              <a:defRPr/>
            </a:pPr>
            <a:endParaRPr lang="en-US" sz="2200" dirty="0" smtClean="0"/>
          </a:p>
          <a:p>
            <a:r>
              <a:rPr lang="en-US" dirty="0" smtClean="0"/>
              <a:t>Keynesians &amp; monetarists disagree about how interest rates are set &amp; how the financial system works.</a:t>
            </a:r>
            <a:endParaRPr lang="en-US" dirty="0"/>
          </a:p>
        </p:txBody>
      </p:sp>
    </p:spTree>
    <p:extLst>
      <p:ext uri="{BB962C8B-B14F-4D97-AF65-F5344CB8AC3E}">
        <p14:creationId xmlns:p14="http://schemas.microsoft.com/office/powerpoint/2010/main" val="402560545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en-US" dirty="0" smtClean="0"/>
              <a:t>Monetarists on Monetary Policy</a:t>
            </a:r>
            <a:endParaRPr lang="en-US" dirty="0"/>
          </a:p>
        </p:txBody>
      </p:sp>
      <p:sp>
        <p:nvSpPr>
          <p:cNvPr id="3" name="Content Placeholder 2"/>
          <p:cNvSpPr>
            <a:spLocks noGrp="1"/>
          </p:cNvSpPr>
          <p:nvPr>
            <p:ph idx="1"/>
          </p:nvPr>
        </p:nvSpPr>
        <p:spPr>
          <a:xfrm>
            <a:off x="188494" y="1526089"/>
            <a:ext cx="11815011" cy="5393323"/>
          </a:xfrm>
        </p:spPr>
        <p:txBody>
          <a:bodyPr>
            <a:normAutofit/>
          </a:bodyPr>
          <a:lstStyle/>
          <a:p>
            <a:pPr>
              <a:lnSpc>
                <a:spcPct val="120000"/>
              </a:lnSpc>
              <a:defRPr/>
            </a:pPr>
            <a:r>
              <a:rPr lang="en-US" dirty="0" smtClean="0"/>
              <a:t>Monetarists advise the Fed to target the money supply.  </a:t>
            </a:r>
          </a:p>
          <a:p>
            <a:pPr lvl="1">
              <a:lnSpc>
                <a:spcPct val="120000"/>
              </a:lnSpc>
              <a:defRPr/>
            </a:pPr>
            <a:r>
              <a:rPr lang="en-US" dirty="0" smtClean="0"/>
              <a:t>Allow M</a:t>
            </a:r>
            <a:r>
              <a:rPr lang="en-US" baseline="30000" dirty="0" smtClean="0"/>
              <a:t>S</a:t>
            </a:r>
            <a:r>
              <a:rPr lang="en-US" dirty="0" smtClean="0"/>
              <a:t> to grow at a slow</a:t>
            </a:r>
            <a:r>
              <a:rPr lang="en-US" dirty="0"/>
              <a:t>, </a:t>
            </a:r>
            <a:r>
              <a:rPr lang="en-US" dirty="0" smtClean="0"/>
              <a:t>steady</a:t>
            </a:r>
            <a:r>
              <a:rPr lang="en-US" dirty="0"/>
              <a:t> </a:t>
            </a:r>
            <a:r>
              <a:rPr lang="en-US" dirty="0" smtClean="0"/>
              <a:t>rate </a:t>
            </a:r>
            <a:r>
              <a:rPr lang="en-US" dirty="0"/>
              <a:t>no matter what the economy is </a:t>
            </a:r>
            <a:r>
              <a:rPr lang="en-US" dirty="0" smtClean="0"/>
              <a:t>doing.</a:t>
            </a:r>
          </a:p>
          <a:p>
            <a:pPr lvl="1">
              <a:lnSpc>
                <a:spcPct val="120000"/>
              </a:lnSpc>
              <a:defRPr/>
            </a:pPr>
            <a:r>
              <a:rPr lang="en-US" dirty="0" smtClean="0"/>
              <a:t>Accommodates economic growth without trying to control it</a:t>
            </a:r>
          </a:p>
          <a:p>
            <a:pPr lvl="1">
              <a:lnSpc>
                <a:spcPct val="120000"/>
              </a:lnSpc>
              <a:defRPr/>
            </a:pPr>
            <a:r>
              <a:rPr lang="en-US" dirty="0"/>
              <a:t>M</a:t>
            </a:r>
            <a:r>
              <a:rPr lang="en-US" dirty="0" smtClean="0"/>
              <a:t>akes inflation predictable, reduces uncertainty &amp; risk, &amp; encourages more investment </a:t>
            </a:r>
          </a:p>
          <a:p>
            <a:pPr marL="457200" lvl="1" indent="0">
              <a:lnSpc>
                <a:spcPct val="120000"/>
              </a:lnSpc>
              <a:buNone/>
              <a:defRPr/>
            </a:pPr>
            <a:endParaRPr lang="en-US" dirty="0" smtClean="0"/>
          </a:p>
          <a:p>
            <a:pPr>
              <a:lnSpc>
                <a:spcPct val="120000"/>
              </a:lnSpc>
              <a:defRPr/>
            </a:pPr>
            <a:r>
              <a:rPr lang="en-US" dirty="0" smtClean="0"/>
              <a:t>Goal for Fed should be to control inflation &amp; inflationary expectations.</a:t>
            </a:r>
          </a:p>
          <a:p>
            <a:pPr lvl="1">
              <a:lnSpc>
                <a:spcPct val="120000"/>
              </a:lnSpc>
              <a:defRPr/>
            </a:pPr>
            <a:r>
              <a:rPr lang="en-US" dirty="0" smtClean="0"/>
              <a:t>Fed cannot control unemployment since it is determined by structural forces like resources, technology</a:t>
            </a:r>
            <a:r>
              <a:rPr lang="en-US" dirty="0"/>
              <a:t> </a:t>
            </a:r>
            <a:r>
              <a:rPr lang="en-US" dirty="0" smtClean="0"/>
              <a:t>&amp; education (the “natural” rate of unemployment)</a:t>
            </a:r>
          </a:p>
          <a:p>
            <a:pPr marL="0" indent="0">
              <a:lnSpc>
                <a:spcPct val="120000"/>
              </a:lnSpc>
              <a:buNone/>
              <a:defRPr/>
            </a:pPr>
            <a:endParaRPr lang="en-US" dirty="0"/>
          </a:p>
          <a:p>
            <a:pPr marL="0" indent="0">
              <a:lnSpc>
                <a:spcPct val="120000"/>
              </a:lnSpc>
              <a:buNone/>
              <a:defRPr/>
            </a:pPr>
            <a:endParaRPr lang="en-US" dirty="0"/>
          </a:p>
          <a:p>
            <a:endParaRPr lang="en-US" dirty="0"/>
          </a:p>
        </p:txBody>
      </p:sp>
    </p:spTree>
    <p:extLst>
      <p:ext uri="{BB962C8B-B14F-4D97-AF65-F5344CB8AC3E}">
        <p14:creationId xmlns:p14="http://schemas.microsoft.com/office/powerpoint/2010/main" val="392306755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3004</TotalTime>
  <Words>1179</Words>
  <Application>Microsoft Office PowerPoint</Application>
  <PresentationFormat>Widescreen</PresentationFormat>
  <Paragraphs>107</Paragraphs>
  <Slides>11</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Calibri</vt:lpstr>
      <vt:lpstr>Calibri Light</vt:lpstr>
      <vt:lpstr>Courier New</vt:lpstr>
      <vt:lpstr>Verdana</vt:lpstr>
      <vt:lpstr>Wingdings</vt:lpstr>
      <vt:lpstr>Wingdings 3</vt:lpstr>
      <vt:lpstr>Office Theme</vt:lpstr>
      <vt:lpstr> Monetarism vs Keynesianism</vt:lpstr>
      <vt:lpstr>The Monetarist Perspective</vt:lpstr>
      <vt:lpstr>The Equation of Exchange</vt:lpstr>
      <vt:lpstr>Monetarism</vt:lpstr>
      <vt:lpstr>Monetarism (cont)</vt:lpstr>
      <vt:lpstr>Keynesian View of the Equation of Exchange</vt:lpstr>
      <vt:lpstr>Monetarist View of Interest Rates</vt:lpstr>
      <vt:lpstr>Keynesian View of Interest Rates</vt:lpstr>
      <vt:lpstr>Monetarists on Monetary Policy</vt:lpstr>
      <vt:lpstr>Keynesians on Monetary Policy</vt:lpstr>
      <vt:lpstr>The Modern Macroeconomic Consensus</vt:lpstr>
    </vt:vector>
  </TitlesOfParts>
  <Company>College of Liberal Arts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ECON 204!</dc:title>
  <dc:creator>Shulman,Steven</dc:creator>
  <cp:lastModifiedBy>Shulman,Steven</cp:lastModifiedBy>
  <cp:revision>227</cp:revision>
  <dcterms:created xsi:type="dcterms:W3CDTF">2015-08-24T17:34:16Z</dcterms:created>
  <dcterms:modified xsi:type="dcterms:W3CDTF">2016-10-20T16:11:04Z</dcterms:modified>
</cp:coreProperties>
</file>