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57" r:id="rId3"/>
    <p:sldId id="266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0" r:id="rId12"/>
  </p:sldIdLst>
  <p:sldSz cx="12192000" cy="85725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24" userDrawn="1">
          <p15:clr>
            <a:srgbClr val="A4A3A4"/>
          </p15:clr>
        </p15:guide>
        <p15:guide id="2" orient="horz" pos="52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005EB8"/>
    <a:srgbClr val="71C5E8"/>
    <a:srgbClr val="04A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36" y="72"/>
      </p:cViewPr>
      <p:guideLst>
        <p:guide pos="824"/>
        <p:guide orient="horz" pos="52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02954"/>
            <a:ext cx="10363200" cy="2984500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02547"/>
            <a:ext cx="9144000" cy="20697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B8A-F424-4B4A-9EF9-9DE0D512E322}" type="datetimeFigureOut">
              <a:rPr lang="es-ES" smtClean="0"/>
              <a:t>24/03/2016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91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B8A-F424-4B4A-9EF9-9DE0D512E322}" type="datetimeFigureOut">
              <a:rPr lang="es-ES" smtClean="0"/>
              <a:t>24/03/2016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048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56406"/>
            <a:ext cx="2628900" cy="726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56406"/>
            <a:ext cx="7734300" cy="72647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B8A-F424-4B4A-9EF9-9DE0D512E322}" type="datetimeFigureOut">
              <a:rPr lang="es-ES" smtClean="0"/>
              <a:t>24/03/2016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666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B8A-F424-4B4A-9EF9-9DE0D512E322}" type="datetimeFigureOut">
              <a:rPr lang="es-ES" smtClean="0"/>
              <a:t>24/03/2016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40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37175"/>
            <a:ext cx="10515600" cy="3565921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736831"/>
            <a:ext cx="10515600" cy="1875234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B8A-F424-4B4A-9EF9-9DE0D512E322}" type="datetimeFigureOut">
              <a:rPr lang="es-ES" smtClean="0"/>
              <a:t>24/03/2016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705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82031"/>
            <a:ext cx="5181600" cy="54391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82031"/>
            <a:ext cx="5181600" cy="54391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B8A-F424-4B4A-9EF9-9DE0D512E322}" type="datetimeFigureOut">
              <a:rPr lang="es-ES" smtClean="0"/>
              <a:t>24/03/2016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986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6408"/>
            <a:ext cx="10515600" cy="16569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01454"/>
            <a:ext cx="5157787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131344"/>
            <a:ext cx="5157787" cy="46057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01454"/>
            <a:ext cx="5183188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31344"/>
            <a:ext cx="5183188" cy="46057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B8A-F424-4B4A-9EF9-9DE0D512E322}" type="datetimeFigureOut">
              <a:rPr lang="es-ES" smtClean="0"/>
              <a:t>24/03/2016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289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B8A-F424-4B4A-9EF9-9DE0D512E322}" type="datetimeFigureOut">
              <a:rPr lang="es-ES" smtClean="0"/>
              <a:t>24/03/2016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97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B8A-F424-4B4A-9EF9-9DE0D512E322}" type="datetimeFigureOut">
              <a:rPr lang="es-ES" smtClean="0"/>
              <a:t>24/03/2016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51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1500"/>
            <a:ext cx="3932237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34283"/>
            <a:ext cx="6172200" cy="6092031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71750"/>
            <a:ext cx="3932237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B8A-F424-4B4A-9EF9-9DE0D512E322}" type="datetimeFigureOut">
              <a:rPr lang="es-ES" smtClean="0"/>
              <a:t>24/03/2016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5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1500"/>
            <a:ext cx="3932237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34283"/>
            <a:ext cx="6172200" cy="6092031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71750"/>
            <a:ext cx="3932237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B8A-F424-4B4A-9EF9-9DE0D512E322}" type="datetimeFigureOut">
              <a:rPr lang="es-ES" smtClean="0"/>
              <a:t>24/03/2016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57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6408"/>
            <a:ext cx="10515600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82031"/>
            <a:ext cx="10515600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945440"/>
            <a:ext cx="27432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CBB8A-F424-4B4A-9EF9-9DE0D512E322}" type="datetimeFigureOut">
              <a:rPr lang="es-ES" smtClean="0"/>
              <a:t>24/03/2016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945440"/>
            <a:ext cx="41148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945440"/>
            <a:ext cx="27432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84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1443" y="1265238"/>
            <a:ext cx="9597168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5EB8"/>
                </a:solidFill>
                <a:latin typeface="Arial Rounded MT Bold" panose="020F0704030504030204" pitchFamily="34" charset="0"/>
              </a:rPr>
              <a:t>Welcome to the Global Media Allocation Tool</a:t>
            </a:r>
            <a:r>
              <a:rPr lang="en-US" sz="2800" b="1" dirty="0" smtClean="0">
                <a:solidFill>
                  <a:srgbClr val="005EB8"/>
                </a:solidFill>
                <a:latin typeface="Arial Rounded MT Bold" panose="020F0704030504030204" pitchFamily="34" charset="0"/>
              </a:rPr>
              <a:t>!</a:t>
            </a:r>
            <a:r>
              <a:rPr lang="en-US" sz="12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Arial Rounded MT Bold" panose="020F0704030504030204" pitchFamily="34" charset="0"/>
              </a:rPr>
            </a:br>
            <a:endParaRPr lang="en-US" sz="1200" dirty="0">
              <a:solidFill>
                <a:srgbClr val="686868"/>
              </a:solidFill>
              <a:latin typeface="Arial Rounded MT Bold" panose="020F0704030504030204" pitchFamily="34" charset="0"/>
            </a:endParaRPr>
          </a:p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The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online dashboard is a holistic, user-friendly decision making tool to help users to ask the key questions 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and derive the most helpful responses to their budget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optimization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queries. 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</a:br>
            <a:r>
              <a:rPr lang="en-US" sz="2000" b="1" dirty="0" smtClean="0">
                <a:solidFill>
                  <a:srgbClr val="0070C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 Rounded MT Bold" panose="020F0704030504030204" pitchFamily="34" charset="0"/>
              </a:rPr>
              <a:t>Investigation</a:t>
            </a:r>
            <a:endParaRPr lang="en-US" sz="1400" dirty="0">
              <a:solidFill>
                <a:srgbClr val="0070C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r>
              <a:rPr lang="en-US" sz="1400" i="1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What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&amp; Why questions to support interrogation of strategy 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1085850" lvl="2" indent="-171450">
              <a:buClr>
                <a:srgbClr val="71C5E8"/>
              </a:buCl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How is my current budget performing and why? </a:t>
            </a:r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085850" lvl="2" indent="-171450">
              <a:buClr>
                <a:srgbClr val="71C5E8"/>
              </a:buCl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Which markets, categories, and brands are performing well and which are under-performing? </a:t>
            </a:r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085850" lvl="2" indent="-171450">
              <a:buClr>
                <a:srgbClr val="71C5E8"/>
              </a:buCl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What is driving my current high or low return on investment? What can I do about it? </a:t>
            </a:r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085850" lvl="2" indent="-171450">
              <a:buClr>
                <a:srgbClr val="71C5E8"/>
              </a:buCl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Where am I currently over-spending and need to cut back and where can I most profitably invest more? </a:t>
            </a:r>
            <a:r>
              <a:rPr lang="en-US" sz="12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</a:br>
            <a:endParaRPr lang="en-US" sz="1200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r>
              <a:rPr lang="en-US" sz="2000" b="1" dirty="0" smtClean="0">
                <a:solidFill>
                  <a:srgbClr val="0070C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 Rounded MT Bold" panose="020F0704030504030204" pitchFamily="34" charset="0"/>
              </a:rPr>
              <a:t>Exploration</a:t>
            </a:r>
            <a:endParaRPr lang="en-US" sz="2000" b="1" dirty="0">
              <a:solidFill>
                <a:srgbClr val="0070C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Arial Rounded MT Bold" panose="020F0704030504030204" pitchFamily="34" charset="0"/>
            </a:endParaRPr>
          </a:p>
          <a:p>
            <a:r>
              <a:rPr lang="en-US" sz="1400" i="1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Scenario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creation &amp; what-if questions to answer alternative hypotheses &amp; concerns 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200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1085850" lvl="2" indent="-171450">
              <a:buClr>
                <a:srgbClr val="71C5E8"/>
              </a:buCl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How much do I need to spend to maintain my current share or to grow share of the category? </a:t>
            </a:r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085850" lvl="2" indent="-171450">
              <a:buClr>
                <a:srgbClr val="71C5E8"/>
              </a:buCl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What return will I get if I spend €100k more and how much do I lose if I spend €100k less? </a:t>
            </a:r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085850" lvl="2" indent="-171450">
              <a:buClr>
                <a:srgbClr val="71C5E8"/>
              </a:buCl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Which brands give the best return on the investment (ROI) and can provide highest share growth? </a:t>
            </a:r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085850" lvl="2" indent="-171450">
              <a:buClr>
                <a:srgbClr val="71C5E8"/>
              </a:buCl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Do I have any investment I need to ring-fence to protect my strategic priorities? </a:t>
            </a:r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085850" lvl="2" indent="-171450">
              <a:buClr>
                <a:srgbClr val="71C5E8"/>
              </a:buCl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What are the drivers behind the current performance of the country, category or brand? </a:t>
            </a:r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085850" lvl="2" indent="-171450">
              <a:buClr>
                <a:srgbClr val="71C5E8"/>
              </a:buCl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Which drivers do I have control over?  What would happen to the ROI if I could improve the scores on these drivers? </a:t>
            </a:r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</a:br>
            <a:r>
              <a:rPr lang="en-US" sz="2000" b="1" dirty="0" smtClean="0">
                <a:solidFill>
                  <a:srgbClr val="0070C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 Rounded MT Bold" panose="020F0704030504030204" pitchFamily="34" charset="0"/>
              </a:rPr>
              <a:t>Optimization</a:t>
            </a:r>
          </a:p>
          <a:p>
            <a:r>
              <a:rPr lang="en-US" sz="1400" i="1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Identifying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optimal outputs to support decision-making </a:t>
            </a:r>
          </a:p>
          <a:p>
            <a:endParaRPr lang="en-US" sz="1200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1085850" lvl="2" indent="-171450">
              <a:buClr>
                <a:srgbClr val="71C5E8"/>
              </a:buCl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What is the best way of allocating my budget to best achieve my objectives? </a:t>
            </a:r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085850" lvl="2" indent="-171450">
              <a:buClr>
                <a:srgbClr val="71C5E8"/>
              </a:buCl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How can I improve return on investment by reallocating a proportion of my budget? </a:t>
            </a:r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085850" lvl="2" indent="-171450">
              <a:buClr>
                <a:srgbClr val="71C5E8"/>
              </a:buCl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Which categories and brands should I allocate extra budget to? </a:t>
            </a:r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085850" lvl="2" indent="-171450">
              <a:buClr>
                <a:srgbClr val="71C5E8"/>
              </a:buCl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If I need to cut my budget where would I take it from to minimize the impact? </a:t>
            </a:r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085850" lvl="2" indent="-171450">
              <a:buClr>
                <a:srgbClr val="71C5E8"/>
              </a:buCl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How do I optimize budget performance whilst still ensuring I protect critical investments and protect share for strategic categories and brands? 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3907458"/>
            <a:ext cx="6289262" cy="467063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72" r="32655"/>
          <a:stretch/>
        </p:blipFill>
        <p:spPr>
          <a:xfrm>
            <a:off x="1682684" y="8281987"/>
            <a:ext cx="4235516" cy="2952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9" t="88311" r="32655" b="1"/>
          <a:stretch/>
        </p:blipFill>
        <p:spPr>
          <a:xfrm>
            <a:off x="-3175" y="8340725"/>
            <a:ext cx="1685858" cy="234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12701" y="-50800"/>
            <a:ext cx="12300801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27" y="300780"/>
            <a:ext cx="651104" cy="52482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6968180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132226" y="1210215"/>
            <a:ext cx="11544320" cy="816302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12701" y="-50800"/>
            <a:ext cx="12300801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8600"/>
            <a:ext cx="12192000" cy="7239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27" y="300780"/>
            <a:ext cx="651104" cy="52482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6968180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87774" y="1385812"/>
            <a:ext cx="5864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Optimise | </a:t>
            </a:r>
            <a:r>
              <a:rPr lang="es-CO" sz="12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…</a:t>
            </a:r>
            <a:endParaRPr lang="es-ES" sz="1200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1240" b="38985"/>
          <a:stretch/>
        </p:blipFill>
        <p:spPr>
          <a:xfrm rot="16200000">
            <a:off x="11737924" y="1381065"/>
            <a:ext cx="628489" cy="37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1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1.squarespace.com/static/558b08e3e4b0ed32609a7345/t/561be4eae4b0112e1f7210f2/1444668674716/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" t="5357" r="90700" b="6412"/>
          <a:stretch/>
        </p:blipFill>
        <p:spPr bwMode="auto">
          <a:xfrm>
            <a:off x="0" y="0"/>
            <a:ext cx="584201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static1.squarespace.com/static/558b08e3e4b0ed32609a7345/t/561be4eae4b0112e1f7210f2/1444668674716/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" t="5357" r="90700" b="6412"/>
          <a:stretch/>
        </p:blipFill>
        <p:spPr bwMode="auto">
          <a:xfrm>
            <a:off x="0" y="3975100"/>
            <a:ext cx="584201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static1.squarespace.com/static/558b08e3e4b0ed32609a7345/t/561be4eae4b0112e1f7210f2/1444668674716/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" t="5357" r="90700" b="6412"/>
          <a:stretch/>
        </p:blipFill>
        <p:spPr bwMode="auto">
          <a:xfrm>
            <a:off x="0" y="4597400"/>
            <a:ext cx="584201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tatic1.squarespace.com/static/558b08e3e4b0ed32609a7345/t/561be4eae4b0112e1f7210f2/1444668674716/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" t="5357" r="90700" b="6412"/>
          <a:stretch/>
        </p:blipFill>
        <p:spPr bwMode="auto">
          <a:xfrm>
            <a:off x="11607799" y="0"/>
            <a:ext cx="584201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tatic1.squarespace.com/static/558b08e3e4b0ed32609a7345/t/561be4eae4b0112e1f7210f2/1444668674716/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" t="5357" r="90700" b="6412"/>
          <a:stretch/>
        </p:blipFill>
        <p:spPr bwMode="auto">
          <a:xfrm>
            <a:off x="11607799" y="3975100"/>
            <a:ext cx="584201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static1.squarespace.com/static/558b08e3e4b0ed32609a7345/t/561be4eae4b0112e1f7210f2/1444668674716/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" t="5357" r="90700" b="6412"/>
          <a:stretch/>
        </p:blipFill>
        <p:spPr bwMode="auto">
          <a:xfrm>
            <a:off x="11607799" y="4597400"/>
            <a:ext cx="584201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7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12701" y="-50800"/>
            <a:ext cx="12300801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8600"/>
            <a:ext cx="12192000" cy="723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60"/>
          <a:stretch/>
        </p:blipFill>
        <p:spPr>
          <a:xfrm>
            <a:off x="11903242" y="1206500"/>
            <a:ext cx="288758" cy="583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27" y="300780"/>
            <a:ext cx="651104" cy="524829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6968180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62597" y="1369865"/>
            <a:ext cx="5864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Specify cells in scope &amp; General Modelling Options</a:t>
            </a:r>
            <a:endParaRPr lang="es-ES" sz="1200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8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132226" y="1210215"/>
            <a:ext cx="11544320" cy="816302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12701" y="-50800"/>
            <a:ext cx="12300801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8600"/>
            <a:ext cx="12192000" cy="7239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27" y="300780"/>
            <a:ext cx="651104" cy="52482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6968180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87774" y="1385812"/>
            <a:ext cx="5864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Investigate | </a:t>
            </a:r>
            <a:r>
              <a:rPr lang="es-CO" sz="12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Toplines Results</a:t>
            </a:r>
            <a:endParaRPr lang="es-ES" sz="1200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327"/>
          <a:stretch/>
        </p:blipFill>
        <p:spPr>
          <a:xfrm>
            <a:off x="11821473" y="1132480"/>
            <a:ext cx="419354" cy="8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8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132226" y="1210215"/>
            <a:ext cx="11544320" cy="816302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12701" y="-50800"/>
            <a:ext cx="12300801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8600"/>
            <a:ext cx="12192000" cy="7239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27" y="300780"/>
            <a:ext cx="651104" cy="52482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6968180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87774" y="1385812"/>
            <a:ext cx="5864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Investigate | </a:t>
            </a:r>
            <a:r>
              <a:rPr lang="es-CO" sz="12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Results by Cell</a:t>
            </a:r>
            <a:endParaRPr lang="es-ES" sz="1200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327"/>
          <a:stretch/>
        </p:blipFill>
        <p:spPr>
          <a:xfrm>
            <a:off x="11821473" y="1132480"/>
            <a:ext cx="419354" cy="8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8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132226" y="1210215"/>
            <a:ext cx="11544320" cy="816302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12701" y="-50800"/>
            <a:ext cx="12300801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8600"/>
            <a:ext cx="12192000" cy="723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327"/>
          <a:stretch/>
        </p:blipFill>
        <p:spPr>
          <a:xfrm>
            <a:off x="11821473" y="1132480"/>
            <a:ext cx="419354" cy="82756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27" y="300780"/>
            <a:ext cx="651104" cy="52482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6968180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87774" y="1385812"/>
            <a:ext cx="5864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Investigate | </a:t>
            </a:r>
            <a:r>
              <a:rPr lang="es-CO" sz="12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Drivers of Performance</a:t>
            </a:r>
            <a:endParaRPr lang="es-ES" sz="1200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1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132226" y="1210215"/>
            <a:ext cx="11544320" cy="816302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12701" y="-50800"/>
            <a:ext cx="12300801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8600"/>
            <a:ext cx="12192000" cy="7239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27" y="300780"/>
            <a:ext cx="651104" cy="52482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6968180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87774" y="1385812"/>
            <a:ext cx="5864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Explore | </a:t>
            </a:r>
            <a:r>
              <a:rPr lang="es-CO" sz="12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Cell Sensitivity Curves</a:t>
            </a:r>
            <a:endParaRPr lang="es-ES" sz="1200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19"/>
          <a:stretch/>
        </p:blipFill>
        <p:spPr>
          <a:xfrm>
            <a:off x="11869447" y="1267130"/>
            <a:ext cx="370527" cy="61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0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132226" y="1210215"/>
            <a:ext cx="11544320" cy="816302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12701" y="-50800"/>
            <a:ext cx="12300801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8600"/>
            <a:ext cx="12192000" cy="7239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27" y="300780"/>
            <a:ext cx="651104" cy="52482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6968180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87774" y="1385812"/>
            <a:ext cx="5864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Explore | </a:t>
            </a:r>
            <a:r>
              <a:rPr lang="es-CO" sz="12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Manual Reallocation</a:t>
            </a:r>
            <a:endParaRPr lang="es-ES" sz="1200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19"/>
          <a:stretch/>
        </p:blipFill>
        <p:spPr>
          <a:xfrm>
            <a:off x="11869447" y="1267130"/>
            <a:ext cx="370527" cy="61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7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132226" y="1210215"/>
            <a:ext cx="11544320" cy="816302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12701" y="-50800"/>
            <a:ext cx="12300801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8600"/>
            <a:ext cx="12192000" cy="7239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27" y="300780"/>
            <a:ext cx="651104" cy="52482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6968180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87774" y="1385812"/>
            <a:ext cx="5864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Explore | </a:t>
            </a:r>
            <a:r>
              <a:rPr lang="es-CO" sz="12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What-If Drivers Analysis</a:t>
            </a:r>
            <a:endParaRPr lang="es-ES" sz="1200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19"/>
          <a:stretch/>
        </p:blipFill>
        <p:spPr>
          <a:xfrm>
            <a:off x="11869447" y="1267130"/>
            <a:ext cx="370527" cy="61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132226" y="1210215"/>
            <a:ext cx="11544320" cy="816302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12701" y="-50800"/>
            <a:ext cx="12300801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8600"/>
            <a:ext cx="12192000" cy="7239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27" y="300780"/>
            <a:ext cx="651104" cy="52482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6968180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87774" y="1385812"/>
            <a:ext cx="5864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Explore | </a:t>
            </a:r>
            <a:r>
              <a:rPr lang="es-CO" sz="12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Escenario Results</a:t>
            </a:r>
            <a:endParaRPr lang="es-ES" sz="1200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19"/>
          <a:stretch/>
        </p:blipFill>
        <p:spPr>
          <a:xfrm>
            <a:off x="11869447" y="1267130"/>
            <a:ext cx="370527" cy="61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1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</TotalTime>
  <Words>51</Words>
  <Application>Microsoft Office PowerPoint</Application>
  <PresentationFormat>Custom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Grisales, Edwin (MBBOG dp)</dc:creator>
  <cp:lastModifiedBy>Grisales, Edwin (MBBOG dp)</cp:lastModifiedBy>
  <cp:revision>47</cp:revision>
  <dcterms:created xsi:type="dcterms:W3CDTF">2016-03-01T21:09:03Z</dcterms:created>
  <dcterms:modified xsi:type="dcterms:W3CDTF">2016-03-24T12:51:57Z</dcterms:modified>
</cp:coreProperties>
</file>