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35073972500514"/>
          <c:y val="7.3986364940500315E-2"/>
          <c:w val="0.76384614640087101"/>
          <c:h val="0.88855617121508224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500</c:v>
                </c:pt>
                <c:pt idx="4">
                  <c:v>200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300</c:v>
                </c:pt>
                <c:pt idx="3">
                  <c:v>20</c:v>
                </c:pt>
                <c:pt idx="4">
                  <c:v>300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>
                  <c:v>5000</c:v>
                </c:pt>
                <c:pt idx="1">
                  <c:v>3400</c:v>
                </c:pt>
                <c:pt idx="2">
                  <c:v>24000</c:v>
                </c:pt>
                <c:pt idx="3">
                  <c:v>4000</c:v>
                </c:pt>
                <c:pt idx="4">
                  <c:v>4440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E8A-43C6-9538-44B2B1BEB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704460312"/>
        <c:axId val="704459984"/>
      </c:bubbleChart>
      <c:valAx>
        <c:axId val="70446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459984"/>
        <c:crosses val="autoZero"/>
        <c:crossBetween val="midCat"/>
      </c:valAx>
      <c:valAx>
        <c:axId val="704459984"/>
        <c:scaling>
          <c:orientation val="minMax"/>
          <c:max val="6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460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2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86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99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98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61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1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67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7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5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80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787D-677B-4D78-A3DD-9C379A41197C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252E-AD5C-4CF9-B444-22CFEB29F22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27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-186690"/>
            <a:ext cx="9067800" cy="72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-266700"/>
            <a:ext cx="9372600" cy="74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-285750"/>
            <a:ext cx="9391650" cy="75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-266700"/>
            <a:ext cx="9405938" cy="75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-163830"/>
            <a:ext cx="8991600" cy="71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-266700"/>
            <a:ext cx="9105900" cy="7284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3490" y="3542574"/>
            <a:ext cx="6198296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Kill.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smtClean="0"/>
              <a:t>Replace with Bubble chart as next page.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0062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-266700"/>
            <a:ext cx="9105900" cy="7284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8786" y="1223493"/>
            <a:ext cx="9313710" cy="5370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755695405"/>
              </p:ext>
            </p:extLst>
          </p:nvPr>
        </p:nvGraphicFramePr>
        <p:xfrm>
          <a:off x="3776889" y="2387530"/>
          <a:ext cx="7128933" cy="417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29792" y="6173203"/>
            <a:ext cx="20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Budget (€ MM)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98304" y="3979433"/>
            <a:ext cx="20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(€ MM)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28823" y="2805378"/>
            <a:ext cx="5355863" cy="3093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10605873" y="3383587"/>
            <a:ext cx="1584102" cy="1384478"/>
          </a:xfrm>
          <a:prstGeom prst="borderCallout1">
            <a:avLst>
              <a:gd name="adj1" fmla="val 18750"/>
              <a:gd name="adj2" fmla="val -8333"/>
              <a:gd name="adj3" fmla="val -12151"/>
              <a:gd name="adj4" fmla="val -4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Return/Budget =1 </a:t>
            </a:r>
          </a:p>
          <a:p>
            <a:pPr algn="ctr"/>
            <a:r>
              <a:rPr lang="en-US" dirty="0" smtClean="0"/>
              <a:t>line</a:t>
            </a:r>
            <a:endParaRPr lang="en-GB" dirty="0"/>
          </a:p>
        </p:txBody>
      </p:sp>
      <p:sp>
        <p:nvSpPr>
          <p:cNvPr id="16" name="Line Callout 1 15"/>
          <p:cNvSpPr/>
          <p:nvPr/>
        </p:nvSpPr>
        <p:spPr>
          <a:xfrm>
            <a:off x="7250787" y="5158057"/>
            <a:ext cx="1584102" cy="1384478"/>
          </a:xfrm>
          <a:prstGeom prst="borderCallout1">
            <a:avLst>
              <a:gd name="adj1" fmla="val 18750"/>
              <a:gd name="adj2" fmla="val -8333"/>
              <a:gd name="adj3" fmla="val -12151"/>
              <a:gd name="adj4" fmla="val -4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Bubble size = Profit Pool (TO or GM accordingly)</a:t>
            </a:r>
            <a:endParaRPr lang="en-GB" dirty="0"/>
          </a:p>
        </p:txBody>
      </p:sp>
      <p:sp>
        <p:nvSpPr>
          <p:cNvPr id="17" name="Line Callout 1 16"/>
          <p:cNvSpPr/>
          <p:nvPr/>
        </p:nvSpPr>
        <p:spPr>
          <a:xfrm>
            <a:off x="5443996" y="2139833"/>
            <a:ext cx="1584102" cy="1384478"/>
          </a:xfrm>
          <a:prstGeom prst="borderCallout1">
            <a:avLst>
              <a:gd name="adj1" fmla="val 46657"/>
              <a:gd name="adj2" fmla="val 1423"/>
              <a:gd name="adj3" fmla="val 119012"/>
              <a:gd name="adj4" fmla="val -53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…TO or GM accordingly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208906" y="1305889"/>
            <a:ext cx="47917" cy="5205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592" y="1700403"/>
            <a:ext cx="916903" cy="8686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t="14110" r="10333"/>
          <a:stretch/>
        </p:blipFill>
        <p:spPr>
          <a:xfrm>
            <a:off x="1548640" y="5803574"/>
            <a:ext cx="660497" cy="6326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603" y="4994641"/>
            <a:ext cx="814572" cy="7288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86175" y="1829229"/>
            <a:ext cx="1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Budget</a:t>
            </a:r>
          </a:p>
          <a:p>
            <a:r>
              <a:rPr lang="en-GB" dirty="0" smtClean="0"/>
              <a:t>€25,000,000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312031" y="5019376"/>
            <a:ext cx="1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Profit Pool</a:t>
            </a:r>
          </a:p>
          <a:p>
            <a:r>
              <a:rPr lang="en-GB" dirty="0" smtClean="0"/>
              <a:t>€200,000,000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175" y="5803574"/>
            <a:ext cx="1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Return</a:t>
            </a:r>
          </a:p>
          <a:p>
            <a:r>
              <a:rPr lang="en-GB" dirty="0" smtClean="0"/>
              <a:t>€35,000,000</a:t>
            </a:r>
            <a:endParaRPr lang="en-GB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/>
          <a:srcRect t="14110" r="10333"/>
          <a:stretch/>
        </p:blipFill>
        <p:spPr>
          <a:xfrm>
            <a:off x="1548640" y="3880761"/>
            <a:ext cx="660497" cy="63267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603" y="3071828"/>
            <a:ext cx="814572" cy="728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12031" y="3096563"/>
            <a:ext cx="1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Profit Pool</a:t>
            </a:r>
          </a:p>
          <a:p>
            <a:r>
              <a:rPr lang="en-GB" dirty="0" smtClean="0"/>
              <a:t>€300,000,000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286175" y="3880761"/>
            <a:ext cx="1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Return</a:t>
            </a:r>
          </a:p>
          <a:p>
            <a:r>
              <a:rPr lang="en-GB" dirty="0" smtClean="0"/>
              <a:t>€56,000,000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569795" y="2732118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Turnover (TO)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568864" y="4623424"/>
            <a:ext cx="20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Gross Margin (GM)</a:t>
            </a:r>
            <a:endParaRPr lang="en-GB" b="1" dirty="0"/>
          </a:p>
        </p:txBody>
      </p:sp>
      <p:sp>
        <p:nvSpPr>
          <p:cNvPr id="36" name="Oval 35"/>
          <p:cNvSpPr/>
          <p:nvPr/>
        </p:nvSpPr>
        <p:spPr>
          <a:xfrm>
            <a:off x="4606530" y="1705516"/>
            <a:ext cx="168107" cy="16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  <p:sp>
        <p:nvSpPr>
          <p:cNvPr id="37" name="TextBox 36"/>
          <p:cNvSpPr txBox="1"/>
          <p:nvPr/>
        </p:nvSpPr>
        <p:spPr>
          <a:xfrm>
            <a:off x="4810547" y="1643689"/>
            <a:ext cx="3508957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3" dirty="0" smtClean="0">
                <a:solidFill>
                  <a:srgbClr val="09568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By Turnover (TO)</a:t>
            </a:r>
            <a:endParaRPr lang="en-GB" sz="1323" dirty="0">
              <a:solidFill>
                <a:srgbClr val="09568F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07614" y="1632559"/>
            <a:ext cx="3508957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3" dirty="0" smtClean="0">
                <a:solidFill>
                  <a:srgbClr val="09568F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By Gross Margin (GM)</a:t>
            </a:r>
            <a:endParaRPr lang="en-GB" sz="1323" dirty="0">
              <a:solidFill>
                <a:srgbClr val="09568F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807253" y="1705515"/>
            <a:ext cx="168107" cy="16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  <p:sp>
        <p:nvSpPr>
          <p:cNvPr id="40" name="Oval 39"/>
          <p:cNvSpPr/>
          <p:nvPr/>
        </p:nvSpPr>
        <p:spPr>
          <a:xfrm>
            <a:off x="7849855" y="1739040"/>
            <a:ext cx="84054" cy="84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  <p:sp>
        <p:nvSpPr>
          <p:cNvPr id="41" name="TextBox 40"/>
          <p:cNvSpPr txBox="1"/>
          <p:nvPr/>
        </p:nvSpPr>
        <p:spPr>
          <a:xfrm>
            <a:off x="4501741" y="1297620"/>
            <a:ext cx="6082945" cy="295542"/>
          </a:xfrm>
          <a:prstGeom prst="rect">
            <a:avLst/>
          </a:prstGeom>
          <a:solidFill>
            <a:srgbClr val="016B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23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Return Map and Profit Pool size</a:t>
            </a:r>
            <a:endParaRPr lang="en-GB" sz="1323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8641" y="1305889"/>
            <a:ext cx="2546940" cy="297088"/>
          </a:xfrm>
          <a:prstGeom prst="rect">
            <a:avLst/>
          </a:prstGeom>
          <a:solidFill>
            <a:srgbClr val="016B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23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Key Figures</a:t>
            </a:r>
            <a:endParaRPr lang="en-GB" sz="1323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24432" y="953156"/>
            <a:ext cx="1330140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Topline Results</a:t>
            </a:r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69036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190500"/>
            <a:ext cx="9105900" cy="72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247650"/>
            <a:ext cx="923925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-304800"/>
            <a:ext cx="933450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64417" y="1712890"/>
            <a:ext cx="30522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Return Curves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81817" y="2393323"/>
            <a:ext cx="93576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Net TO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21179" y="5198771"/>
            <a:ext cx="72734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PBO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96389" y="1712890"/>
            <a:ext cx="305229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Share Impact (+-)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93650" y="873496"/>
            <a:ext cx="367367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 option to select curves to show: TO, GP, Net TO, Net GP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75126" y="2965852"/>
            <a:ext cx="186175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Hover to show values</a:t>
            </a:r>
            <a:endParaRPr lang="en-GB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2735" y="3273629"/>
            <a:ext cx="1954046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Add category curves with stable brand share as discussed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181" y="4456975"/>
            <a:ext cx="19540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Change Filtering Style as next page</a:t>
            </a:r>
            <a:endParaRPr lang="en-US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8181" y="5395877"/>
            <a:ext cx="19540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Include ONLY</a:t>
            </a:r>
          </a:p>
          <a:p>
            <a:pPr algn="ctr"/>
            <a:r>
              <a:rPr lang="en-US" sz="1400" b="1" dirty="0" smtClean="0"/>
              <a:t>Unilever brands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013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jecutive.co.uk/wp-content/uploads/2006/09/itunes7_4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32" y="938210"/>
            <a:ext cx="6058458" cy="47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1041" y="814191"/>
            <a:ext cx="2279737" cy="1528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Brazil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937" y="431091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1041" y="2455063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1041" y="4478277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Brand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01041" y="2824395"/>
            <a:ext cx="2279737" cy="1528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Dressings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041" y="4960305"/>
            <a:ext cx="2279737" cy="1528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Axe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Leelawadee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Yanni Legbelos (MB Vermeer)</cp:lastModifiedBy>
  <cp:revision>5</cp:revision>
  <dcterms:created xsi:type="dcterms:W3CDTF">2016-03-22T21:08:30Z</dcterms:created>
  <dcterms:modified xsi:type="dcterms:W3CDTF">2016-03-22T21:52:22Z</dcterms:modified>
</cp:coreProperties>
</file>