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nva Sans" panose="020B0604020202020204" charset="0"/>
      <p:regular r:id="rId10"/>
    </p:embeddedFont>
    <p:embeddedFont>
      <p:font typeface="Glacial Indifference" panose="020B0604020202020204" charset="0"/>
      <p:regular r:id="rId11"/>
    </p:embeddedFont>
    <p:embeddedFont>
      <p:font typeface="Glacial Indifference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1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736DD-BA7A-4C4C-BE62-FA25BA5E45F8}" type="datetimeFigureOut">
              <a:rPr lang="en-ID" smtClean="0"/>
              <a:t>16/02/2025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CE770-B017-41E4-BC90-B197D952E5E5}" type="slidenum">
              <a:rPr lang="en-ID" smtClean="0"/>
              <a:t>‹#›</a:t>
            </a:fld>
            <a:endParaRPr lang="en-ID"/>
          </a:p>
        </p:txBody>
      </p:sp>
    </p:spTree>
    <p:extLst>
      <p:ext uri="{BB962C8B-B14F-4D97-AF65-F5344CB8AC3E}">
        <p14:creationId xmlns:p14="http://schemas.microsoft.com/office/powerpoint/2010/main" val="155900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a:t>Proses </a:t>
            </a:r>
            <a:r>
              <a:rPr lang="en-ID" dirty="0" err="1"/>
              <a:t>dimulai</a:t>
            </a:r>
            <a:r>
              <a:rPr lang="en-ID" dirty="0"/>
              <a:t> </a:t>
            </a:r>
            <a:r>
              <a:rPr lang="en-ID" dirty="0" err="1"/>
              <a:t>ketika</a:t>
            </a:r>
            <a:r>
              <a:rPr lang="en-ID" dirty="0"/>
              <a:t> </a:t>
            </a:r>
            <a:r>
              <a:rPr lang="en-ID" dirty="0" err="1"/>
              <a:t>pengguna</a:t>
            </a:r>
            <a:r>
              <a:rPr lang="en-ID" dirty="0"/>
              <a:t> </a:t>
            </a:r>
            <a:r>
              <a:rPr lang="en-ID" dirty="0" err="1"/>
              <a:t>mengajukan</a:t>
            </a:r>
            <a:r>
              <a:rPr lang="en-ID" dirty="0"/>
              <a:t> </a:t>
            </a:r>
            <a:r>
              <a:rPr lang="en-ID" dirty="0" err="1"/>
              <a:t>pertanyaan</a:t>
            </a:r>
            <a:r>
              <a:rPr lang="en-ID" dirty="0"/>
              <a:t>. </a:t>
            </a:r>
            <a:r>
              <a:rPr lang="en-ID" dirty="0" err="1"/>
              <a:t>Pertanyaan</a:t>
            </a:r>
            <a:r>
              <a:rPr lang="en-ID" dirty="0"/>
              <a:t> </a:t>
            </a:r>
            <a:r>
              <a:rPr lang="en-ID" dirty="0" err="1"/>
              <a:t>ini</a:t>
            </a:r>
            <a:r>
              <a:rPr lang="en-ID" dirty="0"/>
              <a:t> </a:t>
            </a:r>
            <a:r>
              <a:rPr lang="en-ID" dirty="0" err="1"/>
              <a:t>kemudian</a:t>
            </a:r>
            <a:r>
              <a:rPr lang="en-ID" dirty="0"/>
              <a:t> </a:t>
            </a:r>
            <a:r>
              <a:rPr lang="en-ID" dirty="0" err="1"/>
              <a:t>diteruskan</a:t>
            </a:r>
            <a:r>
              <a:rPr lang="en-ID" dirty="0"/>
              <a:t> </a:t>
            </a:r>
            <a:r>
              <a:rPr lang="en-ID" dirty="0" err="1"/>
              <a:t>ke</a:t>
            </a:r>
            <a:r>
              <a:rPr lang="en-ID" dirty="0"/>
              <a:t> API Wikipedia </a:t>
            </a:r>
            <a:r>
              <a:rPr lang="en-ID" dirty="0" err="1"/>
              <a:t>untuk</a:t>
            </a:r>
            <a:r>
              <a:rPr lang="en-ID" dirty="0"/>
              <a:t> </a:t>
            </a:r>
            <a:r>
              <a:rPr lang="en-ID" dirty="0" err="1"/>
              <a:t>mencari</a:t>
            </a:r>
            <a:r>
              <a:rPr lang="en-ID" dirty="0"/>
              <a:t> </a:t>
            </a:r>
            <a:r>
              <a:rPr lang="en-ID" dirty="0" err="1"/>
              <a:t>artikel</a:t>
            </a:r>
            <a:r>
              <a:rPr lang="en-ID" dirty="0"/>
              <a:t> yang </a:t>
            </a:r>
            <a:r>
              <a:rPr lang="en-ID" dirty="0" err="1"/>
              <a:t>relevan</a:t>
            </a:r>
            <a:r>
              <a:rPr lang="en-ID" dirty="0"/>
              <a:t> </a:t>
            </a:r>
            <a:r>
              <a:rPr lang="en-ID" dirty="0" err="1"/>
              <a:t>dengan</a:t>
            </a:r>
            <a:r>
              <a:rPr lang="en-ID" dirty="0"/>
              <a:t> kata </a:t>
            </a:r>
            <a:r>
              <a:rPr lang="en-ID" dirty="0" err="1"/>
              <a:t>kunci</a:t>
            </a:r>
            <a:r>
              <a:rPr lang="en-ID" dirty="0"/>
              <a:t> yang </a:t>
            </a:r>
            <a:r>
              <a:rPr lang="en-ID" dirty="0" err="1"/>
              <a:t>diekstraksi</a:t>
            </a:r>
            <a:r>
              <a:rPr lang="en-ID" dirty="0"/>
              <a:t> </a:t>
            </a:r>
            <a:r>
              <a:rPr lang="en-ID" dirty="0" err="1"/>
              <a:t>dari</a:t>
            </a:r>
            <a:r>
              <a:rPr lang="en-ID" dirty="0"/>
              <a:t> </a:t>
            </a:r>
            <a:r>
              <a:rPr lang="en-ID" dirty="0" err="1"/>
              <a:t>pertanyaan</a:t>
            </a:r>
            <a:r>
              <a:rPr lang="en-ID" dirty="0"/>
              <a:t> </a:t>
            </a:r>
            <a:r>
              <a:rPr lang="en-ID" dirty="0" err="1"/>
              <a:t>tersebut</a:t>
            </a:r>
            <a:r>
              <a:rPr lang="en-ID" dirty="0"/>
              <a:t>. Artikel-</a:t>
            </a:r>
            <a:r>
              <a:rPr lang="en-ID" dirty="0" err="1"/>
              <a:t>artikel</a:t>
            </a:r>
            <a:r>
              <a:rPr lang="en-ID" dirty="0"/>
              <a:t> yang </a:t>
            </a:r>
            <a:r>
              <a:rPr lang="en-ID" dirty="0" err="1"/>
              <a:t>ditemukan</a:t>
            </a:r>
            <a:r>
              <a:rPr lang="en-ID" dirty="0"/>
              <a:t> </a:t>
            </a:r>
            <a:r>
              <a:rPr lang="en-ID" dirty="0" err="1"/>
              <a:t>kemudian</a:t>
            </a:r>
            <a:r>
              <a:rPr lang="en-ID" dirty="0"/>
              <a:t> </a:t>
            </a:r>
            <a:r>
              <a:rPr lang="en-ID" dirty="0" err="1"/>
              <a:t>disimpan</a:t>
            </a:r>
            <a:r>
              <a:rPr lang="en-ID" dirty="0"/>
              <a:t> di MongoDB Atlas </a:t>
            </a:r>
            <a:r>
              <a:rPr lang="en-ID" dirty="0" err="1"/>
              <a:t>untuk</a:t>
            </a:r>
            <a:r>
              <a:rPr lang="en-ID" dirty="0"/>
              <a:t> </a:t>
            </a:r>
            <a:r>
              <a:rPr lang="en-ID" dirty="0" err="1"/>
              <a:t>mempermudah</a:t>
            </a:r>
            <a:r>
              <a:rPr lang="en-ID" dirty="0"/>
              <a:t> </a:t>
            </a:r>
            <a:r>
              <a:rPr lang="en-ID" dirty="0" err="1"/>
              <a:t>pencarian</a:t>
            </a:r>
            <a:r>
              <a:rPr lang="en-ID" dirty="0"/>
              <a:t> </a:t>
            </a:r>
            <a:r>
              <a:rPr lang="en-ID" dirty="0" err="1"/>
              <a:t>informasi</a:t>
            </a:r>
            <a:r>
              <a:rPr lang="en-ID" dirty="0"/>
              <a:t> </a:t>
            </a:r>
            <a:r>
              <a:rPr lang="en-ID" dirty="0" err="1"/>
              <a:t>lebih</a:t>
            </a:r>
            <a:r>
              <a:rPr lang="en-ID" dirty="0"/>
              <a:t> </a:t>
            </a:r>
            <a:r>
              <a:rPr lang="en-ID" dirty="0" err="1"/>
              <a:t>lanjut</a:t>
            </a:r>
            <a:r>
              <a:rPr lang="en-ID" dirty="0"/>
              <a:t>. </a:t>
            </a:r>
            <a:r>
              <a:rPr lang="en-ID" dirty="0" err="1"/>
              <a:t>Selanjutnya</a:t>
            </a:r>
            <a:r>
              <a:rPr lang="en-ID" dirty="0"/>
              <a:t>, </a:t>
            </a:r>
            <a:r>
              <a:rPr lang="en-ID" dirty="0" err="1"/>
              <a:t>sistem</a:t>
            </a:r>
            <a:r>
              <a:rPr lang="en-ID" dirty="0"/>
              <a:t> </a:t>
            </a:r>
            <a:r>
              <a:rPr lang="en-ID" dirty="0" err="1"/>
              <a:t>menggunakan</a:t>
            </a:r>
            <a:r>
              <a:rPr lang="en-ID" dirty="0"/>
              <a:t> model </a:t>
            </a:r>
            <a:r>
              <a:rPr lang="en-ID" dirty="0" err="1"/>
              <a:t>bahasa</a:t>
            </a:r>
            <a:r>
              <a:rPr lang="en-ID" dirty="0"/>
              <a:t> </a:t>
            </a:r>
            <a:r>
              <a:rPr lang="en-ID" dirty="0" err="1"/>
              <a:t>besar</a:t>
            </a:r>
            <a:r>
              <a:rPr lang="en-ID" dirty="0"/>
              <a:t> (LLM) </a:t>
            </a:r>
            <a:r>
              <a:rPr lang="en-ID" dirty="0" err="1"/>
              <a:t>untuk</a:t>
            </a:r>
            <a:r>
              <a:rPr lang="en-ID" dirty="0"/>
              <a:t> </a:t>
            </a:r>
            <a:r>
              <a:rPr lang="en-ID" dirty="0" err="1"/>
              <a:t>menganalisis</a:t>
            </a:r>
            <a:r>
              <a:rPr lang="en-ID" dirty="0"/>
              <a:t> </a:t>
            </a:r>
            <a:r>
              <a:rPr lang="en-ID" dirty="0" err="1"/>
              <a:t>dokumen</a:t>
            </a:r>
            <a:r>
              <a:rPr lang="en-ID" dirty="0"/>
              <a:t> yang </a:t>
            </a:r>
            <a:r>
              <a:rPr lang="en-ID" dirty="0" err="1"/>
              <a:t>relevan</a:t>
            </a:r>
            <a:r>
              <a:rPr lang="en-ID" dirty="0"/>
              <a:t> dan </a:t>
            </a:r>
            <a:r>
              <a:rPr lang="en-ID" dirty="0" err="1"/>
              <a:t>menghasilkan</a:t>
            </a:r>
            <a:r>
              <a:rPr lang="en-ID" dirty="0"/>
              <a:t> </a:t>
            </a:r>
            <a:r>
              <a:rPr lang="en-ID" dirty="0" err="1"/>
              <a:t>jawaban</a:t>
            </a:r>
            <a:r>
              <a:rPr lang="en-ID" dirty="0"/>
              <a:t> yang </a:t>
            </a:r>
            <a:r>
              <a:rPr lang="en-ID" dirty="0" err="1"/>
              <a:t>tepat</a:t>
            </a:r>
            <a:r>
              <a:rPr lang="en-ID" dirty="0"/>
              <a:t> </a:t>
            </a:r>
            <a:r>
              <a:rPr lang="en-ID" dirty="0" err="1"/>
              <a:t>berdasarkan</a:t>
            </a:r>
            <a:r>
              <a:rPr lang="en-ID" dirty="0"/>
              <a:t> </a:t>
            </a:r>
            <a:r>
              <a:rPr lang="en-ID" dirty="0" err="1"/>
              <a:t>informasi</a:t>
            </a:r>
            <a:r>
              <a:rPr lang="en-ID" dirty="0"/>
              <a:t> yang </a:t>
            </a:r>
            <a:r>
              <a:rPr lang="en-ID" dirty="0" err="1"/>
              <a:t>ada</a:t>
            </a:r>
            <a:r>
              <a:rPr lang="en-ID" dirty="0"/>
              <a:t> </a:t>
            </a:r>
            <a:r>
              <a:rPr lang="en-ID" dirty="0" err="1"/>
              <a:t>dalam</a:t>
            </a:r>
            <a:r>
              <a:rPr lang="en-ID" dirty="0"/>
              <a:t> </a:t>
            </a:r>
            <a:r>
              <a:rPr lang="en-ID" dirty="0" err="1"/>
              <a:t>dokumen</a:t>
            </a:r>
            <a:r>
              <a:rPr lang="en-ID" dirty="0"/>
              <a:t> </a:t>
            </a:r>
            <a:r>
              <a:rPr lang="en-ID" dirty="0" err="1"/>
              <a:t>tersebut</a:t>
            </a:r>
            <a:r>
              <a:rPr lang="en-ID" dirty="0"/>
              <a:t>. </a:t>
            </a:r>
            <a:r>
              <a:rPr lang="en-ID" dirty="0" err="1"/>
              <a:t>Terakhir</a:t>
            </a:r>
            <a:r>
              <a:rPr lang="en-ID" dirty="0"/>
              <a:t>, </a:t>
            </a:r>
            <a:r>
              <a:rPr lang="en-ID" dirty="0" err="1"/>
              <a:t>jawaban</a:t>
            </a:r>
            <a:r>
              <a:rPr lang="en-ID" dirty="0"/>
              <a:t> </a:t>
            </a:r>
            <a:r>
              <a:rPr lang="en-ID" dirty="0" err="1"/>
              <a:t>tersebut</a:t>
            </a:r>
            <a:r>
              <a:rPr lang="en-ID" dirty="0"/>
              <a:t> </a:t>
            </a:r>
            <a:r>
              <a:rPr lang="en-ID" dirty="0" err="1"/>
              <a:t>dikembalikan</a:t>
            </a:r>
            <a:r>
              <a:rPr lang="en-ID" dirty="0"/>
              <a:t> </a:t>
            </a:r>
            <a:r>
              <a:rPr lang="en-ID" dirty="0" err="1"/>
              <a:t>kepada</a:t>
            </a:r>
            <a:r>
              <a:rPr lang="en-ID" dirty="0"/>
              <a:t> </a:t>
            </a:r>
            <a:r>
              <a:rPr lang="en-ID" dirty="0" err="1"/>
              <a:t>pengguna</a:t>
            </a:r>
            <a:r>
              <a:rPr lang="en-ID" dirty="0"/>
              <a:t>.</a:t>
            </a:r>
          </a:p>
        </p:txBody>
      </p:sp>
      <p:sp>
        <p:nvSpPr>
          <p:cNvPr id="4" name="Slide Number Placeholder 3"/>
          <p:cNvSpPr>
            <a:spLocks noGrp="1"/>
          </p:cNvSpPr>
          <p:nvPr>
            <p:ph type="sldNum" sz="quarter" idx="5"/>
          </p:nvPr>
        </p:nvSpPr>
        <p:spPr/>
        <p:txBody>
          <a:bodyPr/>
          <a:lstStyle/>
          <a:p>
            <a:fld id="{C64CE770-B017-41E4-BC90-B197D952E5E5}" type="slidenum">
              <a:rPr lang="en-ID" smtClean="0"/>
              <a:t>5</a:t>
            </a:fld>
            <a:endParaRPr lang="en-ID"/>
          </a:p>
        </p:txBody>
      </p:sp>
    </p:spTree>
    <p:extLst>
      <p:ext uri="{BB962C8B-B14F-4D97-AF65-F5344CB8AC3E}">
        <p14:creationId xmlns:p14="http://schemas.microsoft.com/office/powerpoint/2010/main" val="4144103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9515" y="6668606"/>
            <a:ext cx="5348485" cy="3618394"/>
            <a:chOff x="0" y="0"/>
            <a:chExt cx="1408655" cy="952993"/>
          </a:xfrm>
        </p:grpSpPr>
        <p:sp>
          <p:nvSpPr>
            <p:cNvPr id="3" name="Freeform 3"/>
            <p:cNvSpPr/>
            <p:nvPr/>
          </p:nvSpPr>
          <p:spPr>
            <a:xfrm>
              <a:off x="0" y="0"/>
              <a:ext cx="1408655" cy="952993"/>
            </a:xfrm>
            <a:custGeom>
              <a:avLst/>
              <a:gdLst/>
              <a:ahLst/>
              <a:cxnLst/>
              <a:rect l="l" t="t" r="r" b="b"/>
              <a:pathLst>
                <a:path w="1408655" h="952993">
                  <a:moveTo>
                    <a:pt x="0" y="0"/>
                  </a:moveTo>
                  <a:lnTo>
                    <a:pt x="1408655" y="0"/>
                  </a:lnTo>
                  <a:lnTo>
                    <a:pt x="1408655" y="952993"/>
                  </a:lnTo>
                  <a:lnTo>
                    <a:pt x="0" y="952993"/>
                  </a:lnTo>
                  <a:close/>
                </a:path>
              </a:pathLst>
            </a:custGeom>
            <a:solidFill>
              <a:srgbClr val="E4E4E4"/>
            </a:solidFill>
          </p:spPr>
          <p:txBody>
            <a:bodyPr/>
            <a:lstStyle/>
            <a:p>
              <a:endParaRPr lang="en-ID"/>
            </a:p>
          </p:txBody>
        </p:sp>
        <p:sp>
          <p:nvSpPr>
            <p:cNvPr id="4" name="TextBox 4"/>
            <p:cNvSpPr txBox="1"/>
            <p:nvPr/>
          </p:nvSpPr>
          <p:spPr>
            <a:xfrm>
              <a:off x="0" y="-38100"/>
              <a:ext cx="1408655" cy="991093"/>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183514" y="2901658"/>
            <a:ext cx="1327633" cy="1327633"/>
          </a:xfrm>
          <a:custGeom>
            <a:avLst/>
            <a:gdLst/>
            <a:ahLst/>
            <a:cxnLst/>
            <a:rect l="l" t="t" r="r" b="b"/>
            <a:pathLst>
              <a:path w="1327633" h="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a:off x="11747072" y="-2408128"/>
            <a:ext cx="5973602" cy="5973602"/>
          </a:xfrm>
          <a:custGeom>
            <a:avLst/>
            <a:gdLst/>
            <a:ahLst/>
            <a:cxnLst/>
            <a:rect l="l" t="t" r="r" b="b"/>
            <a:pathLst>
              <a:path w="5973602" h="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7" name="Group 7"/>
          <p:cNvGrpSpPr/>
          <p:nvPr/>
        </p:nvGrpSpPr>
        <p:grpSpPr>
          <a:xfrm>
            <a:off x="15351247" y="4400741"/>
            <a:ext cx="803180" cy="742759"/>
            <a:chOff x="0" y="0"/>
            <a:chExt cx="211537" cy="195624"/>
          </a:xfrm>
        </p:grpSpPr>
        <p:sp>
          <p:nvSpPr>
            <p:cNvPr id="8" name="Freeform 8"/>
            <p:cNvSpPr/>
            <p:nvPr/>
          </p:nvSpPr>
          <p:spPr>
            <a:xfrm>
              <a:off x="0" y="0"/>
              <a:ext cx="211537" cy="195624"/>
            </a:xfrm>
            <a:custGeom>
              <a:avLst/>
              <a:gdLst/>
              <a:ahLst/>
              <a:cxnLst/>
              <a:rect l="l" t="t" r="r" b="b"/>
              <a:pathLst>
                <a:path w="211537" h="195624">
                  <a:moveTo>
                    <a:pt x="0" y="0"/>
                  </a:moveTo>
                  <a:lnTo>
                    <a:pt x="211537" y="0"/>
                  </a:lnTo>
                  <a:lnTo>
                    <a:pt x="211537" y="195624"/>
                  </a:lnTo>
                  <a:lnTo>
                    <a:pt x="0" y="195624"/>
                  </a:lnTo>
                  <a:close/>
                </a:path>
              </a:pathLst>
            </a:custGeom>
            <a:solidFill>
              <a:srgbClr val="5DA295"/>
            </a:solidFill>
          </p:spPr>
          <p:txBody>
            <a:bodyPr/>
            <a:lstStyle/>
            <a:p>
              <a:endParaRPr lang="en-ID"/>
            </a:p>
          </p:txBody>
        </p:sp>
        <p:sp>
          <p:nvSpPr>
            <p:cNvPr id="9" name="TextBox 9"/>
            <p:cNvSpPr txBox="1"/>
            <p:nvPr/>
          </p:nvSpPr>
          <p:spPr>
            <a:xfrm>
              <a:off x="0" y="-38100"/>
              <a:ext cx="211537" cy="233724"/>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619741" cy="2934068"/>
            <a:chOff x="0" y="0"/>
            <a:chExt cx="163224" cy="772759"/>
          </a:xfrm>
        </p:grpSpPr>
        <p:sp>
          <p:nvSpPr>
            <p:cNvPr id="11" name="Freeform 11"/>
            <p:cNvSpPr/>
            <p:nvPr/>
          </p:nvSpPr>
          <p:spPr>
            <a:xfrm>
              <a:off x="0" y="0"/>
              <a:ext cx="163224" cy="772759"/>
            </a:xfrm>
            <a:custGeom>
              <a:avLst/>
              <a:gdLst/>
              <a:ahLst/>
              <a:cxnLst/>
              <a:rect l="l" t="t" r="r" b="b"/>
              <a:pathLst>
                <a:path w="163224" h="772759">
                  <a:moveTo>
                    <a:pt x="0" y="0"/>
                  </a:moveTo>
                  <a:lnTo>
                    <a:pt x="163224" y="0"/>
                  </a:lnTo>
                  <a:lnTo>
                    <a:pt x="163224" y="772759"/>
                  </a:lnTo>
                  <a:lnTo>
                    <a:pt x="0" y="772759"/>
                  </a:lnTo>
                  <a:close/>
                </a:path>
              </a:pathLst>
            </a:custGeom>
            <a:solidFill>
              <a:srgbClr val="5DA295"/>
            </a:solidFill>
          </p:spPr>
          <p:txBody>
            <a:bodyPr/>
            <a:lstStyle/>
            <a:p>
              <a:endParaRPr lang="en-ID"/>
            </a:p>
          </p:txBody>
        </p:sp>
        <p:sp>
          <p:nvSpPr>
            <p:cNvPr id="12" name="TextBox 12"/>
            <p:cNvSpPr txBox="1"/>
            <p:nvPr/>
          </p:nvSpPr>
          <p:spPr>
            <a:xfrm>
              <a:off x="0" y="-38100"/>
              <a:ext cx="163224" cy="81085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0" y="2933707"/>
            <a:ext cx="619741" cy="1004046"/>
            <a:chOff x="0" y="0"/>
            <a:chExt cx="163224" cy="264440"/>
          </a:xfrm>
        </p:grpSpPr>
        <p:sp>
          <p:nvSpPr>
            <p:cNvPr id="14" name="Freeform 14"/>
            <p:cNvSpPr/>
            <p:nvPr/>
          </p:nvSpPr>
          <p:spPr>
            <a:xfrm>
              <a:off x="0" y="0"/>
              <a:ext cx="163224" cy="264440"/>
            </a:xfrm>
            <a:custGeom>
              <a:avLst/>
              <a:gdLst/>
              <a:ahLst/>
              <a:cxnLst/>
              <a:rect l="l" t="t" r="r" b="b"/>
              <a:pathLst>
                <a:path w="163224" h="264440">
                  <a:moveTo>
                    <a:pt x="0" y="0"/>
                  </a:moveTo>
                  <a:lnTo>
                    <a:pt x="163224" y="0"/>
                  </a:lnTo>
                  <a:lnTo>
                    <a:pt x="163224" y="264440"/>
                  </a:lnTo>
                  <a:lnTo>
                    <a:pt x="0" y="264440"/>
                  </a:lnTo>
                  <a:close/>
                </a:path>
              </a:pathLst>
            </a:custGeom>
            <a:solidFill>
              <a:srgbClr val="BFDDD2"/>
            </a:solidFill>
          </p:spPr>
          <p:txBody>
            <a:bodyPr/>
            <a:lstStyle/>
            <a:p>
              <a:endParaRPr lang="en-ID"/>
            </a:p>
          </p:txBody>
        </p:sp>
        <p:sp>
          <p:nvSpPr>
            <p:cNvPr id="15" name="TextBox 15"/>
            <p:cNvSpPr txBox="1"/>
            <p:nvPr/>
          </p:nvSpPr>
          <p:spPr>
            <a:xfrm>
              <a:off x="0" y="-38100"/>
              <a:ext cx="163224" cy="30254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0" y="6668606"/>
            <a:ext cx="12939515" cy="3618394"/>
            <a:chOff x="0" y="0"/>
            <a:chExt cx="3407938" cy="952993"/>
          </a:xfrm>
        </p:grpSpPr>
        <p:sp>
          <p:nvSpPr>
            <p:cNvPr id="17" name="Freeform 17"/>
            <p:cNvSpPr/>
            <p:nvPr/>
          </p:nvSpPr>
          <p:spPr>
            <a:xfrm>
              <a:off x="0" y="0"/>
              <a:ext cx="3407938" cy="952993"/>
            </a:xfrm>
            <a:custGeom>
              <a:avLst/>
              <a:gdLst/>
              <a:ahLst/>
              <a:cxnLst/>
              <a:rect l="l" t="t" r="r" b="b"/>
              <a:pathLst>
                <a:path w="3407938" h="952993">
                  <a:moveTo>
                    <a:pt x="0" y="0"/>
                  </a:moveTo>
                  <a:lnTo>
                    <a:pt x="3407938" y="0"/>
                  </a:lnTo>
                  <a:lnTo>
                    <a:pt x="3407938" y="952993"/>
                  </a:lnTo>
                  <a:lnTo>
                    <a:pt x="0" y="952993"/>
                  </a:lnTo>
                  <a:close/>
                </a:path>
              </a:pathLst>
            </a:custGeom>
            <a:solidFill>
              <a:srgbClr val="5DA295"/>
            </a:solidFill>
          </p:spPr>
          <p:txBody>
            <a:bodyPr/>
            <a:lstStyle/>
            <a:p>
              <a:endParaRPr lang="en-ID"/>
            </a:p>
          </p:txBody>
        </p:sp>
        <p:sp>
          <p:nvSpPr>
            <p:cNvPr id="18" name="TextBox 18"/>
            <p:cNvSpPr txBox="1"/>
            <p:nvPr/>
          </p:nvSpPr>
          <p:spPr>
            <a:xfrm>
              <a:off x="0" y="-38100"/>
              <a:ext cx="3407938" cy="99109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967885" y="7117855"/>
            <a:ext cx="143103" cy="2691310"/>
            <a:chOff x="0" y="0"/>
            <a:chExt cx="37690" cy="708822"/>
          </a:xfrm>
        </p:grpSpPr>
        <p:sp>
          <p:nvSpPr>
            <p:cNvPr id="20" name="Freeform 20"/>
            <p:cNvSpPr/>
            <p:nvPr/>
          </p:nvSpPr>
          <p:spPr>
            <a:xfrm>
              <a:off x="0" y="0"/>
              <a:ext cx="37690" cy="708822"/>
            </a:xfrm>
            <a:custGeom>
              <a:avLst/>
              <a:gdLst/>
              <a:ahLst/>
              <a:cxnLst/>
              <a:rect l="l" t="t" r="r" b="b"/>
              <a:pathLst>
                <a:path w="37690" h="708822">
                  <a:moveTo>
                    <a:pt x="0" y="0"/>
                  </a:moveTo>
                  <a:lnTo>
                    <a:pt x="37690" y="0"/>
                  </a:lnTo>
                  <a:lnTo>
                    <a:pt x="37690" y="708822"/>
                  </a:lnTo>
                  <a:lnTo>
                    <a:pt x="0" y="708822"/>
                  </a:lnTo>
                  <a:close/>
                </a:path>
              </a:pathLst>
            </a:custGeom>
            <a:solidFill>
              <a:srgbClr val="BFDDD2"/>
            </a:solidFill>
          </p:spPr>
          <p:txBody>
            <a:bodyPr/>
            <a:lstStyle/>
            <a:p>
              <a:endParaRPr lang="en-ID"/>
            </a:p>
          </p:txBody>
        </p:sp>
        <p:sp>
          <p:nvSpPr>
            <p:cNvPr id="21" name="TextBox 21"/>
            <p:cNvSpPr txBox="1"/>
            <p:nvPr/>
          </p:nvSpPr>
          <p:spPr>
            <a:xfrm>
              <a:off x="0" y="-38100"/>
              <a:ext cx="37690" cy="746922"/>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3846893" y="7828879"/>
            <a:ext cx="3533728" cy="1074691"/>
          </a:xfrm>
          <a:custGeom>
            <a:avLst/>
            <a:gdLst/>
            <a:ahLst/>
            <a:cxnLst/>
            <a:rect l="l" t="t" r="r" b="b"/>
            <a:pathLst>
              <a:path w="3533728" h="1074691">
                <a:moveTo>
                  <a:pt x="0" y="0"/>
                </a:moveTo>
                <a:lnTo>
                  <a:pt x="3533729" y="0"/>
                </a:lnTo>
                <a:lnTo>
                  <a:pt x="3533729" y="1074690"/>
                </a:lnTo>
                <a:lnTo>
                  <a:pt x="0" y="1074690"/>
                </a:lnTo>
                <a:lnTo>
                  <a:pt x="0" y="0"/>
                </a:lnTo>
                <a:close/>
              </a:path>
            </a:pathLst>
          </a:custGeom>
          <a:blipFill>
            <a:blip r:embed="rId6"/>
            <a:stretch>
              <a:fillRect/>
            </a:stretch>
          </a:blipFill>
        </p:spPr>
        <p:txBody>
          <a:bodyPr/>
          <a:lstStyle/>
          <a:p>
            <a:endParaRPr lang="en-ID"/>
          </a:p>
        </p:txBody>
      </p:sp>
      <p:sp>
        <p:nvSpPr>
          <p:cNvPr id="23" name="TextBox 23"/>
          <p:cNvSpPr txBox="1"/>
          <p:nvPr/>
        </p:nvSpPr>
        <p:spPr>
          <a:xfrm>
            <a:off x="1805967" y="2958553"/>
            <a:ext cx="12927906" cy="2805178"/>
          </a:xfrm>
          <a:prstGeom prst="rect">
            <a:avLst/>
          </a:prstGeom>
        </p:spPr>
        <p:txBody>
          <a:bodyPr lIns="0" tIns="0" rIns="0" bIns="0" rtlCol="0" anchor="t">
            <a:spAutoFit/>
          </a:bodyPr>
          <a:lstStyle/>
          <a:p>
            <a:pPr algn="l">
              <a:lnSpc>
                <a:spcPts val="11092"/>
              </a:lnSpc>
            </a:pPr>
            <a:r>
              <a:rPr lang="en-US" sz="9400" b="1">
                <a:solidFill>
                  <a:srgbClr val="000000"/>
                </a:solidFill>
                <a:latin typeface="Glacial Indifference Bold"/>
                <a:ea typeface="Glacial Indifference Bold"/>
                <a:cs typeface="Glacial Indifference Bold"/>
                <a:sym typeface="Glacial Indifference Bold"/>
              </a:rPr>
              <a:t>QUESTION ANSWERING USING LLM</a:t>
            </a:r>
          </a:p>
        </p:txBody>
      </p:sp>
      <p:sp>
        <p:nvSpPr>
          <p:cNvPr id="24" name="TextBox 24"/>
          <p:cNvSpPr txBox="1"/>
          <p:nvPr/>
        </p:nvSpPr>
        <p:spPr>
          <a:xfrm>
            <a:off x="2480037" y="7978874"/>
            <a:ext cx="6213575" cy="688975"/>
          </a:xfrm>
          <a:prstGeom prst="rect">
            <a:avLst/>
          </a:prstGeom>
        </p:spPr>
        <p:txBody>
          <a:bodyPr lIns="0" tIns="0" rIns="0" bIns="0" rtlCol="0" anchor="t">
            <a:spAutoFit/>
          </a:bodyPr>
          <a:lstStyle/>
          <a:p>
            <a:pPr algn="l">
              <a:lnSpc>
                <a:spcPts val="5599"/>
              </a:lnSpc>
            </a:pPr>
            <a:r>
              <a:rPr lang="en-US" sz="3999" b="1">
                <a:solidFill>
                  <a:srgbClr val="FFFFFF"/>
                </a:solidFill>
                <a:latin typeface="Glacial Indifference Bold"/>
                <a:ea typeface="Glacial Indifference Bold"/>
                <a:cs typeface="Glacial Indifference Bold"/>
                <a:sym typeface="Glacial Indifference Bold"/>
              </a:rPr>
              <a:t>Andhika Putra Bagaskara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13565"/>
            <a:chOff x="0" y="0"/>
            <a:chExt cx="4816593" cy="56248"/>
          </a:xfrm>
        </p:grpSpPr>
        <p:sp>
          <p:nvSpPr>
            <p:cNvPr id="3" name="Freeform 3"/>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txBody>
            <a:bodyPr/>
            <a:lstStyle/>
            <a:p>
              <a:endParaRPr lang="en-ID"/>
            </a:p>
          </p:txBody>
        </p:sp>
        <p:sp>
          <p:nvSpPr>
            <p:cNvPr id="4" name="TextBox 4"/>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95631" y="8016035"/>
            <a:ext cx="3905319" cy="4114800"/>
          </a:xfrm>
          <a:custGeom>
            <a:avLst/>
            <a:gdLst/>
            <a:ahLst/>
            <a:cxnLst/>
            <a:rect l="l" t="t" r="r" b="b"/>
            <a:pathLst>
              <a:path w="3905319" h="4114800">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0" y="10073435"/>
            <a:ext cx="18288000" cy="213565"/>
            <a:chOff x="0" y="0"/>
            <a:chExt cx="4816593" cy="56248"/>
          </a:xfrm>
        </p:grpSpPr>
        <p:sp>
          <p:nvSpPr>
            <p:cNvPr id="7" name="Freeform 7"/>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txBody>
            <a:bodyPr/>
            <a:lstStyle/>
            <a:p>
              <a:endParaRPr lang="en-ID"/>
            </a:p>
          </p:txBody>
        </p:sp>
        <p:sp>
          <p:nvSpPr>
            <p:cNvPr id="8" name="TextBox 8"/>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600950" y="2334155"/>
            <a:ext cx="10687050" cy="5618690"/>
            <a:chOff x="0" y="0"/>
            <a:chExt cx="2814696" cy="1479820"/>
          </a:xfrm>
        </p:grpSpPr>
        <p:sp>
          <p:nvSpPr>
            <p:cNvPr id="10" name="Freeform 10"/>
            <p:cNvSpPr/>
            <p:nvPr/>
          </p:nvSpPr>
          <p:spPr>
            <a:xfrm>
              <a:off x="0" y="0"/>
              <a:ext cx="2814696" cy="1479820"/>
            </a:xfrm>
            <a:custGeom>
              <a:avLst/>
              <a:gdLst/>
              <a:ahLst/>
              <a:cxnLst/>
              <a:rect l="l" t="t" r="r" b="b"/>
              <a:pathLst>
                <a:path w="2814696" h="1479820">
                  <a:moveTo>
                    <a:pt x="0" y="0"/>
                  </a:moveTo>
                  <a:lnTo>
                    <a:pt x="2814696" y="0"/>
                  </a:lnTo>
                  <a:lnTo>
                    <a:pt x="2814696" y="1479820"/>
                  </a:lnTo>
                  <a:lnTo>
                    <a:pt x="0" y="1479820"/>
                  </a:lnTo>
                  <a:close/>
                </a:path>
              </a:pathLst>
            </a:custGeom>
            <a:solidFill>
              <a:srgbClr val="BFDDD2"/>
            </a:solidFill>
          </p:spPr>
          <p:txBody>
            <a:bodyPr/>
            <a:lstStyle/>
            <a:p>
              <a:endParaRPr lang="en-ID"/>
            </a:p>
          </p:txBody>
        </p:sp>
        <p:sp>
          <p:nvSpPr>
            <p:cNvPr id="11" name="TextBox 11"/>
            <p:cNvSpPr txBox="1"/>
            <p:nvPr/>
          </p:nvSpPr>
          <p:spPr>
            <a:xfrm>
              <a:off x="0" y="-38100"/>
              <a:ext cx="2814696" cy="151792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484758" y="6805162"/>
            <a:ext cx="1210872" cy="1210872"/>
          </a:xfrm>
          <a:custGeom>
            <a:avLst/>
            <a:gdLst/>
            <a:ahLst/>
            <a:cxnLst/>
            <a:rect l="l" t="t" r="r" b="b"/>
            <a:pathLst>
              <a:path w="1210872" h="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3" name="TextBox 13"/>
          <p:cNvSpPr txBox="1"/>
          <p:nvPr/>
        </p:nvSpPr>
        <p:spPr>
          <a:xfrm>
            <a:off x="1373975" y="3910205"/>
            <a:ext cx="5294185" cy="1056005"/>
          </a:xfrm>
          <a:prstGeom prst="rect">
            <a:avLst/>
          </a:prstGeom>
        </p:spPr>
        <p:txBody>
          <a:bodyPr lIns="0" tIns="0" rIns="0" bIns="0" rtlCol="0" anchor="t">
            <a:spAutoFit/>
          </a:bodyPr>
          <a:lstStyle/>
          <a:p>
            <a:pPr algn="l">
              <a:lnSpc>
                <a:spcPts val="8259"/>
              </a:lnSpc>
            </a:pPr>
            <a:r>
              <a:rPr lang="en-US" sz="6999" b="1">
                <a:solidFill>
                  <a:srgbClr val="000000"/>
                </a:solidFill>
                <a:latin typeface="Glacial Indifference Bold"/>
                <a:ea typeface="Glacial Indifference Bold"/>
                <a:cs typeface="Glacial Indifference Bold"/>
                <a:sym typeface="Glacial Indifference Bold"/>
              </a:rPr>
              <a:t>Introduction</a:t>
            </a:r>
          </a:p>
        </p:txBody>
      </p:sp>
      <p:sp>
        <p:nvSpPr>
          <p:cNvPr id="14" name="TextBox 14"/>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b="1">
                <a:solidFill>
                  <a:srgbClr val="000000"/>
                </a:solidFill>
                <a:latin typeface="Glacial Indifference Bold"/>
                <a:ea typeface="Glacial Indifference Bold"/>
                <a:cs typeface="Glacial Indifference Bold"/>
                <a:sym typeface="Glacial Indifference Bold"/>
              </a:rPr>
              <a:t>02</a:t>
            </a:r>
          </a:p>
        </p:txBody>
      </p:sp>
      <p:sp>
        <p:nvSpPr>
          <p:cNvPr id="15" name="AutoShape 15"/>
          <p:cNvSpPr/>
          <p:nvPr/>
        </p:nvSpPr>
        <p:spPr>
          <a:xfrm>
            <a:off x="16564000" y="8877554"/>
            <a:ext cx="0" cy="761492"/>
          </a:xfrm>
          <a:prstGeom prst="line">
            <a:avLst/>
          </a:prstGeom>
          <a:ln w="95250" cap="flat">
            <a:solidFill>
              <a:srgbClr val="5DA295"/>
            </a:solidFill>
            <a:prstDash val="solid"/>
            <a:headEnd type="none" w="sm" len="sm"/>
            <a:tailEnd type="none" w="sm" len="sm"/>
          </a:ln>
        </p:spPr>
        <p:txBody>
          <a:bodyPr/>
          <a:lstStyle/>
          <a:p>
            <a:endParaRPr lang="en-ID"/>
          </a:p>
        </p:txBody>
      </p:sp>
      <p:sp>
        <p:nvSpPr>
          <p:cNvPr id="16" name="TextBox 16"/>
          <p:cNvSpPr txBox="1"/>
          <p:nvPr/>
        </p:nvSpPr>
        <p:spPr>
          <a:xfrm>
            <a:off x="8148810" y="3207726"/>
            <a:ext cx="9591330" cy="3833447"/>
          </a:xfrm>
          <a:prstGeom prst="rect">
            <a:avLst/>
          </a:prstGeom>
        </p:spPr>
        <p:txBody>
          <a:bodyPr lIns="0" tIns="0" rIns="0" bIns="0" rtlCol="0" anchor="t">
            <a:spAutoFit/>
          </a:bodyPr>
          <a:lstStyle/>
          <a:p>
            <a:pPr algn="just">
              <a:lnSpc>
                <a:spcPts val="3432"/>
              </a:lnSpc>
              <a:spcBef>
                <a:spcPct val="0"/>
              </a:spcBef>
            </a:pPr>
            <a:r>
              <a:rPr lang="en-US" sz="2451">
                <a:solidFill>
                  <a:srgbClr val="000000"/>
                </a:solidFill>
                <a:latin typeface="Canva Sans"/>
                <a:ea typeface="Canva Sans"/>
                <a:cs typeface="Canva Sans"/>
                <a:sym typeface="Canva Sans"/>
              </a:rPr>
              <a:t>Dalam era informasi yang semakin berkembang, banyak orang mengalami kesulitan dalam menemukan jawaban yang relevan dan akurat dengan cepat dari berbagai sumber, terutama dalam konteks pertanyaan yang bersifat faktual dan membutuhkan penelusuran informasi yang luas. </a:t>
            </a:r>
          </a:p>
          <a:p>
            <a:pPr algn="just">
              <a:lnSpc>
                <a:spcPts val="3432"/>
              </a:lnSpc>
              <a:spcBef>
                <a:spcPct val="0"/>
              </a:spcBef>
            </a:pPr>
            <a:endParaRPr lang="en-US" sz="2451">
              <a:solidFill>
                <a:srgbClr val="000000"/>
              </a:solidFill>
              <a:latin typeface="Canva Sans"/>
              <a:ea typeface="Canva Sans"/>
              <a:cs typeface="Canva Sans"/>
              <a:sym typeface="Canva Sans"/>
            </a:endParaRPr>
          </a:p>
          <a:p>
            <a:pPr algn="just">
              <a:lnSpc>
                <a:spcPts val="3432"/>
              </a:lnSpc>
              <a:spcBef>
                <a:spcPct val="0"/>
              </a:spcBef>
            </a:pPr>
            <a:r>
              <a:rPr lang="en-US" sz="2451">
                <a:solidFill>
                  <a:srgbClr val="000000"/>
                </a:solidFill>
                <a:latin typeface="Canva Sans"/>
                <a:ea typeface="Canva Sans"/>
                <a:cs typeface="Canva Sans"/>
                <a:sym typeface="Canva Sans"/>
              </a:rPr>
              <a:t>Banyak pengguna mencari cara yang lebih efisien untuk mendapatkan jawaban yang tepat tanpa harus membaca banyak artikel atau halaman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13565"/>
            <a:chOff x="0" y="0"/>
            <a:chExt cx="4816593" cy="56248"/>
          </a:xfrm>
        </p:grpSpPr>
        <p:sp>
          <p:nvSpPr>
            <p:cNvPr id="3" name="Freeform 3"/>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txBody>
            <a:bodyPr/>
            <a:lstStyle/>
            <a:p>
              <a:endParaRPr lang="en-ID"/>
            </a:p>
          </p:txBody>
        </p:sp>
        <p:sp>
          <p:nvSpPr>
            <p:cNvPr id="4" name="TextBox 4"/>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95631" y="8016035"/>
            <a:ext cx="3905319" cy="4114800"/>
          </a:xfrm>
          <a:custGeom>
            <a:avLst/>
            <a:gdLst/>
            <a:ahLst/>
            <a:cxnLst/>
            <a:rect l="l" t="t" r="r" b="b"/>
            <a:pathLst>
              <a:path w="3905319" h="4114800">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0" y="10073435"/>
            <a:ext cx="18288000" cy="213565"/>
            <a:chOff x="0" y="0"/>
            <a:chExt cx="4816593" cy="56248"/>
          </a:xfrm>
        </p:grpSpPr>
        <p:sp>
          <p:nvSpPr>
            <p:cNvPr id="7" name="Freeform 7"/>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txBody>
            <a:bodyPr/>
            <a:lstStyle/>
            <a:p>
              <a:endParaRPr lang="en-ID"/>
            </a:p>
          </p:txBody>
        </p:sp>
        <p:sp>
          <p:nvSpPr>
            <p:cNvPr id="8" name="TextBox 8"/>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600950" y="2334155"/>
            <a:ext cx="10687050" cy="5618690"/>
            <a:chOff x="0" y="0"/>
            <a:chExt cx="2814696" cy="1479820"/>
          </a:xfrm>
        </p:grpSpPr>
        <p:sp>
          <p:nvSpPr>
            <p:cNvPr id="10" name="Freeform 10"/>
            <p:cNvSpPr/>
            <p:nvPr/>
          </p:nvSpPr>
          <p:spPr>
            <a:xfrm>
              <a:off x="0" y="0"/>
              <a:ext cx="2814696" cy="1479820"/>
            </a:xfrm>
            <a:custGeom>
              <a:avLst/>
              <a:gdLst/>
              <a:ahLst/>
              <a:cxnLst/>
              <a:rect l="l" t="t" r="r" b="b"/>
              <a:pathLst>
                <a:path w="2814696" h="1479820">
                  <a:moveTo>
                    <a:pt x="0" y="0"/>
                  </a:moveTo>
                  <a:lnTo>
                    <a:pt x="2814696" y="0"/>
                  </a:lnTo>
                  <a:lnTo>
                    <a:pt x="2814696" y="1479820"/>
                  </a:lnTo>
                  <a:lnTo>
                    <a:pt x="0" y="1479820"/>
                  </a:lnTo>
                  <a:close/>
                </a:path>
              </a:pathLst>
            </a:custGeom>
            <a:solidFill>
              <a:srgbClr val="BFDDD2"/>
            </a:solidFill>
          </p:spPr>
          <p:txBody>
            <a:bodyPr/>
            <a:lstStyle/>
            <a:p>
              <a:endParaRPr lang="en-ID"/>
            </a:p>
          </p:txBody>
        </p:sp>
        <p:sp>
          <p:nvSpPr>
            <p:cNvPr id="11" name="TextBox 11"/>
            <p:cNvSpPr txBox="1"/>
            <p:nvPr/>
          </p:nvSpPr>
          <p:spPr>
            <a:xfrm>
              <a:off x="0" y="-38100"/>
              <a:ext cx="2814696" cy="151792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484758" y="6805162"/>
            <a:ext cx="1210872" cy="1210872"/>
          </a:xfrm>
          <a:custGeom>
            <a:avLst/>
            <a:gdLst/>
            <a:ahLst/>
            <a:cxnLst/>
            <a:rect l="l" t="t" r="r" b="b"/>
            <a:pathLst>
              <a:path w="1210872" h="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3" name="TextBox 13"/>
          <p:cNvSpPr txBox="1"/>
          <p:nvPr/>
        </p:nvSpPr>
        <p:spPr>
          <a:xfrm>
            <a:off x="1445845" y="4620260"/>
            <a:ext cx="4949639" cy="1056005"/>
          </a:xfrm>
          <a:prstGeom prst="rect">
            <a:avLst/>
          </a:prstGeom>
        </p:spPr>
        <p:txBody>
          <a:bodyPr lIns="0" tIns="0" rIns="0" bIns="0" rtlCol="0" anchor="t">
            <a:spAutoFit/>
          </a:bodyPr>
          <a:lstStyle/>
          <a:p>
            <a:pPr algn="l">
              <a:lnSpc>
                <a:spcPts val="8259"/>
              </a:lnSpc>
            </a:pPr>
            <a:r>
              <a:rPr lang="en-US" sz="6999" b="1">
                <a:solidFill>
                  <a:srgbClr val="000000"/>
                </a:solidFill>
                <a:latin typeface="Glacial Indifference Bold"/>
                <a:ea typeface="Glacial Indifference Bold"/>
                <a:cs typeface="Glacial Indifference Bold"/>
                <a:sym typeface="Glacial Indifference Bold"/>
              </a:rPr>
              <a:t>Objective</a:t>
            </a:r>
          </a:p>
        </p:txBody>
      </p:sp>
      <p:sp>
        <p:nvSpPr>
          <p:cNvPr id="14" name="TextBox 14"/>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b="1">
                <a:solidFill>
                  <a:srgbClr val="000000"/>
                </a:solidFill>
                <a:latin typeface="Glacial Indifference Bold"/>
                <a:ea typeface="Glacial Indifference Bold"/>
                <a:cs typeface="Glacial Indifference Bold"/>
                <a:sym typeface="Glacial Indifference Bold"/>
              </a:rPr>
              <a:t>03</a:t>
            </a:r>
          </a:p>
        </p:txBody>
      </p:sp>
      <p:sp>
        <p:nvSpPr>
          <p:cNvPr id="15" name="TextBox 15"/>
          <p:cNvSpPr txBox="1"/>
          <p:nvPr/>
        </p:nvSpPr>
        <p:spPr>
          <a:xfrm>
            <a:off x="8653152" y="2585086"/>
            <a:ext cx="8582646" cy="2957829"/>
          </a:xfrm>
          <a:prstGeom prst="rect">
            <a:avLst/>
          </a:prstGeom>
        </p:spPr>
        <p:txBody>
          <a:bodyPr lIns="0" tIns="0" rIns="0" bIns="0" rtlCol="0" anchor="t">
            <a:spAutoFit/>
          </a:bodyPr>
          <a:lstStyle/>
          <a:p>
            <a:pPr algn="just">
              <a:lnSpc>
                <a:spcPts val="3920"/>
              </a:lnSpc>
            </a:pPr>
            <a:r>
              <a:rPr lang="en-US" sz="2800">
                <a:solidFill>
                  <a:srgbClr val="000000"/>
                </a:solidFill>
                <a:latin typeface="Glacial Indifference"/>
                <a:ea typeface="Glacial Indifference"/>
                <a:cs typeface="Glacial Indifference"/>
                <a:sym typeface="Glacial Indifference"/>
              </a:rPr>
              <a:t>Tujuan utama dari proyek ini adalah untuk membangun sistem question answering yang dapat memberikan jawaban yang akurat dan relevan untuk pertanyaan yang diajukan oleh pengguna, dengan mengandalkan sumber daya informasi dari Wikipedia yang diproses secara otomatis. </a:t>
            </a:r>
          </a:p>
        </p:txBody>
      </p:sp>
      <p:sp>
        <p:nvSpPr>
          <p:cNvPr id="16" name="AutoShape 16"/>
          <p:cNvSpPr/>
          <p:nvPr/>
        </p:nvSpPr>
        <p:spPr>
          <a:xfrm>
            <a:off x="16564000" y="8877554"/>
            <a:ext cx="0" cy="761492"/>
          </a:xfrm>
          <a:prstGeom prst="line">
            <a:avLst/>
          </a:prstGeom>
          <a:ln w="95250" cap="flat">
            <a:solidFill>
              <a:srgbClr val="5DA295"/>
            </a:solidFill>
            <a:prstDash val="solid"/>
            <a:headEnd type="none" w="sm" len="sm"/>
            <a:tailEnd type="none" w="sm" len="sm"/>
          </a:ln>
        </p:spPr>
        <p:txBody>
          <a:bodyPr/>
          <a:lstStyle/>
          <a:p>
            <a:endParaRPr lang="en-ID"/>
          </a:p>
        </p:txBody>
      </p:sp>
      <p:sp>
        <p:nvSpPr>
          <p:cNvPr id="17" name="TextBox 17"/>
          <p:cNvSpPr txBox="1"/>
          <p:nvPr/>
        </p:nvSpPr>
        <p:spPr>
          <a:xfrm>
            <a:off x="8653152" y="5754873"/>
            <a:ext cx="8582646" cy="1967229"/>
          </a:xfrm>
          <a:prstGeom prst="rect">
            <a:avLst/>
          </a:prstGeom>
        </p:spPr>
        <p:txBody>
          <a:bodyPr lIns="0" tIns="0" rIns="0" bIns="0" rtlCol="0" anchor="t">
            <a:spAutoFit/>
          </a:bodyPr>
          <a:lstStyle/>
          <a:p>
            <a:pPr algn="just">
              <a:lnSpc>
                <a:spcPts val="3920"/>
              </a:lnSpc>
            </a:pPr>
            <a:r>
              <a:rPr lang="en-US" sz="2800">
                <a:solidFill>
                  <a:srgbClr val="000000"/>
                </a:solidFill>
                <a:latin typeface="Glacial Indifference"/>
                <a:ea typeface="Glacial Indifference"/>
                <a:cs typeface="Glacial Indifference"/>
                <a:sym typeface="Glacial Indifference"/>
              </a:rPr>
              <a:t>Sistem ini akan menggunakan teknologi NLP (Natural Language Processing) untuk mengidentifikasi, mencari, dan menghasilkan jawaban berdasarkan dokumen yang relevan.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13565"/>
            <a:chOff x="0" y="0"/>
            <a:chExt cx="4816593" cy="56248"/>
          </a:xfrm>
        </p:grpSpPr>
        <p:sp>
          <p:nvSpPr>
            <p:cNvPr id="3" name="Freeform 3"/>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txBody>
            <a:bodyPr/>
            <a:lstStyle/>
            <a:p>
              <a:endParaRPr lang="en-ID"/>
            </a:p>
          </p:txBody>
        </p:sp>
        <p:sp>
          <p:nvSpPr>
            <p:cNvPr id="4" name="TextBox 4"/>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3695631" y="8016035"/>
            <a:ext cx="3905319" cy="4114800"/>
          </a:xfrm>
          <a:custGeom>
            <a:avLst/>
            <a:gdLst/>
            <a:ahLst/>
            <a:cxnLst/>
            <a:rect l="l" t="t" r="r" b="b"/>
            <a:pathLst>
              <a:path w="3905319" h="4114800">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0" y="10073435"/>
            <a:ext cx="18288000" cy="213565"/>
            <a:chOff x="0" y="0"/>
            <a:chExt cx="4816593" cy="56248"/>
          </a:xfrm>
        </p:grpSpPr>
        <p:sp>
          <p:nvSpPr>
            <p:cNvPr id="7" name="Freeform 7"/>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txBody>
            <a:bodyPr/>
            <a:lstStyle/>
            <a:p>
              <a:endParaRPr lang="en-ID"/>
            </a:p>
          </p:txBody>
        </p:sp>
        <p:sp>
          <p:nvSpPr>
            <p:cNvPr id="8" name="TextBox 8"/>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7600950" y="2334155"/>
            <a:ext cx="10687050" cy="5618690"/>
            <a:chOff x="0" y="0"/>
            <a:chExt cx="2814696" cy="1479820"/>
          </a:xfrm>
        </p:grpSpPr>
        <p:sp>
          <p:nvSpPr>
            <p:cNvPr id="10" name="Freeform 10"/>
            <p:cNvSpPr/>
            <p:nvPr/>
          </p:nvSpPr>
          <p:spPr>
            <a:xfrm>
              <a:off x="0" y="0"/>
              <a:ext cx="2814696" cy="1479820"/>
            </a:xfrm>
            <a:custGeom>
              <a:avLst/>
              <a:gdLst/>
              <a:ahLst/>
              <a:cxnLst/>
              <a:rect l="l" t="t" r="r" b="b"/>
              <a:pathLst>
                <a:path w="2814696" h="1479820">
                  <a:moveTo>
                    <a:pt x="0" y="0"/>
                  </a:moveTo>
                  <a:lnTo>
                    <a:pt x="2814696" y="0"/>
                  </a:lnTo>
                  <a:lnTo>
                    <a:pt x="2814696" y="1479820"/>
                  </a:lnTo>
                  <a:lnTo>
                    <a:pt x="0" y="1479820"/>
                  </a:lnTo>
                  <a:close/>
                </a:path>
              </a:pathLst>
            </a:custGeom>
            <a:solidFill>
              <a:srgbClr val="BFDDD2"/>
            </a:solidFill>
          </p:spPr>
          <p:txBody>
            <a:bodyPr/>
            <a:lstStyle/>
            <a:p>
              <a:endParaRPr lang="en-ID"/>
            </a:p>
          </p:txBody>
        </p:sp>
        <p:sp>
          <p:nvSpPr>
            <p:cNvPr id="11" name="TextBox 11"/>
            <p:cNvSpPr txBox="1"/>
            <p:nvPr/>
          </p:nvSpPr>
          <p:spPr>
            <a:xfrm>
              <a:off x="0" y="-38100"/>
              <a:ext cx="2814696" cy="1517920"/>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484758" y="6805162"/>
            <a:ext cx="1210872" cy="1210872"/>
          </a:xfrm>
          <a:custGeom>
            <a:avLst/>
            <a:gdLst/>
            <a:ahLst/>
            <a:cxnLst/>
            <a:rect l="l" t="t" r="r" b="b"/>
            <a:pathLst>
              <a:path w="1210872" h="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3" name="TextBox 13"/>
          <p:cNvSpPr txBox="1"/>
          <p:nvPr/>
        </p:nvSpPr>
        <p:spPr>
          <a:xfrm>
            <a:off x="2556663" y="4087495"/>
            <a:ext cx="2277936" cy="1056005"/>
          </a:xfrm>
          <a:prstGeom prst="rect">
            <a:avLst/>
          </a:prstGeom>
        </p:spPr>
        <p:txBody>
          <a:bodyPr lIns="0" tIns="0" rIns="0" bIns="0" rtlCol="0" anchor="t">
            <a:spAutoFit/>
          </a:bodyPr>
          <a:lstStyle/>
          <a:p>
            <a:pPr algn="l">
              <a:lnSpc>
                <a:spcPts val="8259"/>
              </a:lnSpc>
            </a:pPr>
            <a:r>
              <a:rPr lang="en-US" sz="6999" b="1">
                <a:solidFill>
                  <a:srgbClr val="000000"/>
                </a:solidFill>
                <a:latin typeface="Glacial Indifference Bold"/>
                <a:ea typeface="Glacial Indifference Bold"/>
                <a:cs typeface="Glacial Indifference Bold"/>
                <a:sym typeface="Glacial Indifference Bold"/>
              </a:rPr>
              <a:t>Data</a:t>
            </a:r>
          </a:p>
        </p:txBody>
      </p:sp>
      <p:sp>
        <p:nvSpPr>
          <p:cNvPr id="14" name="TextBox 14"/>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b="1">
                <a:solidFill>
                  <a:srgbClr val="000000"/>
                </a:solidFill>
                <a:latin typeface="Glacial Indifference Bold"/>
                <a:ea typeface="Glacial Indifference Bold"/>
                <a:cs typeface="Glacial Indifference Bold"/>
                <a:sym typeface="Glacial Indifference Bold"/>
              </a:rPr>
              <a:t>04</a:t>
            </a:r>
          </a:p>
        </p:txBody>
      </p:sp>
      <p:sp>
        <p:nvSpPr>
          <p:cNvPr id="15" name="TextBox 15"/>
          <p:cNvSpPr txBox="1"/>
          <p:nvPr/>
        </p:nvSpPr>
        <p:spPr>
          <a:xfrm>
            <a:off x="8300779" y="3131185"/>
            <a:ext cx="9287393" cy="3957955"/>
          </a:xfrm>
          <a:prstGeom prst="rect">
            <a:avLst/>
          </a:prstGeom>
        </p:spPr>
        <p:txBody>
          <a:bodyPr lIns="0" tIns="0" rIns="0" bIns="0" rtlCol="0" anchor="t">
            <a:spAutoFit/>
          </a:bodyPr>
          <a:lstStyle/>
          <a:p>
            <a:pPr algn="just">
              <a:lnSpc>
                <a:spcPts val="3919"/>
              </a:lnSpc>
            </a:pPr>
            <a:r>
              <a:rPr lang="en-US" sz="2799">
                <a:solidFill>
                  <a:srgbClr val="000000"/>
                </a:solidFill>
                <a:latin typeface="Glacial Indifference"/>
                <a:ea typeface="Glacial Indifference"/>
                <a:cs typeface="Glacial Indifference"/>
                <a:sym typeface="Glacial Indifference"/>
              </a:rPr>
              <a:t>Data yang digunakan dalam proyek ini adalah artikel-artikel yang diambil dari Wikipedia. </a:t>
            </a:r>
          </a:p>
          <a:p>
            <a:pPr algn="just">
              <a:lnSpc>
                <a:spcPts val="3919"/>
              </a:lnSpc>
            </a:pPr>
            <a:endParaRPr lang="en-US" sz="2799">
              <a:solidFill>
                <a:srgbClr val="000000"/>
              </a:solidFill>
              <a:latin typeface="Glacial Indifference"/>
              <a:ea typeface="Glacial Indifference"/>
              <a:cs typeface="Glacial Indifference"/>
              <a:sym typeface="Glacial Indifference"/>
            </a:endParaRPr>
          </a:p>
          <a:p>
            <a:pPr algn="just">
              <a:lnSpc>
                <a:spcPts val="3919"/>
              </a:lnSpc>
            </a:pPr>
            <a:r>
              <a:rPr lang="en-US" sz="2799">
                <a:solidFill>
                  <a:srgbClr val="000000"/>
                </a:solidFill>
                <a:latin typeface="Glacial Indifference"/>
                <a:ea typeface="Glacial Indifference"/>
                <a:cs typeface="Glacial Indifference"/>
                <a:sym typeface="Glacial Indifference"/>
              </a:rPr>
              <a:t>Setiap artikel berisi teks panjang yang mencakup penjelasan mendalam mengenai topik tertentu, yang akan diproses dan digunakan untuk menjawab pertanyaan yang diajukan oleh pengguna. Artikel-artikel ini diambil berdasarkan kata kunci yang diekstraksi dari pertanyaan pengguna.</a:t>
            </a:r>
          </a:p>
        </p:txBody>
      </p:sp>
      <p:sp>
        <p:nvSpPr>
          <p:cNvPr id="16" name="AutoShape 16"/>
          <p:cNvSpPr/>
          <p:nvPr/>
        </p:nvSpPr>
        <p:spPr>
          <a:xfrm>
            <a:off x="16564000" y="8877554"/>
            <a:ext cx="0" cy="761492"/>
          </a:xfrm>
          <a:prstGeom prst="line">
            <a:avLst/>
          </a:prstGeom>
          <a:ln w="95250" cap="flat">
            <a:solidFill>
              <a:srgbClr val="5DA295"/>
            </a:solidFill>
            <a:prstDash val="solid"/>
            <a:headEnd type="none" w="sm" len="sm"/>
            <a:tailEnd type="none" w="sm" len="sm"/>
          </a:ln>
        </p:spPr>
        <p:txBody>
          <a:bodyPr/>
          <a:lstStyle/>
          <a:p>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3273" y="6860445"/>
            <a:ext cx="1084179" cy="1084179"/>
          </a:xfrm>
          <a:custGeom>
            <a:avLst/>
            <a:gdLst/>
            <a:ahLst/>
            <a:cxnLst/>
            <a:rect l="l" t="t" r="r" b="b"/>
            <a:pathLst>
              <a:path w="1084179" h="1084179">
                <a:moveTo>
                  <a:pt x="0" y="0"/>
                </a:moveTo>
                <a:lnTo>
                  <a:pt x="1084179" y="0"/>
                </a:lnTo>
                <a:lnTo>
                  <a:pt x="1084179" y="1084179"/>
                </a:lnTo>
                <a:lnTo>
                  <a:pt x="0" y="10841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3" name="Freeform 3"/>
          <p:cNvSpPr/>
          <p:nvPr/>
        </p:nvSpPr>
        <p:spPr>
          <a:xfrm>
            <a:off x="0" y="7458936"/>
            <a:ext cx="3878430" cy="3141528"/>
          </a:xfrm>
          <a:custGeom>
            <a:avLst/>
            <a:gdLst/>
            <a:ahLst/>
            <a:cxnLst/>
            <a:rect l="l" t="t" r="r" b="b"/>
            <a:pathLst>
              <a:path w="3878430" h="3141528">
                <a:moveTo>
                  <a:pt x="0" y="0"/>
                </a:moveTo>
                <a:lnTo>
                  <a:pt x="3878430" y="0"/>
                </a:lnTo>
                <a:lnTo>
                  <a:pt x="3878430" y="3141528"/>
                </a:lnTo>
                <a:lnTo>
                  <a:pt x="0" y="314152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grpSp>
        <p:nvGrpSpPr>
          <p:cNvPr id="4" name="Group 4"/>
          <p:cNvGrpSpPr/>
          <p:nvPr/>
        </p:nvGrpSpPr>
        <p:grpSpPr>
          <a:xfrm>
            <a:off x="0" y="10073435"/>
            <a:ext cx="18288000" cy="213565"/>
            <a:chOff x="0" y="0"/>
            <a:chExt cx="4816593" cy="56248"/>
          </a:xfrm>
        </p:grpSpPr>
        <p:sp>
          <p:nvSpPr>
            <p:cNvPr id="5" name="Freeform 5"/>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txBody>
            <a:bodyPr/>
            <a:lstStyle/>
            <a:p>
              <a:endParaRPr lang="en-ID"/>
            </a:p>
          </p:txBody>
        </p:sp>
        <p:sp>
          <p:nvSpPr>
            <p:cNvPr id="6" name="TextBox 6"/>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0"/>
            <a:ext cx="18288000" cy="213565"/>
            <a:chOff x="0" y="0"/>
            <a:chExt cx="4816593" cy="56248"/>
          </a:xfrm>
        </p:grpSpPr>
        <p:sp>
          <p:nvSpPr>
            <p:cNvPr id="8" name="Freeform 8"/>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txBody>
            <a:bodyPr/>
            <a:lstStyle/>
            <a:p>
              <a:endParaRPr lang="en-ID"/>
            </a:p>
          </p:txBody>
        </p:sp>
        <p:sp>
          <p:nvSpPr>
            <p:cNvPr id="9" name="TextBox 9"/>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b="1">
                <a:solidFill>
                  <a:srgbClr val="000000"/>
                </a:solidFill>
                <a:latin typeface="Glacial Indifference Bold"/>
                <a:ea typeface="Glacial Indifference Bold"/>
                <a:cs typeface="Glacial Indifference Bold"/>
                <a:sym typeface="Glacial Indifference Bold"/>
              </a:rPr>
              <a:t>05</a:t>
            </a:r>
          </a:p>
        </p:txBody>
      </p:sp>
      <p:sp>
        <p:nvSpPr>
          <p:cNvPr id="11" name="AutoShape 11"/>
          <p:cNvSpPr/>
          <p:nvPr/>
        </p:nvSpPr>
        <p:spPr>
          <a:xfrm>
            <a:off x="16564000" y="8877554"/>
            <a:ext cx="0" cy="761492"/>
          </a:xfrm>
          <a:prstGeom prst="line">
            <a:avLst/>
          </a:prstGeom>
          <a:ln w="95250" cap="flat">
            <a:solidFill>
              <a:srgbClr val="5DA295"/>
            </a:solidFill>
            <a:prstDash val="solid"/>
            <a:headEnd type="none" w="sm" len="sm"/>
            <a:tailEnd type="none" w="sm" len="sm"/>
          </a:ln>
        </p:spPr>
        <p:txBody>
          <a:bodyPr/>
          <a:lstStyle/>
          <a:p>
            <a:endParaRPr lang="en-ID"/>
          </a:p>
        </p:txBody>
      </p:sp>
      <p:sp>
        <p:nvSpPr>
          <p:cNvPr id="12" name="Freeform 12"/>
          <p:cNvSpPr/>
          <p:nvPr/>
        </p:nvSpPr>
        <p:spPr>
          <a:xfrm>
            <a:off x="15407088" y="-626487"/>
            <a:ext cx="3268995" cy="3445581"/>
          </a:xfrm>
          <a:custGeom>
            <a:avLst/>
            <a:gdLst/>
            <a:ahLst/>
            <a:cxnLst/>
            <a:rect l="l" t="t" r="r" b="b"/>
            <a:pathLst>
              <a:path w="3268995" h="3445581">
                <a:moveTo>
                  <a:pt x="0" y="0"/>
                </a:moveTo>
                <a:lnTo>
                  <a:pt x="3268994" y="0"/>
                </a:lnTo>
                <a:lnTo>
                  <a:pt x="3268994" y="3445580"/>
                </a:lnTo>
                <a:lnTo>
                  <a:pt x="0" y="344558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D"/>
          </a:p>
        </p:txBody>
      </p:sp>
      <p:sp>
        <p:nvSpPr>
          <p:cNvPr id="13" name="Freeform 13"/>
          <p:cNvSpPr/>
          <p:nvPr/>
        </p:nvSpPr>
        <p:spPr>
          <a:xfrm>
            <a:off x="16066996" y="2441475"/>
            <a:ext cx="1089258" cy="1089258"/>
          </a:xfrm>
          <a:custGeom>
            <a:avLst/>
            <a:gdLst/>
            <a:ahLst/>
            <a:cxnLst/>
            <a:rect l="l" t="t" r="r" b="b"/>
            <a:pathLst>
              <a:path w="1089258" h="1089258">
                <a:moveTo>
                  <a:pt x="0" y="0"/>
                </a:moveTo>
                <a:lnTo>
                  <a:pt x="1089258" y="0"/>
                </a:lnTo>
                <a:lnTo>
                  <a:pt x="1089258" y="1089258"/>
                </a:lnTo>
                <a:lnTo>
                  <a:pt x="0" y="108925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D"/>
          </a:p>
        </p:txBody>
      </p:sp>
      <p:sp>
        <p:nvSpPr>
          <p:cNvPr id="14" name="Freeform 14"/>
          <p:cNvSpPr/>
          <p:nvPr/>
        </p:nvSpPr>
        <p:spPr>
          <a:xfrm>
            <a:off x="1240901" y="6314379"/>
            <a:ext cx="456551" cy="456551"/>
          </a:xfrm>
          <a:custGeom>
            <a:avLst/>
            <a:gdLst/>
            <a:ahLst/>
            <a:cxnLst/>
            <a:rect l="l" t="t" r="r" b="b"/>
            <a:pathLst>
              <a:path w="456551" h="456551">
                <a:moveTo>
                  <a:pt x="0" y="0"/>
                </a:moveTo>
                <a:lnTo>
                  <a:pt x="456551" y="0"/>
                </a:lnTo>
                <a:lnTo>
                  <a:pt x="456551" y="456551"/>
                </a:lnTo>
                <a:lnTo>
                  <a:pt x="0" y="45655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D"/>
          </a:p>
        </p:txBody>
      </p:sp>
      <p:sp>
        <p:nvSpPr>
          <p:cNvPr id="15" name="Freeform 15"/>
          <p:cNvSpPr/>
          <p:nvPr/>
        </p:nvSpPr>
        <p:spPr>
          <a:xfrm>
            <a:off x="3023231" y="2913380"/>
            <a:ext cx="12241538" cy="4804804"/>
          </a:xfrm>
          <a:custGeom>
            <a:avLst/>
            <a:gdLst/>
            <a:ahLst/>
            <a:cxnLst/>
            <a:rect l="l" t="t" r="r" b="b"/>
            <a:pathLst>
              <a:path w="12241538" h="4804804">
                <a:moveTo>
                  <a:pt x="0" y="0"/>
                </a:moveTo>
                <a:lnTo>
                  <a:pt x="12241538" y="0"/>
                </a:lnTo>
                <a:lnTo>
                  <a:pt x="12241538" y="4804804"/>
                </a:lnTo>
                <a:lnTo>
                  <a:pt x="0" y="4804804"/>
                </a:lnTo>
                <a:lnTo>
                  <a:pt x="0" y="0"/>
                </a:lnTo>
                <a:close/>
              </a:path>
            </a:pathLst>
          </a:custGeom>
          <a:blipFill>
            <a:blip r:embed="rId13"/>
            <a:stretch>
              <a:fillRect/>
            </a:stretch>
          </a:blipFill>
        </p:spPr>
        <p:txBody>
          <a:bodyPr/>
          <a:lstStyle/>
          <a:p>
            <a:endParaRPr lang="en-ID"/>
          </a:p>
        </p:txBody>
      </p:sp>
      <p:sp>
        <p:nvSpPr>
          <p:cNvPr id="16" name="TextBox 16"/>
          <p:cNvSpPr txBox="1"/>
          <p:nvPr/>
        </p:nvSpPr>
        <p:spPr>
          <a:xfrm>
            <a:off x="1028700" y="1038225"/>
            <a:ext cx="5477290" cy="1056005"/>
          </a:xfrm>
          <a:prstGeom prst="rect">
            <a:avLst/>
          </a:prstGeom>
        </p:spPr>
        <p:txBody>
          <a:bodyPr lIns="0" tIns="0" rIns="0" bIns="0" rtlCol="0" anchor="t">
            <a:spAutoFit/>
          </a:bodyPr>
          <a:lstStyle/>
          <a:p>
            <a:pPr algn="l">
              <a:lnSpc>
                <a:spcPts val="8259"/>
              </a:lnSpc>
            </a:pPr>
            <a:r>
              <a:rPr lang="en-US" sz="6999" b="1">
                <a:solidFill>
                  <a:srgbClr val="000000"/>
                </a:solidFill>
                <a:latin typeface="Glacial Indifference Bold"/>
                <a:ea typeface="Glacial Indifference Bold"/>
                <a:cs typeface="Glacial Indifference Bold"/>
                <a:sym typeface="Glacial Indifference Bold"/>
              </a:rPr>
              <a:t>Process 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3273" y="6860445"/>
            <a:ext cx="1084179" cy="1084179"/>
          </a:xfrm>
          <a:custGeom>
            <a:avLst/>
            <a:gdLst/>
            <a:ahLst/>
            <a:cxnLst/>
            <a:rect l="l" t="t" r="r" b="b"/>
            <a:pathLst>
              <a:path w="1084179" h="1084179">
                <a:moveTo>
                  <a:pt x="0" y="0"/>
                </a:moveTo>
                <a:lnTo>
                  <a:pt x="1084179" y="0"/>
                </a:lnTo>
                <a:lnTo>
                  <a:pt x="1084179" y="1084179"/>
                </a:lnTo>
                <a:lnTo>
                  <a:pt x="0" y="10841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a:off x="0" y="7458936"/>
            <a:ext cx="3878430" cy="3141528"/>
          </a:xfrm>
          <a:custGeom>
            <a:avLst/>
            <a:gdLst/>
            <a:ahLst/>
            <a:cxnLst/>
            <a:rect l="l" t="t" r="r" b="b"/>
            <a:pathLst>
              <a:path w="3878430" h="3141528">
                <a:moveTo>
                  <a:pt x="0" y="0"/>
                </a:moveTo>
                <a:lnTo>
                  <a:pt x="3878430" y="0"/>
                </a:lnTo>
                <a:lnTo>
                  <a:pt x="3878430" y="3141528"/>
                </a:lnTo>
                <a:lnTo>
                  <a:pt x="0" y="31415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4" name="Group 4"/>
          <p:cNvGrpSpPr/>
          <p:nvPr/>
        </p:nvGrpSpPr>
        <p:grpSpPr>
          <a:xfrm>
            <a:off x="0" y="10073435"/>
            <a:ext cx="18288000" cy="213565"/>
            <a:chOff x="0" y="0"/>
            <a:chExt cx="4816593" cy="56248"/>
          </a:xfrm>
        </p:grpSpPr>
        <p:sp>
          <p:nvSpPr>
            <p:cNvPr id="5" name="Freeform 5"/>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5DA295"/>
            </a:solidFill>
          </p:spPr>
          <p:txBody>
            <a:bodyPr/>
            <a:lstStyle/>
            <a:p>
              <a:endParaRPr lang="en-ID"/>
            </a:p>
          </p:txBody>
        </p:sp>
        <p:sp>
          <p:nvSpPr>
            <p:cNvPr id="6" name="TextBox 6"/>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0" y="0"/>
            <a:ext cx="18288000" cy="213565"/>
            <a:chOff x="0" y="0"/>
            <a:chExt cx="4816593" cy="56248"/>
          </a:xfrm>
        </p:grpSpPr>
        <p:sp>
          <p:nvSpPr>
            <p:cNvPr id="8" name="Freeform 8"/>
            <p:cNvSpPr/>
            <p:nvPr/>
          </p:nvSpPr>
          <p:spPr>
            <a:xfrm>
              <a:off x="0" y="0"/>
              <a:ext cx="4816592" cy="56248"/>
            </a:xfrm>
            <a:custGeom>
              <a:avLst/>
              <a:gdLst/>
              <a:ahLst/>
              <a:cxnLst/>
              <a:rect l="l" t="t" r="r" b="b"/>
              <a:pathLst>
                <a:path w="4816592" h="56248">
                  <a:moveTo>
                    <a:pt x="0" y="0"/>
                  </a:moveTo>
                  <a:lnTo>
                    <a:pt x="4816592" y="0"/>
                  </a:lnTo>
                  <a:lnTo>
                    <a:pt x="4816592" y="56248"/>
                  </a:lnTo>
                  <a:lnTo>
                    <a:pt x="0" y="56248"/>
                  </a:lnTo>
                  <a:close/>
                </a:path>
              </a:pathLst>
            </a:custGeom>
            <a:solidFill>
              <a:srgbClr val="BFDDD2"/>
            </a:solidFill>
          </p:spPr>
          <p:txBody>
            <a:bodyPr/>
            <a:lstStyle/>
            <a:p>
              <a:endParaRPr lang="en-ID"/>
            </a:p>
          </p:txBody>
        </p:sp>
        <p:sp>
          <p:nvSpPr>
            <p:cNvPr id="9" name="TextBox 9"/>
            <p:cNvSpPr txBox="1"/>
            <p:nvPr/>
          </p:nvSpPr>
          <p:spPr>
            <a:xfrm>
              <a:off x="0" y="-38100"/>
              <a:ext cx="4816593" cy="94348"/>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6564000" y="8834437"/>
            <a:ext cx="955170" cy="762001"/>
          </a:xfrm>
          <a:prstGeom prst="rect">
            <a:avLst/>
          </a:prstGeom>
        </p:spPr>
        <p:txBody>
          <a:bodyPr lIns="0" tIns="0" rIns="0" bIns="0" rtlCol="0" anchor="t">
            <a:spAutoFit/>
          </a:bodyPr>
          <a:lstStyle/>
          <a:p>
            <a:pPr algn="r">
              <a:lnSpc>
                <a:spcPts val="6299"/>
              </a:lnSpc>
            </a:pPr>
            <a:r>
              <a:rPr lang="en-US" sz="4499" b="1">
                <a:solidFill>
                  <a:srgbClr val="000000"/>
                </a:solidFill>
                <a:latin typeface="Glacial Indifference Bold"/>
                <a:ea typeface="Glacial Indifference Bold"/>
                <a:cs typeface="Glacial Indifference Bold"/>
                <a:sym typeface="Glacial Indifference Bold"/>
              </a:rPr>
              <a:t>06</a:t>
            </a:r>
          </a:p>
        </p:txBody>
      </p:sp>
      <p:sp>
        <p:nvSpPr>
          <p:cNvPr id="11" name="AutoShape 11"/>
          <p:cNvSpPr/>
          <p:nvPr/>
        </p:nvSpPr>
        <p:spPr>
          <a:xfrm>
            <a:off x="16564000" y="8877554"/>
            <a:ext cx="0" cy="761492"/>
          </a:xfrm>
          <a:prstGeom prst="line">
            <a:avLst/>
          </a:prstGeom>
          <a:ln w="95250" cap="flat">
            <a:solidFill>
              <a:srgbClr val="5DA295"/>
            </a:solidFill>
            <a:prstDash val="solid"/>
            <a:headEnd type="none" w="sm" len="sm"/>
            <a:tailEnd type="none" w="sm" len="sm"/>
          </a:ln>
        </p:spPr>
        <p:txBody>
          <a:bodyPr/>
          <a:lstStyle/>
          <a:p>
            <a:endParaRPr lang="en-ID"/>
          </a:p>
        </p:txBody>
      </p:sp>
      <p:sp>
        <p:nvSpPr>
          <p:cNvPr id="12" name="Freeform 12"/>
          <p:cNvSpPr/>
          <p:nvPr/>
        </p:nvSpPr>
        <p:spPr>
          <a:xfrm>
            <a:off x="15407088" y="-626487"/>
            <a:ext cx="3268995" cy="3445581"/>
          </a:xfrm>
          <a:custGeom>
            <a:avLst/>
            <a:gdLst/>
            <a:ahLst/>
            <a:cxnLst/>
            <a:rect l="l" t="t" r="r" b="b"/>
            <a:pathLst>
              <a:path w="3268995" h="3445581">
                <a:moveTo>
                  <a:pt x="0" y="0"/>
                </a:moveTo>
                <a:lnTo>
                  <a:pt x="3268994" y="0"/>
                </a:lnTo>
                <a:lnTo>
                  <a:pt x="3268994" y="3445580"/>
                </a:lnTo>
                <a:lnTo>
                  <a:pt x="0" y="34455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3" name="Freeform 13"/>
          <p:cNvSpPr/>
          <p:nvPr/>
        </p:nvSpPr>
        <p:spPr>
          <a:xfrm>
            <a:off x="16066996" y="2441475"/>
            <a:ext cx="1089258" cy="1089258"/>
          </a:xfrm>
          <a:custGeom>
            <a:avLst/>
            <a:gdLst/>
            <a:ahLst/>
            <a:cxnLst/>
            <a:rect l="l" t="t" r="r" b="b"/>
            <a:pathLst>
              <a:path w="1089258" h="1089258">
                <a:moveTo>
                  <a:pt x="0" y="0"/>
                </a:moveTo>
                <a:lnTo>
                  <a:pt x="1089258" y="0"/>
                </a:lnTo>
                <a:lnTo>
                  <a:pt x="1089258" y="1089258"/>
                </a:lnTo>
                <a:lnTo>
                  <a:pt x="0" y="10892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4" name="Freeform 14"/>
          <p:cNvSpPr/>
          <p:nvPr/>
        </p:nvSpPr>
        <p:spPr>
          <a:xfrm>
            <a:off x="1240901" y="6314379"/>
            <a:ext cx="456551" cy="456551"/>
          </a:xfrm>
          <a:custGeom>
            <a:avLst/>
            <a:gdLst/>
            <a:ahLst/>
            <a:cxnLst/>
            <a:rect l="l" t="t" r="r" b="b"/>
            <a:pathLst>
              <a:path w="456551" h="456551">
                <a:moveTo>
                  <a:pt x="0" y="0"/>
                </a:moveTo>
                <a:lnTo>
                  <a:pt x="456551" y="0"/>
                </a:lnTo>
                <a:lnTo>
                  <a:pt x="456551" y="456551"/>
                </a:lnTo>
                <a:lnTo>
                  <a:pt x="0" y="4565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D"/>
          </a:p>
        </p:txBody>
      </p:sp>
      <p:sp>
        <p:nvSpPr>
          <p:cNvPr id="15" name="Freeform 15"/>
          <p:cNvSpPr/>
          <p:nvPr/>
        </p:nvSpPr>
        <p:spPr>
          <a:xfrm>
            <a:off x="1939215" y="3530733"/>
            <a:ext cx="13927788" cy="2402543"/>
          </a:xfrm>
          <a:custGeom>
            <a:avLst/>
            <a:gdLst/>
            <a:ahLst/>
            <a:cxnLst/>
            <a:rect l="l" t="t" r="r" b="b"/>
            <a:pathLst>
              <a:path w="13927788" h="2402543">
                <a:moveTo>
                  <a:pt x="0" y="0"/>
                </a:moveTo>
                <a:lnTo>
                  <a:pt x="13927788" y="0"/>
                </a:lnTo>
                <a:lnTo>
                  <a:pt x="13927788" y="2402543"/>
                </a:lnTo>
                <a:lnTo>
                  <a:pt x="0" y="2402543"/>
                </a:lnTo>
                <a:lnTo>
                  <a:pt x="0" y="0"/>
                </a:lnTo>
                <a:close/>
              </a:path>
            </a:pathLst>
          </a:custGeom>
          <a:blipFill>
            <a:blip r:embed="rId12"/>
            <a:stretch>
              <a:fillRect/>
            </a:stretch>
          </a:blipFill>
        </p:spPr>
        <p:txBody>
          <a:bodyPr/>
          <a:lstStyle/>
          <a:p>
            <a:endParaRPr lang="en-ID"/>
          </a:p>
        </p:txBody>
      </p:sp>
      <p:sp>
        <p:nvSpPr>
          <p:cNvPr id="16" name="TextBox 16"/>
          <p:cNvSpPr txBox="1"/>
          <p:nvPr/>
        </p:nvSpPr>
        <p:spPr>
          <a:xfrm>
            <a:off x="1028700" y="1038225"/>
            <a:ext cx="6683200" cy="1056005"/>
          </a:xfrm>
          <a:prstGeom prst="rect">
            <a:avLst/>
          </a:prstGeom>
        </p:spPr>
        <p:txBody>
          <a:bodyPr lIns="0" tIns="0" rIns="0" bIns="0" rtlCol="0" anchor="t">
            <a:spAutoFit/>
          </a:bodyPr>
          <a:lstStyle/>
          <a:p>
            <a:pPr algn="l">
              <a:lnSpc>
                <a:spcPts val="8259"/>
              </a:lnSpc>
            </a:pPr>
            <a:r>
              <a:rPr lang="en-US" sz="6999" b="1">
                <a:solidFill>
                  <a:srgbClr val="000000"/>
                </a:solidFill>
                <a:latin typeface="Glacial Indifference Bold"/>
                <a:ea typeface="Glacial Indifference Bold"/>
                <a:cs typeface="Glacial Indifference Bold"/>
                <a:sym typeface="Glacial Indifference Bold"/>
              </a:rPr>
              <a:t>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FDDD2"/>
        </a:solidFill>
        <a:effectLst/>
      </p:bgPr>
    </p:bg>
    <p:spTree>
      <p:nvGrpSpPr>
        <p:cNvPr id="1" name=""/>
        <p:cNvGrpSpPr/>
        <p:nvPr/>
      </p:nvGrpSpPr>
      <p:grpSpPr>
        <a:xfrm>
          <a:off x="0" y="0"/>
          <a:ext cx="0" cy="0"/>
          <a:chOff x="0" y="0"/>
          <a:chExt cx="0" cy="0"/>
        </a:xfrm>
      </p:grpSpPr>
      <p:grpSp>
        <p:nvGrpSpPr>
          <p:cNvPr id="2" name="Group 2"/>
          <p:cNvGrpSpPr/>
          <p:nvPr/>
        </p:nvGrpSpPr>
        <p:grpSpPr>
          <a:xfrm>
            <a:off x="1785341" y="1679079"/>
            <a:ext cx="14717318" cy="6928841"/>
            <a:chOff x="0" y="0"/>
            <a:chExt cx="3876166" cy="1824880"/>
          </a:xfrm>
        </p:grpSpPr>
        <p:sp>
          <p:nvSpPr>
            <p:cNvPr id="3" name="Freeform 3"/>
            <p:cNvSpPr/>
            <p:nvPr/>
          </p:nvSpPr>
          <p:spPr>
            <a:xfrm>
              <a:off x="0" y="0"/>
              <a:ext cx="3876166" cy="1824880"/>
            </a:xfrm>
            <a:custGeom>
              <a:avLst/>
              <a:gdLst/>
              <a:ahLst/>
              <a:cxnLst/>
              <a:rect l="l" t="t" r="r" b="b"/>
              <a:pathLst>
                <a:path w="3876166" h="1824880">
                  <a:moveTo>
                    <a:pt x="0" y="0"/>
                  </a:moveTo>
                  <a:lnTo>
                    <a:pt x="3876166" y="0"/>
                  </a:lnTo>
                  <a:lnTo>
                    <a:pt x="3876166" y="1824880"/>
                  </a:lnTo>
                  <a:lnTo>
                    <a:pt x="0" y="1824880"/>
                  </a:lnTo>
                  <a:close/>
                </a:path>
              </a:pathLst>
            </a:custGeom>
            <a:solidFill>
              <a:srgbClr val="5DA295"/>
            </a:solidFill>
          </p:spPr>
          <p:txBody>
            <a:bodyPr/>
            <a:lstStyle/>
            <a:p>
              <a:endParaRPr lang="en-ID"/>
            </a:p>
          </p:txBody>
        </p:sp>
        <p:sp>
          <p:nvSpPr>
            <p:cNvPr id="4" name="TextBox 4"/>
            <p:cNvSpPr txBox="1"/>
            <p:nvPr/>
          </p:nvSpPr>
          <p:spPr>
            <a:xfrm>
              <a:off x="0" y="-38100"/>
              <a:ext cx="3876166" cy="186298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3061903" y="-1566138"/>
            <a:ext cx="4761674" cy="4761674"/>
          </a:xfrm>
          <a:custGeom>
            <a:avLst/>
            <a:gdLst/>
            <a:ahLst/>
            <a:cxnLst/>
            <a:rect l="l" t="t" r="r" b="b"/>
            <a:pathLst>
              <a:path w="4761674" h="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6" name="Group 6"/>
          <p:cNvGrpSpPr/>
          <p:nvPr/>
        </p:nvGrpSpPr>
        <p:grpSpPr>
          <a:xfrm>
            <a:off x="15442740" y="2842069"/>
            <a:ext cx="1413018" cy="1236391"/>
            <a:chOff x="0" y="0"/>
            <a:chExt cx="812800" cy="711200"/>
          </a:xfrm>
        </p:grpSpPr>
        <p:sp>
          <p:nvSpPr>
            <p:cNvPr id="7" name="Freeform 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FFFFFF"/>
            </a:solidFill>
          </p:spPr>
          <p:txBody>
            <a:bodyPr/>
            <a:lstStyle/>
            <a:p>
              <a:endParaRPr lang="en-ID"/>
            </a:p>
          </p:txBody>
        </p:sp>
        <p:sp>
          <p:nvSpPr>
            <p:cNvPr id="8" name="TextBox 8"/>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028700" y="1313694"/>
            <a:ext cx="1528376" cy="1528376"/>
          </a:xfrm>
          <a:custGeom>
            <a:avLst/>
            <a:gdLst/>
            <a:ahLst/>
            <a:cxnLst/>
            <a:rect l="l" t="t" r="r" b="b"/>
            <a:pathLst>
              <a:path w="1528376" h="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0" name="Freeform 10"/>
          <p:cNvSpPr/>
          <p:nvPr/>
        </p:nvSpPr>
        <p:spPr>
          <a:xfrm>
            <a:off x="624221" y="7272116"/>
            <a:ext cx="4777529" cy="4771073"/>
          </a:xfrm>
          <a:custGeom>
            <a:avLst/>
            <a:gdLst/>
            <a:ahLst/>
            <a:cxnLst/>
            <a:rect l="l" t="t" r="r" b="b"/>
            <a:pathLst>
              <a:path w="4777529" h="4771073">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
        <p:nvSpPr>
          <p:cNvPr id="11" name="TextBox 11"/>
          <p:cNvSpPr txBox="1"/>
          <p:nvPr/>
        </p:nvSpPr>
        <p:spPr>
          <a:xfrm>
            <a:off x="2386547" y="3908425"/>
            <a:ext cx="13514906" cy="2222501"/>
          </a:xfrm>
          <a:prstGeom prst="rect">
            <a:avLst/>
          </a:prstGeom>
        </p:spPr>
        <p:txBody>
          <a:bodyPr lIns="0" tIns="0" rIns="0" bIns="0" rtlCol="0" anchor="t">
            <a:spAutoFit/>
          </a:bodyPr>
          <a:lstStyle/>
          <a:p>
            <a:pPr algn="ctr">
              <a:lnSpc>
                <a:spcPts val="18199"/>
              </a:lnSpc>
            </a:pPr>
            <a:r>
              <a:rPr lang="en-US" sz="12999" b="1">
                <a:solidFill>
                  <a:srgbClr val="FFFFFF"/>
                </a:solidFill>
                <a:latin typeface="Glacial Indifference Bold"/>
                <a:ea typeface="Glacial Indifference Bold"/>
                <a:cs typeface="Glacial Indifference Bold"/>
                <a:sym typeface="Glacial Indifference Bold"/>
              </a:rPr>
              <a:t>Terima Kasih</a:t>
            </a:r>
          </a:p>
        </p:txBody>
      </p:sp>
      <p:sp>
        <p:nvSpPr>
          <p:cNvPr id="12" name="Freeform 12"/>
          <p:cNvSpPr/>
          <p:nvPr/>
        </p:nvSpPr>
        <p:spPr>
          <a:xfrm>
            <a:off x="4317571" y="7272116"/>
            <a:ext cx="1084179" cy="1084179"/>
          </a:xfrm>
          <a:custGeom>
            <a:avLst/>
            <a:gdLst/>
            <a:ahLst/>
            <a:cxnLst/>
            <a:rect l="l" t="t" r="r" b="b"/>
            <a:pathLst>
              <a:path w="1084179" h="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TotalTime>
  <Words>272</Words>
  <Application>Microsoft Office PowerPoint</Application>
  <PresentationFormat>Custom</PresentationFormat>
  <Paragraphs>23</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Glacial Indifference Bold</vt:lpstr>
      <vt:lpstr>Aptos</vt:lpstr>
      <vt:lpstr>Glacial Indifference</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USING LLM</dc:title>
  <cp:lastModifiedBy>ANDHIKA PUTRA BAGASKARA</cp:lastModifiedBy>
  <cp:revision>2</cp:revision>
  <dcterms:created xsi:type="dcterms:W3CDTF">2006-08-16T00:00:00Z</dcterms:created>
  <dcterms:modified xsi:type="dcterms:W3CDTF">2025-02-16T12:59:10Z</dcterms:modified>
  <dc:identifier>DAGfOUSl0mk</dc:identifier>
</cp:coreProperties>
</file>