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Pompiere" panose="020B0604020202020204" charset="0"/>
      <p:regular r:id="rId16"/>
    </p:embeddedFont>
    <p:embeddedFont>
      <p:font typeface="Handy Casual" panose="020B0604020202020204" charset="0"/>
      <p:regular r:id="rId17"/>
    </p:embeddedFont>
    <p:embeddedFont>
      <p:font typeface="Krabuler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-24" y="-3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2.sv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17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7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7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7.sv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7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7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7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 flipH="1">
            <a:off x="9223231" y="8895219"/>
            <a:ext cx="11552272" cy="1596314"/>
          </a:xfrm>
          <a:custGeom>
            <a:avLst/>
            <a:gdLst/>
            <a:ahLst/>
            <a:cxnLst/>
            <a:rect l="l" t="t" r="r" b="b"/>
            <a:pathLst>
              <a:path w="11552272" h="1596314">
                <a:moveTo>
                  <a:pt x="11552272" y="0"/>
                </a:moveTo>
                <a:lnTo>
                  <a:pt x="0" y="0"/>
                </a:lnTo>
                <a:lnTo>
                  <a:pt x="0" y="1596314"/>
                </a:lnTo>
                <a:lnTo>
                  <a:pt x="11552272" y="1596314"/>
                </a:lnTo>
                <a:lnTo>
                  <a:pt x="1155227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-2649686" y="-149539"/>
            <a:ext cx="11546413" cy="1595504"/>
          </a:xfrm>
          <a:custGeom>
            <a:avLst/>
            <a:gdLst/>
            <a:ahLst/>
            <a:cxnLst/>
            <a:rect l="l" t="t" r="r" b="b"/>
            <a:pathLst>
              <a:path w="11546413" h="1595504">
                <a:moveTo>
                  <a:pt x="11546413" y="0"/>
                </a:moveTo>
                <a:lnTo>
                  <a:pt x="0" y="0"/>
                </a:lnTo>
                <a:lnTo>
                  <a:pt x="0" y="1595505"/>
                </a:lnTo>
                <a:lnTo>
                  <a:pt x="11546413" y="1595505"/>
                </a:lnTo>
                <a:lnTo>
                  <a:pt x="1154641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860641">
            <a:off x="2665669" y="1714596"/>
            <a:ext cx="1737858" cy="1583030"/>
          </a:xfrm>
          <a:custGeom>
            <a:avLst/>
            <a:gdLst/>
            <a:ahLst/>
            <a:cxnLst/>
            <a:rect l="l" t="t" r="r" b="b"/>
            <a:pathLst>
              <a:path w="1737858" h="1583030">
                <a:moveTo>
                  <a:pt x="0" y="0"/>
                </a:moveTo>
                <a:lnTo>
                  <a:pt x="1737858" y="0"/>
                </a:lnTo>
                <a:lnTo>
                  <a:pt x="1737858" y="1583031"/>
                </a:lnTo>
                <a:lnTo>
                  <a:pt x="0" y="15830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28700" y="4508551"/>
            <a:ext cx="3713137" cy="4248440"/>
          </a:xfrm>
          <a:custGeom>
            <a:avLst/>
            <a:gdLst/>
            <a:ahLst/>
            <a:cxnLst/>
            <a:rect l="l" t="t" r="r" b="b"/>
            <a:pathLst>
              <a:path w="3713137" h="4248440">
                <a:moveTo>
                  <a:pt x="0" y="0"/>
                </a:moveTo>
                <a:lnTo>
                  <a:pt x="3713137" y="0"/>
                </a:lnTo>
                <a:lnTo>
                  <a:pt x="3713137" y="4248440"/>
                </a:lnTo>
                <a:lnTo>
                  <a:pt x="0" y="42484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286815" y="3201084"/>
            <a:ext cx="7069036" cy="20561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5460"/>
              </a:lnSpc>
            </a:pPr>
            <a:r>
              <a:rPr lang="en-US" sz="15616" spc="343">
                <a:solidFill>
                  <a:srgbClr val="000000"/>
                </a:solidFill>
                <a:latin typeface="Pompiere"/>
              </a:rPr>
              <a:t>Project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633199" y="5877591"/>
            <a:ext cx="11029225" cy="2279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7012"/>
              </a:lnSpc>
            </a:pPr>
            <a:r>
              <a:rPr lang="en-US" sz="17184" spc="189">
                <a:solidFill>
                  <a:srgbClr val="000000"/>
                </a:solidFill>
                <a:latin typeface="Pompiere"/>
              </a:rPr>
              <a:t>UTS PROGRAM </a:t>
            </a:r>
          </a:p>
        </p:txBody>
      </p:sp>
      <p:sp>
        <p:nvSpPr>
          <p:cNvPr id="8" name="Freeform 8"/>
          <p:cNvSpPr/>
          <p:nvPr/>
        </p:nvSpPr>
        <p:spPr>
          <a:xfrm rot="-9379677" flipV="1">
            <a:off x="9840552" y="1534152"/>
            <a:ext cx="3617028" cy="3833073"/>
          </a:xfrm>
          <a:custGeom>
            <a:avLst/>
            <a:gdLst/>
            <a:ahLst/>
            <a:cxnLst/>
            <a:rect l="l" t="t" r="r" b="b"/>
            <a:pathLst>
              <a:path w="3617028" h="3833073">
                <a:moveTo>
                  <a:pt x="0" y="3833073"/>
                </a:moveTo>
                <a:lnTo>
                  <a:pt x="3617027" y="3833073"/>
                </a:lnTo>
                <a:lnTo>
                  <a:pt x="3617027" y="0"/>
                </a:lnTo>
                <a:lnTo>
                  <a:pt x="0" y="0"/>
                </a:lnTo>
                <a:lnTo>
                  <a:pt x="0" y="3833073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399026">
            <a:off x="15284165" y="2839405"/>
            <a:ext cx="1719464" cy="2465181"/>
          </a:xfrm>
          <a:custGeom>
            <a:avLst/>
            <a:gdLst/>
            <a:ahLst/>
            <a:cxnLst/>
            <a:rect l="l" t="t" r="r" b="b"/>
            <a:pathLst>
              <a:path w="1719464" h="2465181">
                <a:moveTo>
                  <a:pt x="0" y="0"/>
                </a:moveTo>
                <a:lnTo>
                  <a:pt x="1719464" y="0"/>
                </a:lnTo>
                <a:lnTo>
                  <a:pt x="1719464" y="2465180"/>
                </a:lnTo>
                <a:lnTo>
                  <a:pt x="0" y="246518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1891383" y="1019175"/>
            <a:ext cx="5225042" cy="50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6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Handy Casual"/>
              </a:rPr>
              <a:t>By Andhika Rizki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 flipH="1">
            <a:off x="9223231" y="8895219"/>
            <a:ext cx="11552272" cy="1596314"/>
          </a:xfrm>
          <a:custGeom>
            <a:avLst/>
            <a:gdLst/>
            <a:ahLst/>
            <a:cxnLst/>
            <a:rect l="l" t="t" r="r" b="b"/>
            <a:pathLst>
              <a:path w="11552272" h="1596314">
                <a:moveTo>
                  <a:pt x="11552272" y="0"/>
                </a:moveTo>
                <a:lnTo>
                  <a:pt x="0" y="0"/>
                </a:lnTo>
                <a:lnTo>
                  <a:pt x="0" y="1596314"/>
                </a:lnTo>
                <a:lnTo>
                  <a:pt x="11552272" y="1596314"/>
                </a:lnTo>
                <a:lnTo>
                  <a:pt x="1155227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-2649686" y="-149539"/>
            <a:ext cx="11546413" cy="1595504"/>
          </a:xfrm>
          <a:custGeom>
            <a:avLst/>
            <a:gdLst/>
            <a:ahLst/>
            <a:cxnLst/>
            <a:rect l="l" t="t" r="r" b="b"/>
            <a:pathLst>
              <a:path w="11546413" h="1595504">
                <a:moveTo>
                  <a:pt x="11546413" y="0"/>
                </a:moveTo>
                <a:lnTo>
                  <a:pt x="0" y="0"/>
                </a:lnTo>
                <a:lnTo>
                  <a:pt x="0" y="1595505"/>
                </a:lnTo>
                <a:lnTo>
                  <a:pt x="11546413" y="1595505"/>
                </a:lnTo>
                <a:lnTo>
                  <a:pt x="1154641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491967">
            <a:off x="4366081" y="1559751"/>
            <a:ext cx="1707111" cy="1555022"/>
          </a:xfrm>
          <a:custGeom>
            <a:avLst/>
            <a:gdLst/>
            <a:ahLst/>
            <a:cxnLst/>
            <a:rect l="l" t="t" r="r" b="b"/>
            <a:pathLst>
              <a:path w="1707111" h="1555022">
                <a:moveTo>
                  <a:pt x="0" y="0"/>
                </a:moveTo>
                <a:lnTo>
                  <a:pt x="1707110" y="0"/>
                </a:lnTo>
                <a:lnTo>
                  <a:pt x="1707110" y="1555023"/>
                </a:lnTo>
                <a:lnTo>
                  <a:pt x="0" y="15550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2512426" y="1028700"/>
            <a:ext cx="3634128" cy="4158041"/>
          </a:xfrm>
          <a:custGeom>
            <a:avLst/>
            <a:gdLst/>
            <a:ahLst/>
            <a:cxnLst/>
            <a:rect l="l" t="t" r="r" b="b"/>
            <a:pathLst>
              <a:path w="3634128" h="4158041">
                <a:moveTo>
                  <a:pt x="0" y="0"/>
                </a:moveTo>
                <a:lnTo>
                  <a:pt x="3634128" y="0"/>
                </a:lnTo>
                <a:lnTo>
                  <a:pt x="3634128" y="4158041"/>
                </a:lnTo>
                <a:lnTo>
                  <a:pt x="0" y="41580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1129629" flipV="1">
            <a:off x="1530356" y="4116826"/>
            <a:ext cx="3895386" cy="4128059"/>
          </a:xfrm>
          <a:custGeom>
            <a:avLst/>
            <a:gdLst/>
            <a:ahLst/>
            <a:cxnLst/>
            <a:rect l="l" t="t" r="r" b="b"/>
            <a:pathLst>
              <a:path w="3895386" h="4128059">
                <a:moveTo>
                  <a:pt x="0" y="4128058"/>
                </a:moveTo>
                <a:lnTo>
                  <a:pt x="3895386" y="4128058"/>
                </a:lnTo>
                <a:lnTo>
                  <a:pt x="3895386" y="0"/>
                </a:lnTo>
                <a:lnTo>
                  <a:pt x="0" y="0"/>
                </a:lnTo>
                <a:lnTo>
                  <a:pt x="0" y="4128058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568932">
            <a:off x="15591427" y="5685088"/>
            <a:ext cx="1480813" cy="2123030"/>
          </a:xfrm>
          <a:custGeom>
            <a:avLst/>
            <a:gdLst/>
            <a:ahLst/>
            <a:cxnLst/>
            <a:rect l="l" t="t" r="r" b="b"/>
            <a:pathLst>
              <a:path w="1480813" h="2123030">
                <a:moveTo>
                  <a:pt x="0" y="0"/>
                </a:moveTo>
                <a:lnTo>
                  <a:pt x="1480813" y="0"/>
                </a:lnTo>
                <a:lnTo>
                  <a:pt x="1480813" y="2123030"/>
                </a:lnTo>
                <a:lnTo>
                  <a:pt x="0" y="212303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4955707" y="2879051"/>
            <a:ext cx="8376587" cy="54997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50"/>
              </a:lnSpc>
            </a:pPr>
            <a:r>
              <a:rPr lang="en-US" sz="18504" spc="407">
                <a:solidFill>
                  <a:srgbClr val="000000"/>
                </a:solidFill>
                <a:latin typeface="Pompiere"/>
              </a:rPr>
              <a:t>THANK</a:t>
            </a:r>
          </a:p>
          <a:p>
            <a:pPr algn="ctr">
              <a:lnSpc>
                <a:spcPts val="21650"/>
              </a:lnSpc>
            </a:pPr>
            <a:r>
              <a:rPr lang="en-US" sz="18504" spc="407">
                <a:solidFill>
                  <a:srgbClr val="000000"/>
                </a:solidFill>
                <a:latin typeface="Pompiere"/>
              </a:rPr>
              <a:t>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069991" y="1943867"/>
            <a:ext cx="7347649" cy="7187337"/>
          </a:xfrm>
          <a:custGeom>
            <a:avLst/>
            <a:gdLst/>
            <a:ahLst/>
            <a:cxnLst/>
            <a:rect l="l" t="t" r="r" b="b"/>
            <a:pathLst>
              <a:path w="7347649" h="7187337">
                <a:moveTo>
                  <a:pt x="0" y="0"/>
                </a:moveTo>
                <a:lnTo>
                  <a:pt x="7347650" y="0"/>
                </a:lnTo>
                <a:lnTo>
                  <a:pt x="7347650" y="7187337"/>
                </a:lnTo>
                <a:lnTo>
                  <a:pt x="0" y="71873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680960" y="2494293"/>
            <a:ext cx="5172226" cy="4809867"/>
          </a:xfrm>
          <a:custGeom>
            <a:avLst/>
            <a:gdLst/>
            <a:ahLst/>
            <a:cxnLst/>
            <a:rect l="l" t="t" r="r" b="b"/>
            <a:pathLst>
              <a:path w="5172226" h="4809867">
                <a:moveTo>
                  <a:pt x="0" y="0"/>
                </a:moveTo>
                <a:lnTo>
                  <a:pt x="5172226" y="0"/>
                </a:lnTo>
                <a:lnTo>
                  <a:pt x="5172226" y="4809867"/>
                </a:lnTo>
                <a:lnTo>
                  <a:pt x="0" y="48098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2701" r="-32701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9777789" y="4316554"/>
            <a:ext cx="5920958" cy="2391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16"/>
              </a:lnSpc>
              <a:spcBef>
                <a:spcPct val="0"/>
              </a:spcBef>
            </a:pPr>
            <a:r>
              <a:rPr lang="en-US" sz="3930">
                <a:solidFill>
                  <a:srgbClr val="000000"/>
                </a:solidFill>
                <a:latin typeface="Handy Casual"/>
              </a:rPr>
              <a:t>Games Snake legend pada masanya, dulu games ini sering ada di hp nokia, dan saya mecoba untuk membuat games tersebut.</a:t>
            </a:r>
          </a:p>
        </p:txBody>
      </p:sp>
      <p:sp>
        <p:nvSpPr>
          <p:cNvPr id="5" name="Freeform 5"/>
          <p:cNvSpPr/>
          <p:nvPr/>
        </p:nvSpPr>
        <p:spPr>
          <a:xfrm>
            <a:off x="15408091" y="1028700"/>
            <a:ext cx="1488455" cy="1291398"/>
          </a:xfrm>
          <a:custGeom>
            <a:avLst/>
            <a:gdLst/>
            <a:ahLst/>
            <a:cxnLst/>
            <a:rect l="l" t="t" r="r" b="b"/>
            <a:pathLst>
              <a:path w="1488455" h="1291398">
                <a:moveTo>
                  <a:pt x="0" y="0"/>
                </a:moveTo>
                <a:lnTo>
                  <a:pt x="1488455" y="0"/>
                </a:lnTo>
                <a:lnTo>
                  <a:pt x="1488455" y="1291398"/>
                </a:lnTo>
                <a:lnTo>
                  <a:pt x="0" y="12913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435657" flipV="1">
            <a:off x="12909774" y="7270970"/>
            <a:ext cx="3750634" cy="3974660"/>
          </a:xfrm>
          <a:custGeom>
            <a:avLst/>
            <a:gdLst/>
            <a:ahLst/>
            <a:cxnLst/>
            <a:rect l="l" t="t" r="r" b="b"/>
            <a:pathLst>
              <a:path w="3750634" h="3974660">
                <a:moveTo>
                  <a:pt x="0" y="3974660"/>
                </a:moveTo>
                <a:lnTo>
                  <a:pt x="3750634" y="3974660"/>
                </a:lnTo>
                <a:lnTo>
                  <a:pt x="3750634" y="0"/>
                </a:lnTo>
                <a:lnTo>
                  <a:pt x="0" y="0"/>
                </a:lnTo>
                <a:lnTo>
                  <a:pt x="0" y="397466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9777789" y="2757018"/>
            <a:ext cx="7307783" cy="1343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59"/>
              </a:lnSpc>
              <a:spcBef>
                <a:spcPct val="0"/>
              </a:spcBef>
            </a:pPr>
            <a:r>
              <a:rPr lang="en-US" sz="8799">
                <a:solidFill>
                  <a:srgbClr val="000000"/>
                </a:solidFill>
                <a:latin typeface="Krabuler"/>
              </a:rPr>
              <a:t>Introduction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211760" y="7914319"/>
            <a:ext cx="6247020" cy="759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75"/>
              </a:lnSpc>
              <a:spcBef>
                <a:spcPct val="0"/>
              </a:spcBef>
            </a:pPr>
            <a:r>
              <a:rPr lang="en-US" sz="4979">
                <a:solidFill>
                  <a:srgbClr val="000000"/>
                </a:solidFill>
                <a:latin typeface="Handy Casual"/>
              </a:rPr>
              <a:t>Games Snake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4146330" y="-145721"/>
            <a:ext cx="13290330" cy="1836482"/>
          </a:xfrm>
          <a:custGeom>
            <a:avLst/>
            <a:gdLst/>
            <a:ahLst/>
            <a:cxnLst/>
            <a:rect l="l" t="t" r="r" b="b"/>
            <a:pathLst>
              <a:path w="13290330" h="1836482">
                <a:moveTo>
                  <a:pt x="13290330" y="0"/>
                </a:moveTo>
                <a:lnTo>
                  <a:pt x="0" y="0"/>
                </a:lnTo>
                <a:lnTo>
                  <a:pt x="0" y="1836482"/>
                </a:lnTo>
                <a:lnTo>
                  <a:pt x="13290330" y="1836482"/>
                </a:lnTo>
                <a:lnTo>
                  <a:pt x="1329033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 flipH="1">
            <a:off x="8209465" y="8823812"/>
            <a:ext cx="13290330" cy="1836482"/>
          </a:xfrm>
          <a:custGeom>
            <a:avLst/>
            <a:gdLst/>
            <a:ahLst/>
            <a:cxnLst/>
            <a:rect l="l" t="t" r="r" b="b"/>
            <a:pathLst>
              <a:path w="13290330" h="1836482">
                <a:moveTo>
                  <a:pt x="13290331" y="0"/>
                </a:moveTo>
                <a:lnTo>
                  <a:pt x="0" y="0"/>
                </a:lnTo>
                <a:lnTo>
                  <a:pt x="0" y="1836482"/>
                </a:lnTo>
                <a:lnTo>
                  <a:pt x="13290331" y="1836482"/>
                </a:lnTo>
                <a:lnTo>
                  <a:pt x="1329033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28700" y="1219828"/>
            <a:ext cx="11178862" cy="7847344"/>
            <a:chOff x="0" y="0"/>
            <a:chExt cx="15228478" cy="10690097"/>
          </a:xfrm>
        </p:grpSpPr>
        <p:sp>
          <p:nvSpPr>
            <p:cNvPr id="5" name="Freeform 5"/>
            <p:cNvSpPr/>
            <p:nvPr/>
          </p:nvSpPr>
          <p:spPr>
            <a:xfrm>
              <a:off x="31750" y="31750"/>
              <a:ext cx="15164978" cy="10626596"/>
            </a:xfrm>
            <a:custGeom>
              <a:avLst/>
              <a:gdLst/>
              <a:ahLst/>
              <a:cxnLst/>
              <a:rect l="l" t="t" r="r" b="b"/>
              <a:pathLst>
                <a:path w="15164978" h="10626596">
                  <a:moveTo>
                    <a:pt x="15072269" y="10626596"/>
                  </a:moveTo>
                  <a:lnTo>
                    <a:pt x="92710" y="10626596"/>
                  </a:lnTo>
                  <a:cubicBezTo>
                    <a:pt x="41910" y="10626596"/>
                    <a:pt x="0" y="10584686"/>
                    <a:pt x="0" y="1053388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5070998" y="0"/>
                  </a:lnTo>
                  <a:cubicBezTo>
                    <a:pt x="15121798" y="0"/>
                    <a:pt x="15163709" y="41910"/>
                    <a:pt x="15163709" y="92710"/>
                  </a:cubicBezTo>
                  <a:lnTo>
                    <a:pt x="15163709" y="10532617"/>
                  </a:lnTo>
                  <a:cubicBezTo>
                    <a:pt x="15164978" y="10584686"/>
                    <a:pt x="15123069" y="10626596"/>
                    <a:pt x="15072269" y="10626596"/>
                  </a:cubicBezTo>
                  <a:close/>
                </a:path>
              </a:pathLst>
            </a:custGeom>
            <a:solidFill>
              <a:srgbClr val="FFFEF7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15228478" cy="10690096"/>
            </a:xfrm>
            <a:custGeom>
              <a:avLst/>
              <a:gdLst/>
              <a:ahLst/>
              <a:cxnLst/>
              <a:rect l="l" t="t" r="r" b="b"/>
              <a:pathLst>
                <a:path w="15228478" h="10690096">
                  <a:moveTo>
                    <a:pt x="15104019" y="59690"/>
                  </a:moveTo>
                  <a:cubicBezTo>
                    <a:pt x="15139578" y="59690"/>
                    <a:pt x="15168789" y="88900"/>
                    <a:pt x="15168789" y="124460"/>
                  </a:cubicBezTo>
                  <a:lnTo>
                    <a:pt x="15168789" y="10565636"/>
                  </a:lnTo>
                  <a:cubicBezTo>
                    <a:pt x="15168789" y="10601196"/>
                    <a:pt x="15139578" y="10630406"/>
                    <a:pt x="15104019" y="10630406"/>
                  </a:cubicBezTo>
                  <a:lnTo>
                    <a:pt x="124460" y="10630406"/>
                  </a:lnTo>
                  <a:cubicBezTo>
                    <a:pt x="88900" y="10630406"/>
                    <a:pt x="59690" y="10601196"/>
                    <a:pt x="59690" y="1056563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5104019" y="59690"/>
                  </a:lnTo>
                  <a:moveTo>
                    <a:pt x="1510401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565636"/>
                  </a:lnTo>
                  <a:cubicBezTo>
                    <a:pt x="0" y="10634217"/>
                    <a:pt x="55880" y="10690096"/>
                    <a:pt x="124460" y="10690096"/>
                  </a:cubicBezTo>
                  <a:lnTo>
                    <a:pt x="15104019" y="10690096"/>
                  </a:lnTo>
                  <a:cubicBezTo>
                    <a:pt x="15172598" y="10690096"/>
                    <a:pt x="15228478" y="10634217"/>
                    <a:pt x="15228478" y="10565636"/>
                  </a:cubicBezTo>
                  <a:lnTo>
                    <a:pt x="15228478" y="124460"/>
                  </a:lnTo>
                  <a:cubicBezTo>
                    <a:pt x="15228478" y="55880"/>
                    <a:pt x="15172598" y="0"/>
                    <a:pt x="15104019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2388537" y="1219828"/>
            <a:ext cx="4870545" cy="7847344"/>
            <a:chOff x="0" y="0"/>
            <a:chExt cx="6634932" cy="10690097"/>
          </a:xfrm>
        </p:grpSpPr>
        <p:sp>
          <p:nvSpPr>
            <p:cNvPr id="8" name="Freeform 8"/>
            <p:cNvSpPr/>
            <p:nvPr/>
          </p:nvSpPr>
          <p:spPr>
            <a:xfrm>
              <a:off x="31750" y="31750"/>
              <a:ext cx="6571432" cy="10626596"/>
            </a:xfrm>
            <a:custGeom>
              <a:avLst/>
              <a:gdLst/>
              <a:ahLst/>
              <a:cxnLst/>
              <a:rect l="l" t="t" r="r" b="b"/>
              <a:pathLst>
                <a:path w="6571432" h="10626596">
                  <a:moveTo>
                    <a:pt x="6478722" y="10626596"/>
                  </a:moveTo>
                  <a:lnTo>
                    <a:pt x="92710" y="10626596"/>
                  </a:lnTo>
                  <a:cubicBezTo>
                    <a:pt x="41910" y="10626596"/>
                    <a:pt x="0" y="10584686"/>
                    <a:pt x="0" y="1053388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477452" y="0"/>
                  </a:lnTo>
                  <a:cubicBezTo>
                    <a:pt x="6528252" y="0"/>
                    <a:pt x="6570162" y="41910"/>
                    <a:pt x="6570162" y="92710"/>
                  </a:cubicBezTo>
                  <a:lnTo>
                    <a:pt x="6570162" y="10532617"/>
                  </a:lnTo>
                  <a:cubicBezTo>
                    <a:pt x="6571432" y="10584686"/>
                    <a:pt x="6529522" y="10626596"/>
                    <a:pt x="6478722" y="10626596"/>
                  </a:cubicBezTo>
                  <a:close/>
                </a:path>
              </a:pathLst>
            </a:custGeom>
            <a:solidFill>
              <a:srgbClr val="FFFEF7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0" y="0"/>
              <a:ext cx="6634932" cy="10690096"/>
            </a:xfrm>
            <a:custGeom>
              <a:avLst/>
              <a:gdLst/>
              <a:ahLst/>
              <a:cxnLst/>
              <a:rect l="l" t="t" r="r" b="b"/>
              <a:pathLst>
                <a:path w="6634932" h="10690096">
                  <a:moveTo>
                    <a:pt x="6510472" y="59690"/>
                  </a:moveTo>
                  <a:cubicBezTo>
                    <a:pt x="6546032" y="59690"/>
                    <a:pt x="6575242" y="88900"/>
                    <a:pt x="6575242" y="124460"/>
                  </a:cubicBezTo>
                  <a:lnTo>
                    <a:pt x="6575242" y="10565636"/>
                  </a:lnTo>
                  <a:cubicBezTo>
                    <a:pt x="6575242" y="10601196"/>
                    <a:pt x="6546032" y="10630406"/>
                    <a:pt x="6510472" y="10630406"/>
                  </a:cubicBezTo>
                  <a:lnTo>
                    <a:pt x="124460" y="10630406"/>
                  </a:lnTo>
                  <a:cubicBezTo>
                    <a:pt x="88900" y="10630406"/>
                    <a:pt x="59690" y="10601196"/>
                    <a:pt x="59690" y="1056563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510472" y="59690"/>
                  </a:lnTo>
                  <a:moveTo>
                    <a:pt x="6510472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565636"/>
                  </a:lnTo>
                  <a:cubicBezTo>
                    <a:pt x="0" y="10634217"/>
                    <a:pt x="55880" y="10690096"/>
                    <a:pt x="124460" y="10690096"/>
                  </a:cubicBezTo>
                  <a:lnTo>
                    <a:pt x="6510472" y="10690096"/>
                  </a:lnTo>
                  <a:cubicBezTo>
                    <a:pt x="6579052" y="10690096"/>
                    <a:pt x="6634932" y="10634217"/>
                    <a:pt x="6634932" y="10565636"/>
                  </a:cubicBezTo>
                  <a:lnTo>
                    <a:pt x="6634932" y="124460"/>
                  </a:lnTo>
                  <a:cubicBezTo>
                    <a:pt x="6634932" y="55880"/>
                    <a:pt x="6579052" y="0"/>
                    <a:pt x="6510472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sp>
        <p:nvSpPr>
          <p:cNvPr id="10" name="AutoShape 10"/>
          <p:cNvSpPr/>
          <p:nvPr/>
        </p:nvSpPr>
        <p:spPr>
          <a:xfrm>
            <a:off x="1028700" y="2314017"/>
            <a:ext cx="11178862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 flipH="1">
            <a:off x="12388537" y="2333067"/>
            <a:ext cx="487076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Freeform 12"/>
          <p:cNvSpPr/>
          <p:nvPr/>
        </p:nvSpPr>
        <p:spPr>
          <a:xfrm rot="3995677">
            <a:off x="-81553" y="7220088"/>
            <a:ext cx="2983210" cy="2891002"/>
          </a:xfrm>
          <a:custGeom>
            <a:avLst/>
            <a:gdLst/>
            <a:ahLst/>
            <a:cxnLst/>
            <a:rect l="l" t="t" r="r" b="b"/>
            <a:pathLst>
              <a:path w="2983210" h="2891002">
                <a:moveTo>
                  <a:pt x="0" y="0"/>
                </a:moveTo>
                <a:lnTo>
                  <a:pt x="2983210" y="0"/>
                </a:lnTo>
                <a:lnTo>
                  <a:pt x="2983210" y="2891003"/>
                </a:lnTo>
                <a:lnTo>
                  <a:pt x="0" y="28910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197555" y="2450210"/>
            <a:ext cx="10841153" cy="6373602"/>
          </a:xfrm>
          <a:custGeom>
            <a:avLst/>
            <a:gdLst/>
            <a:ahLst/>
            <a:cxnLst/>
            <a:rect l="l" t="t" r="r" b="b"/>
            <a:pathLst>
              <a:path w="10841153" h="6373602">
                <a:moveTo>
                  <a:pt x="0" y="0"/>
                </a:moveTo>
                <a:lnTo>
                  <a:pt x="10841152" y="0"/>
                </a:lnTo>
                <a:lnTo>
                  <a:pt x="10841152" y="6373602"/>
                </a:lnTo>
                <a:lnTo>
                  <a:pt x="0" y="637360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4184" r="-17130" b="-7829"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410052" y="1455909"/>
            <a:ext cx="6278382" cy="573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Krabuler Bold"/>
              </a:rPr>
              <a:t>SOURCE CODE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844264" y="1455909"/>
            <a:ext cx="4016881" cy="573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Krabuler Bold"/>
              </a:rPr>
              <a:t>PENJELASAN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677760" y="2457808"/>
            <a:ext cx="4183386" cy="64319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71"/>
              </a:lnSpc>
            </a:pP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Pertama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membuat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, &lt;!DOCTYPE html&gt;: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Mendefinisikan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jenis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dokumen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HTML. </a:t>
            </a:r>
          </a:p>
          <a:p>
            <a:pPr>
              <a:lnSpc>
                <a:spcPts val="2771"/>
              </a:lnSpc>
            </a:pP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kedua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membuat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, &lt;head&gt;: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Ini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adalah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bagian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dari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halaman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web yang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berisi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informasi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tentang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dokumen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HTML </a:t>
            </a:r>
          </a:p>
          <a:p>
            <a:pPr>
              <a:lnSpc>
                <a:spcPts val="2771"/>
              </a:lnSpc>
            </a:pPr>
            <a:r>
              <a:rPr lang="en-US" sz="2000" dirty="0">
                <a:solidFill>
                  <a:srgbClr val="231F20"/>
                </a:solidFill>
                <a:latin typeface="Handy Casual Bold"/>
              </a:rPr>
              <a:t>&lt;meta name="viewport" content="width=device-width, initial-scale=1.0"&gt;: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Mengoptimalkan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tampilan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halaman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web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untuk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perangkat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mobile.</a:t>
            </a:r>
          </a:p>
          <a:p>
            <a:pPr>
              <a:lnSpc>
                <a:spcPts val="2771"/>
              </a:lnSpc>
            </a:pPr>
            <a:r>
              <a:rPr lang="en-US" sz="2000" dirty="0">
                <a:solidFill>
                  <a:srgbClr val="231F20"/>
                </a:solidFill>
                <a:latin typeface="Handy Casual Bold"/>
              </a:rPr>
              <a:t>body: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Ini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adalah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gaya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untuk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elemen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&lt;body&gt;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pada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halaman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web.</a:t>
            </a:r>
          </a:p>
          <a:p>
            <a:pPr>
              <a:lnSpc>
                <a:spcPts val="2771"/>
              </a:lnSpc>
            </a:pPr>
            <a:r>
              <a:rPr lang="en-US" sz="2000" dirty="0">
                <a:solidFill>
                  <a:srgbClr val="231F20"/>
                </a:solidFill>
                <a:latin typeface="Handy Casual Bold"/>
              </a:rPr>
              <a:t>canvas: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Ini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adalah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gaya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untuk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elemen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&lt;canvas&gt;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pada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halaman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web.</a:t>
            </a:r>
          </a:p>
          <a:p>
            <a:pPr>
              <a:lnSpc>
                <a:spcPts val="2771"/>
              </a:lnSpc>
            </a:pPr>
            <a:r>
              <a:rPr lang="en-US" sz="2000" dirty="0">
                <a:solidFill>
                  <a:srgbClr val="231F20"/>
                </a:solidFill>
                <a:latin typeface="Handy Casual Bold"/>
              </a:rPr>
              <a:t>#score: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Ini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adalah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gaya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untuk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elemen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dengan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id "score".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4146330" y="-145721"/>
            <a:ext cx="13290330" cy="1836482"/>
          </a:xfrm>
          <a:custGeom>
            <a:avLst/>
            <a:gdLst/>
            <a:ahLst/>
            <a:cxnLst/>
            <a:rect l="l" t="t" r="r" b="b"/>
            <a:pathLst>
              <a:path w="13290330" h="1836482">
                <a:moveTo>
                  <a:pt x="13290330" y="0"/>
                </a:moveTo>
                <a:lnTo>
                  <a:pt x="0" y="0"/>
                </a:lnTo>
                <a:lnTo>
                  <a:pt x="0" y="1836482"/>
                </a:lnTo>
                <a:lnTo>
                  <a:pt x="13290330" y="1836482"/>
                </a:lnTo>
                <a:lnTo>
                  <a:pt x="1329033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 flipH="1">
            <a:off x="8209465" y="8823812"/>
            <a:ext cx="13290330" cy="1836482"/>
          </a:xfrm>
          <a:custGeom>
            <a:avLst/>
            <a:gdLst/>
            <a:ahLst/>
            <a:cxnLst/>
            <a:rect l="l" t="t" r="r" b="b"/>
            <a:pathLst>
              <a:path w="13290330" h="1836482">
                <a:moveTo>
                  <a:pt x="13290331" y="0"/>
                </a:moveTo>
                <a:lnTo>
                  <a:pt x="0" y="0"/>
                </a:lnTo>
                <a:lnTo>
                  <a:pt x="0" y="1836482"/>
                </a:lnTo>
                <a:lnTo>
                  <a:pt x="13290331" y="1836482"/>
                </a:lnTo>
                <a:lnTo>
                  <a:pt x="1329033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28700" y="1219828"/>
            <a:ext cx="11178862" cy="7847344"/>
            <a:chOff x="0" y="0"/>
            <a:chExt cx="15228478" cy="10690097"/>
          </a:xfrm>
        </p:grpSpPr>
        <p:sp>
          <p:nvSpPr>
            <p:cNvPr id="5" name="Freeform 5"/>
            <p:cNvSpPr/>
            <p:nvPr/>
          </p:nvSpPr>
          <p:spPr>
            <a:xfrm>
              <a:off x="31750" y="31750"/>
              <a:ext cx="15164978" cy="10626596"/>
            </a:xfrm>
            <a:custGeom>
              <a:avLst/>
              <a:gdLst/>
              <a:ahLst/>
              <a:cxnLst/>
              <a:rect l="l" t="t" r="r" b="b"/>
              <a:pathLst>
                <a:path w="15164978" h="10626596">
                  <a:moveTo>
                    <a:pt x="15072269" y="10626596"/>
                  </a:moveTo>
                  <a:lnTo>
                    <a:pt x="92710" y="10626596"/>
                  </a:lnTo>
                  <a:cubicBezTo>
                    <a:pt x="41910" y="10626596"/>
                    <a:pt x="0" y="10584686"/>
                    <a:pt x="0" y="1053388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5070998" y="0"/>
                  </a:lnTo>
                  <a:cubicBezTo>
                    <a:pt x="15121798" y="0"/>
                    <a:pt x="15163709" y="41910"/>
                    <a:pt x="15163709" y="92710"/>
                  </a:cubicBezTo>
                  <a:lnTo>
                    <a:pt x="15163709" y="10532617"/>
                  </a:lnTo>
                  <a:cubicBezTo>
                    <a:pt x="15164978" y="10584686"/>
                    <a:pt x="15123069" y="10626596"/>
                    <a:pt x="15072269" y="10626596"/>
                  </a:cubicBezTo>
                  <a:close/>
                </a:path>
              </a:pathLst>
            </a:custGeom>
            <a:solidFill>
              <a:srgbClr val="FFFEF7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15228478" cy="10690096"/>
            </a:xfrm>
            <a:custGeom>
              <a:avLst/>
              <a:gdLst/>
              <a:ahLst/>
              <a:cxnLst/>
              <a:rect l="l" t="t" r="r" b="b"/>
              <a:pathLst>
                <a:path w="15228478" h="10690096">
                  <a:moveTo>
                    <a:pt x="15104019" y="59690"/>
                  </a:moveTo>
                  <a:cubicBezTo>
                    <a:pt x="15139578" y="59690"/>
                    <a:pt x="15168789" y="88900"/>
                    <a:pt x="15168789" y="124460"/>
                  </a:cubicBezTo>
                  <a:lnTo>
                    <a:pt x="15168789" y="10565636"/>
                  </a:lnTo>
                  <a:cubicBezTo>
                    <a:pt x="15168789" y="10601196"/>
                    <a:pt x="15139578" y="10630406"/>
                    <a:pt x="15104019" y="10630406"/>
                  </a:cubicBezTo>
                  <a:lnTo>
                    <a:pt x="124460" y="10630406"/>
                  </a:lnTo>
                  <a:cubicBezTo>
                    <a:pt x="88900" y="10630406"/>
                    <a:pt x="59690" y="10601196"/>
                    <a:pt x="59690" y="1056563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5104019" y="59690"/>
                  </a:lnTo>
                  <a:moveTo>
                    <a:pt x="1510401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565636"/>
                  </a:lnTo>
                  <a:cubicBezTo>
                    <a:pt x="0" y="10634217"/>
                    <a:pt x="55880" y="10690096"/>
                    <a:pt x="124460" y="10690096"/>
                  </a:cubicBezTo>
                  <a:lnTo>
                    <a:pt x="15104019" y="10690096"/>
                  </a:lnTo>
                  <a:cubicBezTo>
                    <a:pt x="15172598" y="10690096"/>
                    <a:pt x="15228478" y="10634217"/>
                    <a:pt x="15228478" y="10565636"/>
                  </a:cubicBezTo>
                  <a:lnTo>
                    <a:pt x="15228478" y="124460"/>
                  </a:lnTo>
                  <a:cubicBezTo>
                    <a:pt x="15228478" y="55880"/>
                    <a:pt x="15172598" y="0"/>
                    <a:pt x="15104019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2388537" y="1219828"/>
            <a:ext cx="4870545" cy="7847344"/>
            <a:chOff x="0" y="0"/>
            <a:chExt cx="6634932" cy="10690097"/>
          </a:xfrm>
        </p:grpSpPr>
        <p:sp>
          <p:nvSpPr>
            <p:cNvPr id="8" name="Freeform 8"/>
            <p:cNvSpPr/>
            <p:nvPr/>
          </p:nvSpPr>
          <p:spPr>
            <a:xfrm>
              <a:off x="31750" y="31750"/>
              <a:ext cx="6571432" cy="10626596"/>
            </a:xfrm>
            <a:custGeom>
              <a:avLst/>
              <a:gdLst/>
              <a:ahLst/>
              <a:cxnLst/>
              <a:rect l="l" t="t" r="r" b="b"/>
              <a:pathLst>
                <a:path w="6571432" h="10626596">
                  <a:moveTo>
                    <a:pt x="6478722" y="10626596"/>
                  </a:moveTo>
                  <a:lnTo>
                    <a:pt x="92710" y="10626596"/>
                  </a:lnTo>
                  <a:cubicBezTo>
                    <a:pt x="41910" y="10626596"/>
                    <a:pt x="0" y="10584686"/>
                    <a:pt x="0" y="1053388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477452" y="0"/>
                  </a:lnTo>
                  <a:cubicBezTo>
                    <a:pt x="6528252" y="0"/>
                    <a:pt x="6570162" y="41910"/>
                    <a:pt x="6570162" y="92710"/>
                  </a:cubicBezTo>
                  <a:lnTo>
                    <a:pt x="6570162" y="10532617"/>
                  </a:lnTo>
                  <a:cubicBezTo>
                    <a:pt x="6571432" y="10584686"/>
                    <a:pt x="6529522" y="10626596"/>
                    <a:pt x="6478722" y="10626596"/>
                  </a:cubicBezTo>
                  <a:close/>
                </a:path>
              </a:pathLst>
            </a:custGeom>
            <a:solidFill>
              <a:srgbClr val="FFFEF7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0" y="0"/>
              <a:ext cx="6634932" cy="10690096"/>
            </a:xfrm>
            <a:custGeom>
              <a:avLst/>
              <a:gdLst/>
              <a:ahLst/>
              <a:cxnLst/>
              <a:rect l="l" t="t" r="r" b="b"/>
              <a:pathLst>
                <a:path w="6634932" h="10690096">
                  <a:moveTo>
                    <a:pt x="6510472" y="59690"/>
                  </a:moveTo>
                  <a:cubicBezTo>
                    <a:pt x="6546032" y="59690"/>
                    <a:pt x="6575242" y="88900"/>
                    <a:pt x="6575242" y="124460"/>
                  </a:cubicBezTo>
                  <a:lnTo>
                    <a:pt x="6575242" y="10565636"/>
                  </a:lnTo>
                  <a:cubicBezTo>
                    <a:pt x="6575242" y="10601196"/>
                    <a:pt x="6546032" y="10630406"/>
                    <a:pt x="6510472" y="10630406"/>
                  </a:cubicBezTo>
                  <a:lnTo>
                    <a:pt x="124460" y="10630406"/>
                  </a:lnTo>
                  <a:cubicBezTo>
                    <a:pt x="88900" y="10630406"/>
                    <a:pt x="59690" y="10601196"/>
                    <a:pt x="59690" y="1056563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510472" y="59690"/>
                  </a:lnTo>
                  <a:moveTo>
                    <a:pt x="6510472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565636"/>
                  </a:lnTo>
                  <a:cubicBezTo>
                    <a:pt x="0" y="10634217"/>
                    <a:pt x="55880" y="10690096"/>
                    <a:pt x="124460" y="10690096"/>
                  </a:cubicBezTo>
                  <a:lnTo>
                    <a:pt x="6510472" y="10690096"/>
                  </a:lnTo>
                  <a:cubicBezTo>
                    <a:pt x="6579052" y="10690096"/>
                    <a:pt x="6634932" y="10634217"/>
                    <a:pt x="6634932" y="10565636"/>
                  </a:cubicBezTo>
                  <a:lnTo>
                    <a:pt x="6634932" y="124460"/>
                  </a:lnTo>
                  <a:cubicBezTo>
                    <a:pt x="6634932" y="55880"/>
                    <a:pt x="6579052" y="0"/>
                    <a:pt x="6510472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sp>
        <p:nvSpPr>
          <p:cNvPr id="10" name="AutoShape 10"/>
          <p:cNvSpPr/>
          <p:nvPr/>
        </p:nvSpPr>
        <p:spPr>
          <a:xfrm>
            <a:off x="1028700" y="2314017"/>
            <a:ext cx="11178862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 flipH="1">
            <a:off x="12388537" y="2333067"/>
            <a:ext cx="487076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Freeform 12"/>
          <p:cNvSpPr/>
          <p:nvPr/>
        </p:nvSpPr>
        <p:spPr>
          <a:xfrm rot="3995677">
            <a:off x="-81553" y="7220088"/>
            <a:ext cx="2983210" cy="2891002"/>
          </a:xfrm>
          <a:custGeom>
            <a:avLst/>
            <a:gdLst/>
            <a:ahLst/>
            <a:cxnLst/>
            <a:rect l="l" t="t" r="r" b="b"/>
            <a:pathLst>
              <a:path w="2983210" h="2891002">
                <a:moveTo>
                  <a:pt x="0" y="0"/>
                </a:moveTo>
                <a:lnTo>
                  <a:pt x="2983210" y="0"/>
                </a:lnTo>
                <a:lnTo>
                  <a:pt x="2983210" y="2891003"/>
                </a:lnTo>
                <a:lnTo>
                  <a:pt x="0" y="28910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197555" y="2486383"/>
            <a:ext cx="10841153" cy="6375529"/>
          </a:xfrm>
          <a:custGeom>
            <a:avLst/>
            <a:gdLst/>
            <a:ahLst/>
            <a:cxnLst/>
            <a:rect l="l" t="t" r="r" b="b"/>
            <a:pathLst>
              <a:path w="10841153" h="6375529">
                <a:moveTo>
                  <a:pt x="0" y="0"/>
                </a:moveTo>
                <a:lnTo>
                  <a:pt x="10841152" y="0"/>
                </a:lnTo>
                <a:lnTo>
                  <a:pt x="10841152" y="6375529"/>
                </a:lnTo>
                <a:lnTo>
                  <a:pt x="0" y="637552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5864" r="-17130" b="-6116"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410052" y="1455909"/>
            <a:ext cx="6278382" cy="573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Krabuler Bold"/>
              </a:rPr>
              <a:t>SOURCE CODE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844264" y="1455909"/>
            <a:ext cx="4016881" cy="573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Krabuler Bold"/>
              </a:rPr>
              <a:t>PENJELASAN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677760" y="2457808"/>
            <a:ext cx="4183386" cy="7150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71"/>
              </a:lnSpc>
            </a:pPr>
            <a:r>
              <a:rPr lang="en-US" sz="2000" dirty="0">
                <a:solidFill>
                  <a:srgbClr val="231F20"/>
                </a:solidFill>
                <a:latin typeface="Handy Casual Bold"/>
              </a:rPr>
              <a:t>&lt;</a:t>
            </a:r>
            <a:r>
              <a:rPr lang="en-US" sz="2000" dirty="0" smtClean="0">
                <a:solidFill>
                  <a:srgbClr val="231F20"/>
                </a:solidFill>
                <a:latin typeface="Handy Casual Bold"/>
              </a:rPr>
              <a:t>title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&gt; yang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memberikan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judul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untuk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halaman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web.</a:t>
            </a:r>
          </a:p>
          <a:p>
            <a:pPr>
              <a:lnSpc>
                <a:spcPts val="2771"/>
              </a:lnSpc>
            </a:pPr>
            <a:r>
              <a:rPr lang="en-US" sz="2000" dirty="0">
                <a:solidFill>
                  <a:srgbClr val="231F20"/>
                </a:solidFill>
                <a:latin typeface="Handy Casual Bold"/>
              </a:rPr>
              <a:t>&lt;marquee&gt; 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ini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menampilkan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pesan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"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Selamat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Datang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di Game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Ular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" yang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akan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bergerak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dari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kanan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ke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kiri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pada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saat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halaman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dimuat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.</a:t>
            </a:r>
          </a:p>
          <a:p>
            <a:pPr>
              <a:lnSpc>
                <a:spcPts val="2771"/>
              </a:lnSpc>
            </a:pPr>
            <a:r>
              <a:rPr lang="en-US" sz="2000" dirty="0">
                <a:solidFill>
                  <a:srgbClr val="231F20"/>
                </a:solidFill>
                <a:latin typeface="Handy Casual Bold"/>
              </a:rPr>
              <a:t>&lt;canvas id="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snakeCanvas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" width="400" height="400"&gt;&lt;/canvas&gt;: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Ini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adalah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elemen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canvas,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digunakan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untuk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membuat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permainan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ular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.</a:t>
            </a:r>
          </a:p>
          <a:p>
            <a:pPr>
              <a:lnSpc>
                <a:spcPts val="2771"/>
              </a:lnSpc>
            </a:pP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const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ctx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=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canvas.getContext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('2d');: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Mendapatkan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konteks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rendering 2D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untuk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canvas.</a:t>
            </a:r>
          </a:p>
          <a:p>
            <a:pPr>
              <a:lnSpc>
                <a:spcPts val="2771"/>
              </a:lnSpc>
            </a:pPr>
            <a:r>
              <a:rPr lang="en-US" sz="2000" dirty="0">
                <a:solidFill>
                  <a:srgbClr val="231F20"/>
                </a:solidFill>
                <a:latin typeface="Handy Casual Bold"/>
              </a:rPr>
              <a:t>let snake = [{ x: 10, y: 10 }];: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Inisialisasi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posisi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awal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ular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.</a:t>
            </a:r>
          </a:p>
          <a:p>
            <a:pPr>
              <a:lnSpc>
                <a:spcPts val="2771"/>
              </a:lnSpc>
            </a:pPr>
            <a:r>
              <a:rPr lang="en-US" sz="2000" dirty="0">
                <a:solidFill>
                  <a:srgbClr val="231F20"/>
                </a:solidFill>
                <a:latin typeface="Handy Casual Bold"/>
              </a:rPr>
              <a:t>let speed = 100;: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Inisialisasi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kecepatan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awal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permainan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.</a:t>
            </a:r>
          </a:p>
          <a:p>
            <a:pPr>
              <a:lnSpc>
                <a:spcPts val="2771"/>
              </a:lnSpc>
            </a:pPr>
            <a:endParaRPr lang="en-US" sz="2000" dirty="0">
              <a:solidFill>
                <a:srgbClr val="231F20"/>
              </a:solidFill>
              <a:latin typeface="Handy Casual Bold"/>
            </a:endParaRPr>
          </a:p>
          <a:p>
            <a:pPr>
              <a:lnSpc>
                <a:spcPts val="2771"/>
              </a:lnSpc>
            </a:pPr>
            <a:endParaRPr lang="en-US" sz="2000" dirty="0">
              <a:solidFill>
                <a:srgbClr val="231F20"/>
              </a:solidFill>
              <a:latin typeface="Handy Casual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4146330" y="-145721"/>
            <a:ext cx="13290330" cy="1836482"/>
          </a:xfrm>
          <a:custGeom>
            <a:avLst/>
            <a:gdLst/>
            <a:ahLst/>
            <a:cxnLst/>
            <a:rect l="l" t="t" r="r" b="b"/>
            <a:pathLst>
              <a:path w="13290330" h="1836482">
                <a:moveTo>
                  <a:pt x="13290330" y="0"/>
                </a:moveTo>
                <a:lnTo>
                  <a:pt x="0" y="0"/>
                </a:lnTo>
                <a:lnTo>
                  <a:pt x="0" y="1836482"/>
                </a:lnTo>
                <a:lnTo>
                  <a:pt x="13290330" y="1836482"/>
                </a:lnTo>
                <a:lnTo>
                  <a:pt x="1329033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 flipH="1">
            <a:off x="8209465" y="8823812"/>
            <a:ext cx="13290330" cy="1836482"/>
          </a:xfrm>
          <a:custGeom>
            <a:avLst/>
            <a:gdLst/>
            <a:ahLst/>
            <a:cxnLst/>
            <a:rect l="l" t="t" r="r" b="b"/>
            <a:pathLst>
              <a:path w="13290330" h="1836482">
                <a:moveTo>
                  <a:pt x="13290331" y="0"/>
                </a:moveTo>
                <a:lnTo>
                  <a:pt x="0" y="0"/>
                </a:lnTo>
                <a:lnTo>
                  <a:pt x="0" y="1836482"/>
                </a:lnTo>
                <a:lnTo>
                  <a:pt x="13290331" y="1836482"/>
                </a:lnTo>
                <a:lnTo>
                  <a:pt x="1329033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28700" y="1219828"/>
            <a:ext cx="11178862" cy="7847344"/>
            <a:chOff x="0" y="0"/>
            <a:chExt cx="15228478" cy="10690097"/>
          </a:xfrm>
        </p:grpSpPr>
        <p:sp>
          <p:nvSpPr>
            <p:cNvPr id="5" name="Freeform 5"/>
            <p:cNvSpPr/>
            <p:nvPr/>
          </p:nvSpPr>
          <p:spPr>
            <a:xfrm>
              <a:off x="31750" y="31750"/>
              <a:ext cx="15164978" cy="10626596"/>
            </a:xfrm>
            <a:custGeom>
              <a:avLst/>
              <a:gdLst/>
              <a:ahLst/>
              <a:cxnLst/>
              <a:rect l="l" t="t" r="r" b="b"/>
              <a:pathLst>
                <a:path w="15164978" h="10626596">
                  <a:moveTo>
                    <a:pt x="15072269" y="10626596"/>
                  </a:moveTo>
                  <a:lnTo>
                    <a:pt x="92710" y="10626596"/>
                  </a:lnTo>
                  <a:cubicBezTo>
                    <a:pt x="41910" y="10626596"/>
                    <a:pt x="0" y="10584686"/>
                    <a:pt x="0" y="1053388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5070998" y="0"/>
                  </a:lnTo>
                  <a:cubicBezTo>
                    <a:pt x="15121798" y="0"/>
                    <a:pt x="15163709" y="41910"/>
                    <a:pt x="15163709" y="92710"/>
                  </a:cubicBezTo>
                  <a:lnTo>
                    <a:pt x="15163709" y="10532617"/>
                  </a:lnTo>
                  <a:cubicBezTo>
                    <a:pt x="15164978" y="10584686"/>
                    <a:pt x="15123069" y="10626596"/>
                    <a:pt x="15072269" y="10626596"/>
                  </a:cubicBezTo>
                  <a:close/>
                </a:path>
              </a:pathLst>
            </a:custGeom>
            <a:solidFill>
              <a:srgbClr val="FFFEF7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15228478" cy="10690096"/>
            </a:xfrm>
            <a:custGeom>
              <a:avLst/>
              <a:gdLst/>
              <a:ahLst/>
              <a:cxnLst/>
              <a:rect l="l" t="t" r="r" b="b"/>
              <a:pathLst>
                <a:path w="15228478" h="10690096">
                  <a:moveTo>
                    <a:pt x="15104019" y="59690"/>
                  </a:moveTo>
                  <a:cubicBezTo>
                    <a:pt x="15139578" y="59690"/>
                    <a:pt x="15168789" y="88900"/>
                    <a:pt x="15168789" y="124460"/>
                  </a:cubicBezTo>
                  <a:lnTo>
                    <a:pt x="15168789" y="10565636"/>
                  </a:lnTo>
                  <a:cubicBezTo>
                    <a:pt x="15168789" y="10601196"/>
                    <a:pt x="15139578" y="10630406"/>
                    <a:pt x="15104019" y="10630406"/>
                  </a:cubicBezTo>
                  <a:lnTo>
                    <a:pt x="124460" y="10630406"/>
                  </a:lnTo>
                  <a:cubicBezTo>
                    <a:pt x="88900" y="10630406"/>
                    <a:pt x="59690" y="10601196"/>
                    <a:pt x="59690" y="1056563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5104019" y="59690"/>
                  </a:lnTo>
                  <a:moveTo>
                    <a:pt x="1510401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565636"/>
                  </a:lnTo>
                  <a:cubicBezTo>
                    <a:pt x="0" y="10634217"/>
                    <a:pt x="55880" y="10690096"/>
                    <a:pt x="124460" y="10690096"/>
                  </a:cubicBezTo>
                  <a:lnTo>
                    <a:pt x="15104019" y="10690096"/>
                  </a:lnTo>
                  <a:cubicBezTo>
                    <a:pt x="15172598" y="10690096"/>
                    <a:pt x="15228478" y="10634217"/>
                    <a:pt x="15228478" y="10565636"/>
                  </a:cubicBezTo>
                  <a:lnTo>
                    <a:pt x="15228478" y="124460"/>
                  </a:lnTo>
                  <a:cubicBezTo>
                    <a:pt x="15228478" y="55880"/>
                    <a:pt x="15172598" y="0"/>
                    <a:pt x="15104019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2388537" y="1219828"/>
            <a:ext cx="4870545" cy="7847344"/>
            <a:chOff x="0" y="0"/>
            <a:chExt cx="6634932" cy="10690097"/>
          </a:xfrm>
        </p:grpSpPr>
        <p:sp>
          <p:nvSpPr>
            <p:cNvPr id="8" name="Freeform 8"/>
            <p:cNvSpPr/>
            <p:nvPr/>
          </p:nvSpPr>
          <p:spPr>
            <a:xfrm>
              <a:off x="31750" y="31750"/>
              <a:ext cx="6571432" cy="10626596"/>
            </a:xfrm>
            <a:custGeom>
              <a:avLst/>
              <a:gdLst/>
              <a:ahLst/>
              <a:cxnLst/>
              <a:rect l="l" t="t" r="r" b="b"/>
              <a:pathLst>
                <a:path w="6571432" h="10626596">
                  <a:moveTo>
                    <a:pt x="6478722" y="10626596"/>
                  </a:moveTo>
                  <a:lnTo>
                    <a:pt x="92710" y="10626596"/>
                  </a:lnTo>
                  <a:cubicBezTo>
                    <a:pt x="41910" y="10626596"/>
                    <a:pt x="0" y="10584686"/>
                    <a:pt x="0" y="1053388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477452" y="0"/>
                  </a:lnTo>
                  <a:cubicBezTo>
                    <a:pt x="6528252" y="0"/>
                    <a:pt x="6570162" y="41910"/>
                    <a:pt x="6570162" y="92710"/>
                  </a:cubicBezTo>
                  <a:lnTo>
                    <a:pt x="6570162" y="10532617"/>
                  </a:lnTo>
                  <a:cubicBezTo>
                    <a:pt x="6571432" y="10584686"/>
                    <a:pt x="6529522" y="10626596"/>
                    <a:pt x="6478722" y="10626596"/>
                  </a:cubicBezTo>
                  <a:close/>
                </a:path>
              </a:pathLst>
            </a:custGeom>
            <a:solidFill>
              <a:srgbClr val="FFFEF7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0" y="0"/>
              <a:ext cx="6634932" cy="10690096"/>
            </a:xfrm>
            <a:custGeom>
              <a:avLst/>
              <a:gdLst/>
              <a:ahLst/>
              <a:cxnLst/>
              <a:rect l="l" t="t" r="r" b="b"/>
              <a:pathLst>
                <a:path w="6634932" h="10690096">
                  <a:moveTo>
                    <a:pt x="6510472" y="59690"/>
                  </a:moveTo>
                  <a:cubicBezTo>
                    <a:pt x="6546032" y="59690"/>
                    <a:pt x="6575242" y="88900"/>
                    <a:pt x="6575242" y="124460"/>
                  </a:cubicBezTo>
                  <a:lnTo>
                    <a:pt x="6575242" y="10565636"/>
                  </a:lnTo>
                  <a:cubicBezTo>
                    <a:pt x="6575242" y="10601196"/>
                    <a:pt x="6546032" y="10630406"/>
                    <a:pt x="6510472" y="10630406"/>
                  </a:cubicBezTo>
                  <a:lnTo>
                    <a:pt x="124460" y="10630406"/>
                  </a:lnTo>
                  <a:cubicBezTo>
                    <a:pt x="88900" y="10630406"/>
                    <a:pt x="59690" y="10601196"/>
                    <a:pt x="59690" y="1056563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510472" y="59690"/>
                  </a:lnTo>
                  <a:moveTo>
                    <a:pt x="6510472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565636"/>
                  </a:lnTo>
                  <a:cubicBezTo>
                    <a:pt x="0" y="10634217"/>
                    <a:pt x="55880" y="10690096"/>
                    <a:pt x="124460" y="10690096"/>
                  </a:cubicBezTo>
                  <a:lnTo>
                    <a:pt x="6510472" y="10690096"/>
                  </a:lnTo>
                  <a:cubicBezTo>
                    <a:pt x="6579052" y="10690096"/>
                    <a:pt x="6634932" y="10634217"/>
                    <a:pt x="6634932" y="10565636"/>
                  </a:cubicBezTo>
                  <a:lnTo>
                    <a:pt x="6634932" y="124460"/>
                  </a:lnTo>
                  <a:cubicBezTo>
                    <a:pt x="6634932" y="55880"/>
                    <a:pt x="6579052" y="0"/>
                    <a:pt x="6510472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sp>
        <p:nvSpPr>
          <p:cNvPr id="10" name="AutoShape 10"/>
          <p:cNvSpPr/>
          <p:nvPr/>
        </p:nvSpPr>
        <p:spPr>
          <a:xfrm>
            <a:off x="1028700" y="2314017"/>
            <a:ext cx="11178862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 flipH="1">
            <a:off x="12388537" y="2333067"/>
            <a:ext cx="487076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Freeform 12"/>
          <p:cNvSpPr/>
          <p:nvPr/>
        </p:nvSpPr>
        <p:spPr>
          <a:xfrm rot="3995677">
            <a:off x="-81553" y="7220088"/>
            <a:ext cx="2983210" cy="2891002"/>
          </a:xfrm>
          <a:custGeom>
            <a:avLst/>
            <a:gdLst/>
            <a:ahLst/>
            <a:cxnLst/>
            <a:rect l="l" t="t" r="r" b="b"/>
            <a:pathLst>
              <a:path w="2983210" h="2891002">
                <a:moveTo>
                  <a:pt x="0" y="0"/>
                </a:moveTo>
                <a:lnTo>
                  <a:pt x="2983210" y="0"/>
                </a:lnTo>
                <a:lnTo>
                  <a:pt x="2983210" y="2891003"/>
                </a:lnTo>
                <a:lnTo>
                  <a:pt x="0" y="28910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206603" y="2486383"/>
            <a:ext cx="10863262" cy="6375529"/>
          </a:xfrm>
          <a:custGeom>
            <a:avLst/>
            <a:gdLst/>
            <a:ahLst/>
            <a:cxnLst/>
            <a:rect l="l" t="t" r="r" b="b"/>
            <a:pathLst>
              <a:path w="10863262" h="6375529">
                <a:moveTo>
                  <a:pt x="0" y="0"/>
                </a:moveTo>
                <a:lnTo>
                  <a:pt x="10863262" y="0"/>
                </a:lnTo>
                <a:lnTo>
                  <a:pt x="10863262" y="6375529"/>
                </a:lnTo>
                <a:lnTo>
                  <a:pt x="0" y="637552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4976" r="-16892" b="-7003"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410052" y="1455909"/>
            <a:ext cx="6278382" cy="573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Krabuler Bold"/>
              </a:rPr>
              <a:t>SOURCE CODE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844264" y="1455909"/>
            <a:ext cx="4016881" cy="573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Krabuler Bold"/>
              </a:rPr>
              <a:t>PENJELASAN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677760" y="2457808"/>
            <a:ext cx="4183386" cy="7871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71"/>
              </a:lnSpc>
            </a:pP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Fungsi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drawSnake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()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digunakan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untuk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menggambar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ular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pada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canvas.</a:t>
            </a:r>
          </a:p>
          <a:p>
            <a:pPr>
              <a:lnSpc>
                <a:spcPts val="2771"/>
              </a:lnSpc>
            </a:pP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Menggunakan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forEach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()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untuk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melintasi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setiap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segmen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ular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.</a:t>
            </a:r>
          </a:p>
          <a:p>
            <a:pPr>
              <a:lnSpc>
                <a:spcPts val="2771"/>
              </a:lnSpc>
            </a:pP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Fungsi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drawFood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()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digunakan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untuk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menggambar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makanan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pada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canvas.</a:t>
            </a:r>
          </a:p>
          <a:p>
            <a:pPr>
              <a:lnSpc>
                <a:spcPts val="2771"/>
              </a:lnSpc>
            </a:pP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Menggunakan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ctx.fillStyle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untuk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mengatur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warna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makanan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.</a:t>
            </a:r>
          </a:p>
          <a:p>
            <a:pPr>
              <a:lnSpc>
                <a:spcPts val="2771"/>
              </a:lnSpc>
            </a:pP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Fungsi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getRandomFood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()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digunakan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untuk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mendapatkan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posisi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acak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untuk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makanan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pada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canvas.</a:t>
            </a:r>
          </a:p>
          <a:p>
            <a:pPr>
              <a:lnSpc>
                <a:spcPts val="2771"/>
              </a:lnSpc>
            </a:pP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Menggunakan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Math.random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()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untuk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mendapatkan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nilai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acak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antara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0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dan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1,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kemudian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dikalikan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dengan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canvasSize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untuk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mendapatkan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posisi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acak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.</a:t>
            </a:r>
          </a:p>
          <a:p>
            <a:pPr>
              <a:lnSpc>
                <a:spcPts val="2771"/>
              </a:lnSpc>
            </a:pPr>
            <a:endParaRPr lang="en-US" sz="2099" dirty="0">
              <a:solidFill>
                <a:srgbClr val="231F20"/>
              </a:solidFill>
              <a:latin typeface="Handy Casual Bold"/>
            </a:endParaRPr>
          </a:p>
          <a:p>
            <a:pPr>
              <a:lnSpc>
                <a:spcPts val="2771"/>
              </a:lnSpc>
            </a:pPr>
            <a:endParaRPr lang="en-US" sz="2099" dirty="0">
              <a:solidFill>
                <a:srgbClr val="231F20"/>
              </a:solidFill>
              <a:latin typeface="Handy Casual Bold"/>
            </a:endParaRPr>
          </a:p>
          <a:p>
            <a:pPr>
              <a:lnSpc>
                <a:spcPts val="2771"/>
              </a:lnSpc>
            </a:pPr>
            <a:endParaRPr lang="en-US" sz="2099" dirty="0">
              <a:solidFill>
                <a:srgbClr val="231F20"/>
              </a:solidFill>
              <a:latin typeface="Handy Casual Bold"/>
            </a:endParaRPr>
          </a:p>
          <a:p>
            <a:pPr>
              <a:lnSpc>
                <a:spcPts val="2771"/>
              </a:lnSpc>
            </a:pPr>
            <a:endParaRPr lang="en-US" sz="2099" dirty="0">
              <a:solidFill>
                <a:srgbClr val="231F20"/>
              </a:solidFill>
              <a:latin typeface="Handy Casual 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4146330" y="-145721"/>
            <a:ext cx="13290330" cy="1836482"/>
          </a:xfrm>
          <a:custGeom>
            <a:avLst/>
            <a:gdLst/>
            <a:ahLst/>
            <a:cxnLst/>
            <a:rect l="l" t="t" r="r" b="b"/>
            <a:pathLst>
              <a:path w="13290330" h="1836482">
                <a:moveTo>
                  <a:pt x="13290330" y="0"/>
                </a:moveTo>
                <a:lnTo>
                  <a:pt x="0" y="0"/>
                </a:lnTo>
                <a:lnTo>
                  <a:pt x="0" y="1836482"/>
                </a:lnTo>
                <a:lnTo>
                  <a:pt x="13290330" y="1836482"/>
                </a:lnTo>
                <a:lnTo>
                  <a:pt x="1329033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 flipH="1">
            <a:off x="8209465" y="8823812"/>
            <a:ext cx="13290330" cy="1836482"/>
          </a:xfrm>
          <a:custGeom>
            <a:avLst/>
            <a:gdLst/>
            <a:ahLst/>
            <a:cxnLst/>
            <a:rect l="l" t="t" r="r" b="b"/>
            <a:pathLst>
              <a:path w="13290330" h="1836482">
                <a:moveTo>
                  <a:pt x="13290331" y="0"/>
                </a:moveTo>
                <a:lnTo>
                  <a:pt x="0" y="0"/>
                </a:lnTo>
                <a:lnTo>
                  <a:pt x="0" y="1836482"/>
                </a:lnTo>
                <a:lnTo>
                  <a:pt x="13290331" y="1836482"/>
                </a:lnTo>
                <a:lnTo>
                  <a:pt x="1329033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28700" y="1219828"/>
            <a:ext cx="11178862" cy="7847344"/>
            <a:chOff x="0" y="0"/>
            <a:chExt cx="15228478" cy="10690097"/>
          </a:xfrm>
        </p:grpSpPr>
        <p:sp>
          <p:nvSpPr>
            <p:cNvPr id="5" name="Freeform 5"/>
            <p:cNvSpPr/>
            <p:nvPr/>
          </p:nvSpPr>
          <p:spPr>
            <a:xfrm>
              <a:off x="31750" y="31750"/>
              <a:ext cx="15164978" cy="10626596"/>
            </a:xfrm>
            <a:custGeom>
              <a:avLst/>
              <a:gdLst/>
              <a:ahLst/>
              <a:cxnLst/>
              <a:rect l="l" t="t" r="r" b="b"/>
              <a:pathLst>
                <a:path w="15164978" h="10626596">
                  <a:moveTo>
                    <a:pt x="15072269" y="10626596"/>
                  </a:moveTo>
                  <a:lnTo>
                    <a:pt x="92710" y="10626596"/>
                  </a:lnTo>
                  <a:cubicBezTo>
                    <a:pt x="41910" y="10626596"/>
                    <a:pt x="0" y="10584686"/>
                    <a:pt x="0" y="1053388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5070998" y="0"/>
                  </a:lnTo>
                  <a:cubicBezTo>
                    <a:pt x="15121798" y="0"/>
                    <a:pt x="15163709" y="41910"/>
                    <a:pt x="15163709" y="92710"/>
                  </a:cubicBezTo>
                  <a:lnTo>
                    <a:pt x="15163709" y="10532617"/>
                  </a:lnTo>
                  <a:cubicBezTo>
                    <a:pt x="15164978" y="10584686"/>
                    <a:pt x="15123069" y="10626596"/>
                    <a:pt x="15072269" y="10626596"/>
                  </a:cubicBezTo>
                  <a:close/>
                </a:path>
              </a:pathLst>
            </a:custGeom>
            <a:solidFill>
              <a:srgbClr val="FFFEF7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15228478" cy="10690096"/>
            </a:xfrm>
            <a:custGeom>
              <a:avLst/>
              <a:gdLst/>
              <a:ahLst/>
              <a:cxnLst/>
              <a:rect l="l" t="t" r="r" b="b"/>
              <a:pathLst>
                <a:path w="15228478" h="10690096">
                  <a:moveTo>
                    <a:pt x="15104019" y="59690"/>
                  </a:moveTo>
                  <a:cubicBezTo>
                    <a:pt x="15139578" y="59690"/>
                    <a:pt x="15168789" y="88900"/>
                    <a:pt x="15168789" y="124460"/>
                  </a:cubicBezTo>
                  <a:lnTo>
                    <a:pt x="15168789" y="10565636"/>
                  </a:lnTo>
                  <a:cubicBezTo>
                    <a:pt x="15168789" y="10601196"/>
                    <a:pt x="15139578" y="10630406"/>
                    <a:pt x="15104019" y="10630406"/>
                  </a:cubicBezTo>
                  <a:lnTo>
                    <a:pt x="124460" y="10630406"/>
                  </a:lnTo>
                  <a:cubicBezTo>
                    <a:pt x="88900" y="10630406"/>
                    <a:pt x="59690" y="10601196"/>
                    <a:pt x="59690" y="1056563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5104019" y="59690"/>
                  </a:lnTo>
                  <a:moveTo>
                    <a:pt x="1510401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565636"/>
                  </a:lnTo>
                  <a:cubicBezTo>
                    <a:pt x="0" y="10634217"/>
                    <a:pt x="55880" y="10690096"/>
                    <a:pt x="124460" y="10690096"/>
                  </a:cubicBezTo>
                  <a:lnTo>
                    <a:pt x="15104019" y="10690096"/>
                  </a:lnTo>
                  <a:cubicBezTo>
                    <a:pt x="15172598" y="10690096"/>
                    <a:pt x="15228478" y="10634217"/>
                    <a:pt x="15228478" y="10565636"/>
                  </a:cubicBezTo>
                  <a:lnTo>
                    <a:pt x="15228478" y="124460"/>
                  </a:lnTo>
                  <a:cubicBezTo>
                    <a:pt x="15228478" y="55880"/>
                    <a:pt x="15172598" y="0"/>
                    <a:pt x="15104019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2388537" y="1219828"/>
            <a:ext cx="4870545" cy="7847344"/>
            <a:chOff x="0" y="0"/>
            <a:chExt cx="6634932" cy="10690097"/>
          </a:xfrm>
        </p:grpSpPr>
        <p:sp>
          <p:nvSpPr>
            <p:cNvPr id="8" name="Freeform 8"/>
            <p:cNvSpPr/>
            <p:nvPr/>
          </p:nvSpPr>
          <p:spPr>
            <a:xfrm>
              <a:off x="31750" y="31750"/>
              <a:ext cx="6571432" cy="10626596"/>
            </a:xfrm>
            <a:custGeom>
              <a:avLst/>
              <a:gdLst/>
              <a:ahLst/>
              <a:cxnLst/>
              <a:rect l="l" t="t" r="r" b="b"/>
              <a:pathLst>
                <a:path w="6571432" h="10626596">
                  <a:moveTo>
                    <a:pt x="6478722" y="10626596"/>
                  </a:moveTo>
                  <a:lnTo>
                    <a:pt x="92710" y="10626596"/>
                  </a:lnTo>
                  <a:cubicBezTo>
                    <a:pt x="41910" y="10626596"/>
                    <a:pt x="0" y="10584686"/>
                    <a:pt x="0" y="1053388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477452" y="0"/>
                  </a:lnTo>
                  <a:cubicBezTo>
                    <a:pt x="6528252" y="0"/>
                    <a:pt x="6570162" y="41910"/>
                    <a:pt x="6570162" y="92710"/>
                  </a:cubicBezTo>
                  <a:lnTo>
                    <a:pt x="6570162" y="10532617"/>
                  </a:lnTo>
                  <a:cubicBezTo>
                    <a:pt x="6571432" y="10584686"/>
                    <a:pt x="6529522" y="10626596"/>
                    <a:pt x="6478722" y="10626596"/>
                  </a:cubicBezTo>
                  <a:close/>
                </a:path>
              </a:pathLst>
            </a:custGeom>
            <a:solidFill>
              <a:srgbClr val="FFFEF7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0" y="0"/>
              <a:ext cx="6634932" cy="10690096"/>
            </a:xfrm>
            <a:custGeom>
              <a:avLst/>
              <a:gdLst/>
              <a:ahLst/>
              <a:cxnLst/>
              <a:rect l="l" t="t" r="r" b="b"/>
              <a:pathLst>
                <a:path w="6634932" h="10690096">
                  <a:moveTo>
                    <a:pt x="6510472" y="59690"/>
                  </a:moveTo>
                  <a:cubicBezTo>
                    <a:pt x="6546032" y="59690"/>
                    <a:pt x="6575242" y="88900"/>
                    <a:pt x="6575242" y="124460"/>
                  </a:cubicBezTo>
                  <a:lnTo>
                    <a:pt x="6575242" y="10565636"/>
                  </a:lnTo>
                  <a:cubicBezTo>
                    <a:pt x="6575242" y="10601196"/>
                    <a:pt x="6546032" y="10630406"/>
                    <a:pt x="6510472" y="10630406"/>
                  </a:cubicBezTo>
                  <a:lnTo>
                    <a:pt x="124460" y="10630406"/>
                  </a:lnTo>
                  <a:cubicBezTo>
                    <a:pt x="88900" y="10630406"/>
                    <a:pt x="59690" y="10601196"/>
                    <a:pt x="59690" y="1056563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510472" y="59690"/>
                  </a:lnTo>
                  <a:moveTo>
                    <a:pt x="6510472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565636"/>
                  </a:lnTo>
                  <a:cubicBezTo>
                    <a:pt x="0" y="10634217"/>
                    <a:pt x="55880" y="10690096"/>
                    <a:pt x="124460" y="10690096"/>
                  </a:cubicBezTo>
                  <a:lnTo>
                    <a:pt x="6510472" y="10690096"/>
                  </a:lnTo>
                  <a:cubicBezTo>
                    <a:pt x="6579052" y="10690096"/>
                    <a:pt x="6634932" y="10634217"/>
                    <a:pt x="6634932" y="10565636"/>
                  </a:cubicBezTo>
                  <a:lnTo>
                    <a:pt x="6634932" y="124460"/>
                  </a:lnTo>
                  <a:cubicBezTo>
                    <a:pt x="6634932" y="55880"/>
                    <a:pt x="6579052" y="0"/>
                    <a:pt x="6510472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sp>
        <p:nvSpPr>
          <p:cNvPr id="10" name="AutoShape 10"/>
          <p:cNvSpPr/>
          <p:nvPr/>
        </p:nvSpPr>
        <p:spPr>
          <a:xfrm>
            <a:off x="1028700" y="2314017"/>
            <a:ext cx="11178862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 flipH="1">
            <a:off x="12388537" y="2333067"/>
            <a:ext cx="487076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Freeform 12"/>
          <p:cNvSpPr/>
          <p:nvPr/>
        </p:nvSpPr>
        <p:spPr>
          <a:xfrm rot="3995677">
            <a:off x="-81553" y="7220088"/>
            <a:ext cx="2983210" cy="2891002"/>
          </a:xfrm>
          <a:custGeom>
            <a:avLst/>
            <a:gdLst/>
            <a:ahLst/>
            <a:cxnLst/>
            <a:rect l="l" t="t" r="r" b="b"/>
            <a:pathLst>
              <a:path w="2983210" h="2891002">
                <a:moveTo>
                  <a:pt x="0" y="0"/>
                </a:moveTo>
                <a:lnTo>
                  <a:pt x="2983210" y="0"/>
                </a:lnTo>
                <a:lnTo>
                  <a:pt x="2983210" y="2891003"/>
                </a:lnTo>
                <a:lnTo>
                  <a:pt x="0" y="28910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206603" y="2486383"/>
            <a:ext cx="10841153" cy="6375529"/>
          </a:xfrm>
          <a:custGeom>
            <a:avLst/>
            <a:gdLst/>
            <a:ahLst/>
            <a:cxnLst/>
            <a:rect l="l" t="t" r="r" b="b"/>
            <a:pathLst>
              <a:path w="10841153" h="6375529">
                <a:moveTo>
                  <a:pt x="0" y="0"/>
                </a:moveTo>
                <a:lnTo>
                  <a:pt x="10841153" y="0"/>
                </a:lnTo>
                <a:lnTo>
                  <a:pt x="10841153" y="6375529"/>
                </a:lnTo>
                <a:lnTo>
                  <a:pt x="0" y="637552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4508" r="-17130" b="-7472"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410052" y="1455909"/>
            <a:ext cx="6278382" cy="573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Krabuler Bold"/>
              </a:rPr>
              <a:t>SOURCE CODE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844264" y="1455909"/>
            <a:ext cx="4016881" cy="573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Krabuler Bold"/>
              </a:rPr>
              <a:t>PENJELASAN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618740" y="2333067"/>
            <a:ext cx="4410137" cy="71500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771"/>
              </a:lnSpc>
            </a:pP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Fungsi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moveSnake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()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memiliki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peran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penting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dalam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permainan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ular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.</a:t>
            </a:r>
          </a:p>
          <a:p>
            <a:pPr>
              <a:lnSpc>
                <a:spcPts val="2771"/>
              </a:lnSpc>
            </a:pP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const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head = { ...snake[0] };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Membuat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duplikat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dari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posisi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kepala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ular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yang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sudah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ada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.</a:t>
            </a:r>
          </a:p>
          <a:p>
            <a:pPr>
              <a:lnSpc>
                <a:spcPts val="2771"/>
              </a:lnSpc>
            </a:pPr>
            <a:r>
              <a:rPr lang="en-US" sz="2000" dirty="0">
                <a:solidFill>
                  <a:srgbClr val="231F20"/>
                </a:solidFill>
                <a:latin typeface="Handy Casual Bold"/>
              </a:rPr>
              <a:t>switch (direction)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Menggerakkan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kepala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ular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berdasarkan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arah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yang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ditentukan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.</a:t>
            </a:r>
          </a:p>
          <a:p>
            <a:pPr>
              <a:lnSpc>
                <a:spcPts val="2771"/>
              </a:lnSpc>
            </a:pP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snake.unshift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(head);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Menambahkan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posisi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kepala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yang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baru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ke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array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ular</a:t>
            </a:r>
            <a:endParaRPr lang="en-US" sz="2000" dirty="0">
              <a:solidFill>
                <a:srgbClr val="231F20"/>
              </a:solidFill>
              <a:latin typeface="Handy Casual Bold"/>
            </a:endParaRPr>
          </a:p>
          <a:p>
            <a:pPr>
              <a:lnSpc>
                <a:spcPts val="2771"/>
              </a:lnSpc>
            </a:pPr>
            <a:r>
              <a:rPr lang="en-US" sz="2000" dirty="0">
                <a:solidFill>
                  <a:srgbClr val="231F20"/>
                </a:solidFill>
                <a:latin typeface="Handy Casual Bold"/>
              </a:rPr>
              <a:t>if (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head.x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===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food.x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&amp;&amp;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head.y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===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food.y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) </a:t>
            </a:r>
          </a:p>
          <a:p>
            <a:pPr>
              <a:lnSpc>
                <a:spcPts val="2771"/>
              </a:lnSpc>
            </a:pP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ika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kepala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ular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bertabrakan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dengan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makanan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,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maka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:</a:t>
            </a:r>
          </a:p>
          <a:p>
            <a:pPr marL="453385" lvl="1" indent="-226693">
              <a:lnSpc>
                <a:spcPts val="2771"/>
              </a:lnSpc>
              <a:buFont typeface="Arial"/>
              <a:buChar char="•"/>
            </a:pP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Makanan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diganti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dengan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makanan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baru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yang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diacak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.</a:t>
            </a:r>
          </a:p>
          <a:p>
            <a:pPr marL="453385" lvl="1" indent="-226693">
              <a:lnSpc>
                <a:spcPts val="2771"/>
              </a:lnSpc>
              <a:buFont typeface="Arial"/>
              <a:buChar char="•"/>
            </a:pP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Skor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ditambah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1.</a:t>
            </a:r>
          </a:p>
          <a:p>
            <a:pPr marL="453385" lvl="1" indent="-226693">
              <a:lnSpc>
                <a:spcPts val="2771"/>
              </a:lnSpc>
              <a:buFont typeface="Arial"/>
              <a:buChar char="•"/>
            </a:pP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Skor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diperbarui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di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layar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.</a:t>
            </a:r>
          </a:p>
          <a:p>
            <a:pPr marL="453385" lvl="1" indent="-226693">
              <a:lnSpc>
                <a:spcPts val="2771"/>
              </a:lnSpc>
              <a:buFont typeface="Arial"/>
              <a:buChar char="•"/>
            </a:pP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Kecepatan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ular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ditingkatkan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.</a:t>
            </a:r>
          </a:p>
          <a:p>
            <a:pPr>
              <a:lnSpc>
                <a:spcPts val="2771"/>
              </a:lnSpc>
            </a:pPr>
            <a:endParaRPr lang="en-US" sz="2000" dirty="0">
              <a:solidFill>
                <a:srgbClr val="231F20"/>
              </a:solidFill>
              <a:latin typeface="Handy Casual 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4146330" y="-145721"/>
            <a:ext cx="13290330" cy="1836482"/>
          </a:xfrm>
          <a:custGeom>
            <a:avLst/>
            <a:gdLst/>
            <a:ahLst/>
            <a:cxnLst/>
            <a:rect l="l" t="t" r="r" b="b"/>
            <a:pathLst>
              <a:path w="13290330" h="1836482">
                <a:moveTo>
                  <a:pt x="13290330" y="0"/>
                </a:moveTo>
                <a:lnTo>
                  <a:pt x="0" y="0"/>
                </a:lnTo>
                <a:lnTo>
                  <a:pt x="0" y="1836482"/>
                </a:lnTo>
                <a:lnTo>
                  <a:pt x="13290330" y="1836482"/>
                </a:lnTo>
                <a:lnTo>
                  <a:pt x="1329033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 flipH="1">
            <a:off x="8209465" y="8823812"/>
            <a:ext cx="13290330" cy="1836482"/>
          </a:xfrm>
          <a:custGeom>
            <a:avLst/>
            <a:gdLst/>
            <a:ahLst/>
            <a:cxnLst/>
            <a:rect l="l" t="t" r="r" b="b"/>
            <a:pathLst>
              <a:path w="13290330" h="1836482">
                <a:moveTo>
                  <a:pt x="13290331" y="0"/>
                </a:moveTo>
                <a:lnTo>
                  <a:pt x="0" y="0"/>
                </a:lnTo>
                <a:lnTo>
                  <a:pt x="0" y="1836482"/>
                </a:lnTo>
                <a:lnTo>
                  <a:pt x="13290331" y="1836482"/>
                </a:lnTo>
                <a:lnTo>
                  <a:pt x="1329033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28700" y="1219828"/>
            <a:ext cx="11178862" cy="7847344"/>
            <a:chOff x="0" y="0"/>
            <a:chExt cx="15228478" cy="10690097"/>
          </a:xfrm>
        </p:grpSpPr>
        <p:sp>
          <p:nvSpPr>
            <p:cNvPr id="5" name="Freeform 5"/>
            <p:cNvSpPr/>
            <p:nvPr/>
          </p:nvSpPr>
          <p:spPr>
            <a:xfrm>
              <a:off x="31750" y="31750"/>
              <a:ext cx="15164978" cy="10626596"/>
            </a:xfrm>
            <a:custGeom>
              <a:avLst/>
              <a:gdLst/>
              <a:ahLst/>
              <a:cxnLst/>
              <a:rect l="l" t="t" r="r" b="b"/>
              <a:pathLst>
                <a:path w="15164978" h="10626596">
                  <a:moveTo>
                    <a:pt x="15072269" y="10626596"/>
                  </a:moveTo>
                  <a:lnTo>
                    <a:pt x="92710" y="10626596"/>
                  </a:lnTo>
                  <a:cubicBezTo>
                    <a:pt x="41910" y="10626596"/>
                    <a:pt x="0" y="10584686"/>
                    <a:pt x="0" y="1053388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5070998" y="0"/>
                  </a:lnTo>
                  <a:cubicBezTo>
                    <a:pt x="15121798" y="0"/>
                    <a:pt x="15163709" y="41910"/>
                    <a:pt x="15163709" y="92710"/>
                  </a:cubicBezTo>
                  <a:lnTo>
                    <a:pt x="15163709" y="10532617"/>
                  </a:lnTo>
                  <a:cubicBezTo>
                    <a:pt x="15164978" y="10584686"/>
                    <a:pt x="15123069" y="10626596"/>
                    <a:pt x="15072269" y="10626596"/>
                  </a:cubicBezTo>
                  <a:close/>
                </a:path>
              </a:pathLst>
            </a:custGeom>
            <a:solidFill>
              <a:srgbClr val="FFFEF7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15228478" cy="10690096"/>
            </a:xfrm>
            <a:custGeom>
              <a:avLst/>
              <a:gdLst/>
              <a:ahLst/>
              <a:cxnLst/>
              <a:rect l="l" t="t" r="r" b="b"/>
              <a:pathLst>
                <a:path w="15228478" h="10690096">
                  <a:moveTo>
                    <a:pt x="15104019" y="59690"/>
                  </a:moveTo>
                  <a:cubicBezTo>
                    <a:pt x="15139578" y="59690"/>
                    <a:pt x="15168789" y="88900"/>
                    <a:pt x="15168789" y="124460"/>
                  </a:cubicBezTo>
                  <a:lnTo>
                    <a:pt x="15168789" y="10565636"/>
                  </a:lnTo>
                  <a:cubicBezTo>
                    <a:pt x="15168789" y="10601196"/>
                    <a:pt x="15139578" y="10630406"/>
                    <a:pt x="15104019" y="10630406"/>
                  </a:cubicBezTo>
                  <a:lnTo>
                    <a:pt x="124460" y="10630406"/>
                  </a:lnTo>
                  <a:cubicBezTo>
                    <a:pt x="88900" y="10630406"/>
                    <a:pt x="59690" y="10601196"/>
                    <a:pt x="59690" y="1056563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5104019" y="59690"/>
                  </a:lnTo>
                  <a:moveTo>
                    <a:pt x="1510401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565636"/>
                  </a:lnTo>
                  <a:cubicBezTo>
                    <a:pt x="0" y="10634217"/>
                    <a:pt x="55880" y="10690096"/>
                    <a:pt x="124460" y="10690096"/>
                  </a:cubicBezTo>
                  <a:lnTo>
                    <a:pt x="15104019" y="10690096"/>
                  </a:lnTo>
                  <a:cubicBezTo>
                    <a:pt x="15172598" y="10690096"/>
                    <a:pt x="15228478" y="10634217"/>
                    <a:pt x="15228478" y="10565636"/>
                  </a:cubicBezTo>
                  <a:lnTo>
                    <a:pt x="15228478" y="124460"/>
                  </a:lnTo>
                  <a:cubicBezTo>
                    <a:pt x="15228478" y="55880"/>
                    <a:pt x="15172598" y="0"/>
                    <a:pt x="15104019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2388537" y="1219828"/>
            <a:ext cx="4870545" cy="7847344"/>
            <a:chOff x="0" y="0"/>
            <a:chExt cx="6634932" cy="10690097"/>
          </a:xfrm>
        </p:grpSpPr>
        <p:sp>
          <p:nvSpPr>
            <p:cNvPr id="8" name="Freeform 8"/>
            <p:cNvSpPr/>
            <p:nvPr/>
          </p:nvSpPr>
          <p:spPr>
            <a:xfrm>
              <a:off x="31750" y="31750"/>
              <a:ext cx="6571432" cy="10626596"/>
            </a:xfrm>
            <a:custGeom>
              <a:avLst/>
              <a:gdLst/>
              <a:ahLst/>
              <a:cxnLst/>
              <a:rect l="l" t="t" r="r" b="b"/>
              <a:pathLst>
                <a:path w="6571432" h="10626596">
                  <a:moveTo>
                    <a:pt x="6478722" y="10626596"/>
                  </a:moveTo>
                  <a:lnTo>
                    <a:pt x="92710" y="10626596"/>
                  </a:lnTo>
                  <a:cubicBezTo>
                    <a:pt x="41910" y="10626596"/>
                    <a:pt x="0" y="10584686"/>
                    <a:pt x="0" y="1053388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477452" y="0"/>
                  </a:lnTo>
                  <a:cubicBezTo>
                    <a:pt x="6528252" y="0"/>
                    <a:pt x="6570162" y="41910"/>
                    <a:pt x="6570162" y="92710"/>
                  </a:cubicBezTo>
                  <a:lnTo>
                    <a:pt x="6570162" y="10532617"/>
                  </a:lnTo>
                  <a:cubicBezTo>
                    <a:pt x="6571432" y="10584686"/>
                    <a:pt x="6529522" y="10626596"/>
                    <a:pt x="6478722" y="10626596"/>
                  </a:cubicBezTo>
                  <a:close/>
                </a:path>
              </a:pathLst>
            </a:custGeom>
            <a:solidFill>
              <a:srgbClr val="FFFEF7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0" y="0"/>
              <a:ext cx="6634932" cy="10690096"/>
            </a:xfrm>
            <a:custGeom>
              <a:avLst/>
              <a:gdLst/>
              <a:ahLst/>
              <a:cxnLst/>
              <a:rect l="l" t="t" r="r" b="b"/>
              <a:pathLst>
                <a:path w="6634932" h="10690096">
                  <a:moveTo>
                    <a:pt x="6510472" y="59690"/>
                  </a:moveTo>
                  <a:cubicBezTo>
                    <a:pt x="6546032" y="59690"/>
                    <a:pt x="6575242" y="88900"/>
                    <a:pt x="6575242" y="124460"/>
                  </a:cubicBezTo>
                  <a:lnTo>
                    <a:pt x="6575242" y="10565636"/>
                  </a:lnTo>
                  <a:cubicBezTo>
                    <a:pt x="6575242" y="10601196"/>
                    <a:pt x="6546032" y="10630406"/>
                    <a:pt x="6510472" y="10630406"/>
                  </a:cubicBezTo>
                  <a:lnTo>
                    <a:pt x="124460" y="10630406"/>
                  </a:lnTo>
                  <a:cubicBezTo>
                    <a:pt x="88900" y="10630406"/>
                    <a:pt x="59690" y="10601196"/>
                    <a:pt x="59690" y="1056563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510472" y="59690"/>
                  </a:lnTo>
                  <a:moveTo>
                    <a:pt x="6510472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565636"/>
                  </a:lnTo>
                  <a:cubicBezTo>
                    <a:pt x="0" y="10634217"/>
                    <a:pt x="55880" y="10690096"/>
                    <a:pt x="124460" y="10690096"/>
                  </a:cubicBezTo>
                  <a:lnTo>
                    <a:pt x="6510472" y="10690096"/>
                  </a:lnTo>
                  <a:cubicBezTo>
                    <a:pt x="6579052" y="10690096"/>
                    <a:pt x="6634932" y="10634217"/>
                    <a:pt x="6634932" y="10565636"/>
                  </a:cubicBezTo>
                  <a:lnTo>
                    <a:pt x="6634932" y="124460"/>
                  </a:lnTo>
                  <a:cubicBezTo>
                    <a:pt x="6634932" y="55880"/>
                    <a:pt x="6579052" y="0"/>
                    <a:pt x="6510472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sp>
        <p:nvSpPr>
          <p:cNvPr id="10" name="AutoShape 10"/>
          <p:cNvSpPr/>
          <p:nvPr/>
        </p:nvSpPr>
        <p:spPr>
          <a:xfrm>
            <a:off x="1028700" y="2314017"/>
            <a:ext cx="11178862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 flipH="1">
            <a:off x="12388537" y="2333067"/>
            <a:ext cx="487076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Freeform 12"/>
          <p:cNvSpPr/>
          <p:nvPr/>
        </p:nvSpPr>
        <p:spPr>
          <a:xfrm rot="3995677">
            <a:off x="-81553" y="7220088"/>
            <a:ext cx="2983210" cy="2891002"/>
          </a:xfrm>
          <a:custGeom>
            <a:avLst/>
            <a:gdLst/>
            <a:ahLst/>
            <a:cxnLst/>
            <a:rect l="l" t="t" r="r" b="b"/>
            <a:pathLst>
              <a:path w="2983210" h="2891002">
                <a:moveTo>
                  <a:pt x="0" y="0"/>
                </a:moveTo>
                <a:lnTo>
                  <a:pt x="2983210" y="0"/>
                </a:lnTo>
                <a:lnTo>
                  <a:pt x="2983210" y="2891003"/>
                </a:lnTo>
                <a:lnTo>
                  <a:pt x="0" y="28910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194375" y="2486383"/>
            <a:ext cx="10863262" cy="6337429"/>
          </a:xfrm>
          <a:custGeom>
            <a:avLst/>
            <a:gdLst/>
            <a:ahLst/>
            <a:cxnLst/>
            <a:rect l="l" t="t" r="r" b="b"/>
            <a:pathLst>
              <a:path w="10863262" h="6337429">
                <a:moveTo>
                  <a:pt x="0" y="0"/>
                </a:moveTo>
                <a:lnTo>
                  <a:pt x="10863262" y="0"/>
                </a:lnTo>
                <a:lnTo>
                  <a:pt x="10863262" y="6337429"/>
                </a:lnTo>
                <a:lnTo>
                  <a:pt x="0" y="633742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5260" r="-16892" b="-7393"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410052" y="1455909"/>
            <a:ext cx="6278382" cy="573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Krabuler Bold"/>
              </a:rPr>
              <a:t>SOURCE CODE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844264" y="1455909"/>
            <a:ext cx="4016881" cy="573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Krabuler Bold"/>
              </a:rPr>
              <a:t>PENJELASAN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677760" y="2457808"/>
            <a:ext cx="4183386" cy="6793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71"/>
              </a:lnSpc>
            </a:pPr>
            <a:r>
              <a:rPr lang="en-US" sz="1500" dirty="0">
                <a:solidFill>
                  <a:srgbClr val="231F20"/>
                </a:solidFill>
                <a:latin typeface="Handy Casual Bold"/>
              </a:rPr>
              <a:t>function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checkCollision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()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Fungsi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ini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bertanggung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jawab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untuk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memeriksa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apakah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kepala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ular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bertabrakan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dengan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badan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ular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itu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sendiri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.</a:t>
            </a:r>
          </a:p>
          <a:p>
            <a:pPr>
              <a:lnSpc>
                <a:spcPts val="2771"/>
              </a:lnSpc>
            </a:pPr>
            <a:r>
              <a:rPr lang="en-US" sz="1500" dirty="0">
                <a:solidFill>
                  <a:srgbClr val="231F20"/>
                </a:solidFill>
                <a:latin typeface="Handy Casual Bold"/>
              </a:rPr>
              <a:t>some()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untuk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memeriksa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apakah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ada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elemen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dalam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snake.slice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(1) (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semua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segmen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kecuali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kepala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) yang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memiliki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posisi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yang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sama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dengan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kepala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ular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.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Jika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ada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,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maka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fungsi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ini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mengembalikan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true, yang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menunjukkan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bahwa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terjadi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tabrakan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.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Jika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tidak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ada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,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maka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fungsi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ini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mengembalikan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false,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menunjukkan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bahwa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tidak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ada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tabrakan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.</a:t>
            </a:r>
          </a:p>
          <a:p>
            <a:pPr>
              <a:lnSpc>
                <a:spcPts val="2771"/>
              </a:lnSpc>
            </a:pPr>
            <a:r>
              <a:rPr lang="en-US" sz="1500" dirty="0">
                <a:solidFill>
                  <a:srgbClr val="231F20"/>
                </a:solidFill>
                <a:latin typeface="Handy Casual Bold"/>
              </a:rPr>
              <a:t>function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increaseSpeed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()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Fungsi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ini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bertanggung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jawab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untuk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meningkatkan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kecepatan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permainan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seiring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dengan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bertambahnya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skor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.</a:t>
            </a:r>
          </a:p>
          <a:p>
            <a:pPr>
              <a:lnSpc>
                <a:spcPts val="2771"/>
              </a:lnSpc>
            </a:pPr>
            <a:r>
              <a:rPr lang="en-US" sz="1500" dirty="0">
                <a:solidFill>
                  <a:srgbClr val="231F20"/>
                </a:solidFill>
                <a:latin typeface="Handy Casual Bold"/>
              </a:rPr>
              <a:t>function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updateScore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()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Fungsi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ini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bertanggung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jawab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untuk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memperbarui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skor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pada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layar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.</a:t>
            </a:r>
          </a:p>
          <a:p>
            <a:pPr>
              <a:lnSpc>
                <a:spcPts val="2771"/>
              </a:lnSpc>
            </a:pPr>
            <a:r>
              <a:rPr lang="en-US" sz="1500" dirty="0">
                <a:solidFill>
                  <a:srgbClr val="231F20"/>
                </a:solidFill>
                <a:latin typeface="Handy Casual Bold"/>
              </a:rPr>
              <a:t>if (score &gt;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highScore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)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Mengambil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elemen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skor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dan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elemen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skor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tertinggi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dari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dokumen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HTML.</a:t>
            </a:r>
          </a:p>
          <a:p>
            <a:pPr>
              <a:lnSpc>
                <a:spcPts val="2771"/>
              </a:lnSpc>
            </a:pPr>
            <a:endParaRPr lang="en-US" sz="2099" dirty="0">
              <a:solidFill>
                <a:srgbClr val="231F20"/>
              </a:solidFill>
              <a:latin typeface="Handy Casual 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4146330" y="-145721"/>
            <a:ext cx="13290330" cy="1836482"/>
          </a:xfrm>
          <a:custGeom>
            <a:avLst/>
            <a:gdLst/>
            <a:ahLst/>
            <a:cxnLst/>
            <a:rect l="l" t="t" r="r" b="b"/>
            <a:pathLst>
              <a:path w="13290330" h="1836482">
                <a:moveTo>
                  <a:pt x="13290330" y="0"/>
                </a:moveTo>
                <a:lnTo>
                  <a:pt x="0" y="0"/>
                </a:lnTo>
                <a:lnTo>
                  <a:pt x="0" y="1836482"/>
                </a:lnTo>
                <a:lnTo>
                  <a:pt x="13290330" y="1836482"/>
                </a:lnTo>
                <a:lnTo>
                  <a:pt x="1329033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 flipH="1">
            <a:off x="8209465" y="8823812"/>
            <a:ext cx="13290330" cy="1836482"/>
          </a:xfrm>
          <a:custGeom>
            <a:avLst/>
            <a:gdLst/>
            <a:ahLst/>
            <a:cxnLst/>
            <a:rect l="l" t="t" r="r" b="b"/>
            <a:pathLst>
              <a:path w="13290330" h="1836482">
                <a:moveTo>
                  <a:pt x="13290331" y="0"/>
                </a:moveTo>
                <a:lnTo>
                  <a:pt x="0" y="0"/>
                </a:lnTo>
                <a:lnTo>
                  <a:pt x="0" y="1836482"/>
                </a:lnTo>
                <a:lnTo>
                  <a:pt x="13290331" y="1836482"/>
                </a:lnTo>
                <a:lnTo>
                  <a:pt x="1329033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28700" y="1219828"/>
            <a:ext cx="11178862" cy="7847344"/>
            <a:chOff x="0" y="0"/>
            <a:chExt cx="15228478" cy="10690097"/>
          </a:xfrm>
        </p:grpSpPr>
        <p:sp>
          <p:nvSpPr>
            <p:cNvPr id="5" name="Freeform 5"/>
            <p:cNvSpPr/>
            <p:nvPr/>
          </p:nvSpPr>
          <p:spPr>
            <a:xfrm>
              <a:off x="31750" y="31750"/>
              <a:ext cx="15164978" cy="10626596"/>
            </a:xfrm>
            <a:custGeom>
              <a:avLst/>
              <a:gdLst/>
              <a:ahLst/>
              <a:cxnLst/>
              <a:rect l="l" t="t" r="r" b="b"/>
              <a:pathLst>
                <a:path w="15164978" h="10626596">
                  <a:moveTo>
                    <a:pt x="15072269" y="10626596"/>
                  </a:moveTo>
                  <a:lnTo>
                    <a:pt x="92710" y="10626596"/>
                  </a:lnTo>
                  <a:cubicBezTo>
                    <a:pt x="41910" y="10626596"/>
                    <a:pt x="0" y="10584686"/>
                    <a:pt x="0" y="1053388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5070998" y="0"/>
                  </a:lnTo>
                  <a:cubicBezTo>
                    <a:pt x="15121798" y="0"/>
                    <a:pt x="15163709" y="41910"/>
                    <a:pt x="15163709" y="92710"/>
                  </a:cubicBezTo>
                  <a:lnTo>
                    <a:pt x="15163709" y="10532617"/>
                  </a:lnTo>
                  <a:cubicBezTo>
                    <a:pt x="15164978" y="10584686"/>
                    <a:pt x="15123069" y="10626596"/>
                    <a:pt x="15072269" y="10626596"/>
                  </a:cubicBezTo>
                  <a:close/>
                </a:path>
              </a:pathLst>
            </a:custGeom>
            <a:solidFill>
              <a:srgbClr val="FFFEF7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15228478" cy="10690096"/>
            </a:xfrm>
            <a:custGeom>
              <a:avLst/>
              <a:gdLst/>
              <a:ahLst/>
              <a:cxnLst/>
              <a:rect l="l" t="t" r="r" b="b"/>
              <a:pathLst>
                <a:path w="15228478" h="10690096">
                  <a:moveTo>
                    <a:pt x="15104019" y="59690"/>
                  </a:moveTo>
                  <a:cubicBezTo>
                    <a:pt x="15139578" y="59690"/>
                    <a:pt x="15168789" y="88900"/>
                    <a:pt x="15168789" y="124460"/>
                  </a:cubicBezTo>
                  <a:lnTo>
                    <a:pt x="15168789" y="10565636"/>
                  </a:lnTo>
                  <a:cubicBezTo>
                    <a:pt x="15168789" y="10601196"/>
                    <a:pt x="15139578" y="10630406"/>
                    <a:pt x="15104019" y="10630406"/>
                  </a:cubicBezTo>
                  <a:lnTo>
                    <a:pt x="124460" y="10630406"/>
                  </a:lnTo>
                  <a:cubicBezTo>
                    <a:pt x="88900" y="10630406"/>
                    <a:pt x="59690" y="10601196"/>
                    <a:pt x="59690" y="1056563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5104019" y="59690"/>
                  </a:lnTo>
                  <a:moveTo>
                    <a:pt x="1510401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565636"/>
                  </a:lnTo>
                  <a:cubicBezTo>
                    <a:pt x="0" y="10634217"/>
                    <a:pt x="55880" y="10690096"/>
                    <a:pt x="124460" y="10690096"/>
                  </a:cubicBezTo>
                  <a:lnTo>
                    <a:pt x="15104019" y="10690096"/>
                  </a:lnTo>
                  <a:cubicBezTo>
                    <a:pt x="15172598" y="10690096"/>
                    <a:pt x="15228478" y="10634217"/>
                    <a:pt x="15228478" y="10565636"/>
                  </a:cubicBezTo>
                  <a:lnTo>
                    <a:pt x="15228478" y="124460"/>
                  </a:lnTo>
                  <a:cubicBezTo>
                    <a:pt x="15228478" y="55880"/>
                    <a:pt x="15172598" y="0"/>
                    <a:pt x="15104019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2388537" y="1219828"/>
            <a:ext cx="4870545" cy="7847344"/>
            <a:chOff x="0" y="0"/>
            <a:chExt cx="6634932" cy="10690097"/>
          </a:xfrm>
        </p:grpSpPr>
        <p:sp>
          <p:nvSpPr>
            <p:cNvPr id="8" name="Freeform 8"/>
            <p:cNvSpPr/>
            <p:nvPr/>
          </p:nvSpPr>
          <p:spPr>
            <a:xfrm>
              <a:off x="31750" y="31750"/>
              <a:ext cx="6571432" cy="10626596"/>
            </a:xfrm>
            <a:custGeom>
              <a:avLst/>
              <a:gdLst/>
              <a:ahLst/>
              <a:cxnLst/>
              <a:rect l="l" t="t" r="r" b="b"/>
              <a:pathLst>
                <a:path w="6571432" h="10626596">
                  <a:moveTo>
                    <a:pt x="6478722" y="10626596"/>
                  </a:moveTo>
                  <a:lnTo>
                    <a:pt x="92710" y="10626596"/>
                  </a:lnTo>
                  <a:cubicBezTo>
                    <a:pt x="41910" y="10626596"/>
                    <a:pt x="0" y="10584686"/>
                    <a:pt x="0" y="1053388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477452" y="0"/>
                  </a:lnTo>
                  <a:cubicBezTo>
                    <a:pt x="6528252" y="0"/>
                    <a:pt x="6570162" y="41910"/>
                    <a:pt x="6570162" y="92710"/>
                  </a:cubicBezTo>
                  <a:lnTo>
                    <a:pt x="6570162" y="10532617"/>
                  </a:lnTo>
                  <a:cubicBezTo>
                    <a:pt x="6571432" y="10584686"/>
                    <a:pt x="6529522" y="10626596"/>
                    <a:pt x="6478722" y="10626596"/>
                  </a:cubicBezTo>
                  <a:close/>
                </a:path>
              </a:pathLst>
            </a:custGeom>
            <a:solidFill>
              <a:srgbClr val="FFFEF7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0" y="0"/>
              <a:ext cx="6634932" cy="10690096"/>
            </a:xfrm>
            <a:custGeom>
              <a:avLst/>
              <a:gdLst/>
              <a:ahLst/>
              <a:cxnLst/>
              <a:rect l="l" t="t" r="r" b="b"/>
              <a:pathLst>
                <a:path w="6634932" h="10690096">
                  <a:moveTo>
                    <a:pt x="6510472" y="59690"/>
                  </a:moveTo>
                  <a:cubicBezTo>
                    <a:pt x="6546032" y="59690"/>
                    <a:pt x="6575242" y="88900"/>
                    <a:pt x="6575242" y="124460"/>
                  </a:cubicBezTo>
                  <a:lnTo>
                    <a:pt x="6575242" y="10565636"/>
                  </a:lnTo>
                  <a:cubicBezTo>
                    <a:pt x="6575242" y="10601196"/>
                    <a:pt x="6546032" y="10630406"/>
                    <a:pt x="6510472" y="10630406"/>
                  </a:cubicBezTo>
                  <a:lnTo>
                    <a:pt x="124460" y="10630406"/>
                  </a:lnTo>
                  <a:cubicBezTo>
                    <a:pt x="88900" y="10630406"/>
                    <a:pt x="59690" y="10601196"/>
                    <a:pt x="59690" y="1056563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510472" y="59690"/>
                  </a:lnTo>
                  <a:moveTo>
                    <a:pt x="6510472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565636"/>
                  </a:lnTo>
                  <a:cubicBezTo>
                    <a:pt x="0" y="10634217"/>
                    <a:pt x="55880" y="10690096"/>
                    <a:pt x="124460" y="10690096"/>
                  </a:cubicBezTo>
                  <a:lnTo>
                    <a:pt x="6510472" y="10690096"/>
                  </a:lnTo>
                  <a:cubicBezTo>
                    <a:pt x="6579052" y="10690096"/>
                    <a:pt x="6634932" y="10634217"/>
                    <a:pt x="6634932" y="10565636"/>
                  </a:cubicBezTo>
                  <a:lnTo>
                    <a:pt x="6634932" y="124460"/>
                  </a:lnTo>
                  <a:cubicBezTo>
                    <a:pt x="6634932" y="55880"/>
                    <a:pt x="6579052" y="0"/>
                    <a:pt x="6510472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sp>
        <p:nvSpPr>
          <p:cNvPr id="10" name="AutoShape 10"/>
          <p:cNvSpPr/>
          <p:nvPr/>
        </p:nvSpPr>
        <p:spPr>
          <a:xfrm>
            <a:off x="1028700" y="2314017"/>
            <a:ext cx="11178862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 flipH="1">
            <a:off x="12388537" y="2333067"/>
            <a:ext cx="487076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Freeform 12"/>
          <p:cNvSpPr/>
          <p:nvPr/>
        </p:nvSpPr>
        <p:spPr>
          <a:xfrm rot="3995677">
            <a:off x="-81553" y="7220088"/>
            <a:ext cx="2983210" cy="2891002"/>
          </a:xfrm>
          <a:custGeom>
            <a:avLst/>
            <a:gdLst/>
            <a:ahLst/>
            <a:cxnLst/>
            <a:rect l="l" t="t" r="r" b="b"/>
            <a:pathLst>
              <a:path w="2983210" h="2891002">
                <a:moveTo>
                  <a:pt x="0" y="0"/>
                </a:moveTo>
                <a:lnTo>
                  <a:pt x="2983210" y="0"/>
                </a:lnTo>
                <a:lnTo>
                  <a:pt x="2983210" y="2891003"/>
                </a:lnTo>
                <a:lnTo>
                  <a:pt x="0" y="28910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153800" y="2486383"/>
            <a:ext cx="10913531" cy="6337429"/>
          </a:xfrm>
          <a:custGeom>
            <a:avLst/>
            <a:gdLst/>
            <a:ahLst/>
            <a:cxnLst/>
            <a:rect l="l" t="t" r="r" b="b"/>
            <a:pathLst>
              <a:path w="10913531" h="6337429">
                <a:moveTo>
                  <a:pt x="0" y="0"/>
                </a:moveTo>
                <a:lnTo>
                  <a:pt x="10913531" y="0"/>
                </a:lnTo>
                <a:lnTo>
                  <a:pt x="10913531" y="6337429"/>
                </a:lnTo>
                <a:lnTo>
                  <a:pt x="0" y="633742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5158" r="-16354" b="-7495"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410052" y="1455909"/>
            <a:ext cx="6278382" cy="573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Krabuler Bold"/>
              </a:rPr>
              <a:t>SOURCE CODE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844264" y="1455909"/>
            <a:ext cx="4016881" cy="573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Krabuler Bold"/>
              </a:rPr>
              <a:t>PENJELASAN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677760" y="2457808"/>
            <a:ext cx="4269906" cy="68223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771"/>
              </a:lnSpc>
            </a:pPr>
            <a:r>
              <a:rPr lang="en-US" sz="2000" dirty="0">
                <a:solidFill>
                  <a:srgbClr val="231F20"/>
                </a:solidFill>
                <a:latin typeface="Handy Casual Bold"/>
              </a:rPr>
              <a:t>function draw()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ini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bertanggung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jawab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untuk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menggambar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semua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elemen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permainan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(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ular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,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makanan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,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skor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) di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dalam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canvas.</a:t>
            </a:r>
          </a:p>
          <a:p>
            <a:pPr>
              <a:lnSpc>
                <a:spcPts val="2771"/>
              </a:lnSpc>
            </a:pP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ctx.clearRect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()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untuk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membersihkan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canvas,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sehingga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gambar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yang lama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dihapus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sebelum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menggambar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yang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baru</a:t>
            </a:r>
            <a:endParaRPr lang="en-US" sz="2000" dirty="0">
              <a:solidFill>
                <a:srgbClr val="231F20"/>
              </a:solidFill>
              <a:latin typeface="Handy Casual Bold"/>
            </a:endParaRPr>
          </a:p>
          <a:p>
            <a:pPr>
              <a:lnSpc>
                <a:spcPts val="2771"/>
              </a:lnSpc>
            </a:pP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checkCollision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().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Jika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terjadi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tabrakan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,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panggil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resetGame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()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untuk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mengatur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ulang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permainan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.</a:t>
            </a:r>
          </a:p>
          <a:p>
            <a:pPr>
              <a:lnSpc>
                <a:spcPts val="2771"/>
              </a:lnSpc>
            </a:pPr>
            <a:r>
              <a:rPr lang="en-US" sz="2000" dirty="0">
                <a:solidFill>
                  <a:srgbClr val="231F20"/>
                </a:solidFill>
                <a:latin typeface="Handy Casual Bold"/>
              </a:rPr>
              <a:t>function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resetGame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()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ini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bertanggung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jawab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untuk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mengatur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ulang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permainan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ketika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terjadi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tabrakan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.</a:t>
            </a:r>
          </a:p>
          <a:p>
            <a:pPr>
              <a:lnSpc>
                <a:spcPts val="2771"/>
              </a:lnSpc>
            </a:pPr>
            <a:r>
              <a:rPr lang="en-US" sz="2000" dirty="0">
                <a:solidFill>
                  <a:srgbClr val="231F20"/>
                </a:solidFill>
                <a:latin typeface="Handy Casual Bold"/>
              </a:rPr>
              <a:t>alert(`Game Over! Score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Anda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: ${score}`);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Menampilkan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pesan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"Game Over!"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dengan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skor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 yang </a:t>
            </a:r>
            <a:r>
              <a:rPr lang="en-US" sz="2000" dirty="0" err="1">
                <a:solidFill>
                  <a:srgbClr val="231F20"/>
                </a:solidFill>
                <a:latin typeface="Handy Casual Bold"/>
              </a:rPr>
              <a:t>diperoleh</a:t>
            </a:r>
            <a:r>
              <a:rPr lang="en-US" sz="2000" dirty="0">
                <a:solidFill>
                  <a:srgbClr val="231F20"/>
                </a:solidFill>
                <a:latin typeface="Handy Casual Bold"/>
              </a:rPr>
              <a:t>.</a:t>
            </a:r>
          </a:p>
          <a:p>
            <a:pPr>
              <a:lnSpc>
                <a:spcPts val="2771"/>
              </a:lnSpc>
            </a:pPr>
            <a:endParaRPr lang="en-US" sz="2099" dirty="0">
              <a:solidFill>
                <a:srgbClr val="231F20"/>
              </a:solidFill>
              <a:latin typeface="Handy Casual 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4146330" y="-145721"/>
            <a:ext cx="13290330" cy="1836482"/>
          </a:xfrm>
          <a:custGeom>
            <a:avLst/>
            <a:gdLst/>
            <a:ahLst/>
            <a:cxnLst/>
            <a:rect l="l" t="t" r="r" b="b"/>
            <a:pathLst>
              <a:path w="13290330" h="1836482">
                <a:moveTo>
                  <a:pt x="13290330" y="0"/>
                </a:moveTo>
                <a:lnTo>
                  <a:pt x="0" y="0"/>
                </a:lnTo>
                <a:lnTo>
                  <a:pt x="0" y="1836482"/>
                </a:lnTo>
                <a:lnTo>
                  <a:pt x="13290330" y="1836482"/>
                </a:lnTo>
                <a:lnTo>
                  <a:pt x="1329033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 flipH="1">
            <a:off x="8209465" y="8823812"/>
            <a:ext cx="13290330" cy="1836482"/>
          </a:xfrm>
          <a:custGeom>
            <a:avLst/>
            <a:gdLst/>
            <a:ahLst/>
            <a:cxnLst/>
            <a:rect l="l" t="t" r="r" b="b"/>
            <a:pathLst>
              <a:path w="13290330" h="1836482">
                <a:moveTo>
                  <a:pt x="13290331" y="0"/>
                </a:moveTo>
                <a:lnTo>
                  <a:pt x="0" y="0"/>
                </a:lnTo>
                <a:lnTo>
                  <a:pt x="0" y="1836482"/>
                </a:lnTo>
                <a:lnTo>
                  <a:pt x="13290331" y="1836482"/>
                </a:lnTo>
                <a:lnTo>
                  <a:pt x="1329033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28700" y="1219828"/>
            <a:ext cx="11178862" cy="7847344"/>
            <a:chOff x="0" y="0"/>
            <a:chExt cx="15228478" cy="10690097"/>
          </a:xfrm>
        </p:grpSpPr>
        <p:sp>
          <p:nvSpPr>
            <p:cNvPr id="5" name="Freeform 5"/>
            <p:cNvSpPr/>
            <p:nvPr/>
          </p:nvSpPr>
          <p:spPr>
            <a:xfrm>
              <a:off x="31750" y="31750"/>
              <a:ext cx="15164978" cy="10626596"/>
            </a:xfrm>
            <a:custGeom>
              <a:avLst/>
              <a:gdLst/>
              <a:ahLst/>
              <a:cxnLst/>
              <a:rect l="l" t="t" r="r" b="b"/>
              <a:pathLst>
                <a:path w="15164978" h="10626596">
                  <a:moveTo>
                    <a:pt x="15072269" y="10626596"/>
                  </a:moveTo>
                  <a:lnTo>
                    <a:pt x="92710" y="10626596"/>
                  </a:lnTo>
                  <a:cubicBezTo>
                    <a:pt x="41910" y="10626596"/>
                    <a:pt x="0" y="10584686"/>
                    <a:pt x="0" y="1053388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5070998" y="0"/>
                  </a:lnTo>
                  <a:cubicBezTo>
                    <a:pt x="15121798" y="0"/>
                    <a:pt x="15163709" y="41910"/>
                    <a:pt x="15163709" y="92710"/>
                  </a:cubicBezTo>
                  <a:lnTo>
                    <a:pt x="15163709" y="10532617"/>
                  </a:lnTo>
                  <a:cubicBezTo>
                    <a:pt x="15164978" y="10584686"/>
                    <a:pt x="15123069" y="10626596"/>
                    <a:pt x="15072269" y="10626596"/>
                  </a:cubicBezTo>
                  <a:close/>
                </a:path>
              </a:pathLst>
            </a:custGeom>
            <a:solidFill>
              <a:srgbClr val="FFFEF7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15228478" cy="10690096"/>
            </a:xfrm>
            <a:custGeom>
              <a:avLst/>
              <a:gdLst/>
              <a:ahLst/>
              <a:cxnLst/>
              <a:rect l="l" t="t" r="r" b="b"/>
              <a:pathLst>
                <a:path w="15228478" h="10690096">
                  <a:moveTo>
                    <a:pt x="15104019" y="59690"/>
                  </a:moveTo>
                  <a:cubicBezTo>
                    <a:pt x="15139578" y="59690"/>
                    <a:pt x="15168789" y="88900"/>
                    <a:pt x="15168789" y="124460"/>
                  </a:cubicBezTo>
                  <a:lnTo>
                    <a:pt x="15168789" y="10565636"/>
                  </a:lnTo>
                  <a:cubicBezTo>
                    <a:pt x="15168789" y="10601196"/>
                    <a:pt x="15139578" y="10630406"/>
                    <a:pt x="15104019" y="10630406"/>
                  </a:cubicBezTo>
                  <a:lnTo>
                    <a:pt x="124460" y="10630406"/>
                  </a:lnTo>
                  <a:cubicBezTo>
                    <a:pt x="88900" y="10630406"/>
                    <a:pt x="59690" y="10601196"/>
                    <a:pt x="59690" y="1056563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5104019" y="59690"/>
                  </a:lnTo>
                  <a:moveTo>
                    <a:pt x="1510401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565636"/>
                  </a:lnTo>
                  <a:cubicBezTo>
                    <a:pt x="0" y="10634217"/>
                    <a:pt x="55880" y="10690096"/>
                    <a:pt x="124460" y="10690096"/>
                  </a:cubicBezTo>
                  <a:lnTo>
                    <a:pt x="15104019" y="10690096"/>
                  </a:lnTo>
                  <a:cubicBezTo>
                    <a:pt x="15172598" y="10690096"/>
                    <a:pt x="15228478" y="10634217"/>
                    <a:pt x="15228478" y="10565636"/>
                  </a:cubicBezTo>
                  <a:lnTo>
                    <a:pt x="15228478" y="124460"/>
                  </a:lnTo>
                  <a:cubicBezTo>
                    <a:pt x="15228478" y="55880"/>
                    <a:pt x="15172598" y="0"/>
                    <a:pt x="15104019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2388537" y="1219828"/>
            <a:ext cx="4870545" cy="7847344"/>
            <a:chOff x="0" y="0"/>
            <a:chExt cx="6634932" cy="10690097"/>
          </a:xfrm>
        </p:grpSpPr>
        <p:sp>
          <p:nvSpPr>
            <p:cNvPr id="8" name="Freeform 8"/>
            <p:cNvSpPr/>
            <p:nvPr/>
          </p:nvSpPr>
          <p:spPr>
            <a:xfrm>
              <a:off x="31750" y="31750"/>
              <a:ext cx="6571432" cy="10626596"/>
            </a:xfrm>
            <a:custGeom>
              <a:avLst/>
              <a:gdLst/>
              <a:ahLst/>
              <a:cxnLst/>
              <a:rect l="l" t="t" r="r" b="b"/>
              <a:pathLst>
                <a:path w="6571432" h="10626596">
                  <a:moveTo>
                    <a:pt x="6478722" y="10626596"/>
                  </a:moveTo>
                  <a:lnTo>
                    <a:pt x="92710" y="10626596"/>
                  </a:lnTo>
                  <a:cubicBezTo>
                    <a:pt x="41910" y="10626596"/>
                    <a:pt x="0" y="10584686"/>
                    <a:pt x="0" y="1053388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477452" y="0"/>
                  </a:lnTo>
                  <a:cubicBezTo>
                    <a:pt x="6528252" y="0"/>
                    <a:pt x="6570162" y="41910"/>
                    <a:pt x="6570162" y="92710"/>
                  </a:cubicBezTo>
                  <a:lnTo>
                    <a:pt x="6570162" y="10532617"/>
                  </a:lnTo>
                  <a:cubicBezTo>
                    <a:pt x="6571432" y="10584686"/>
                    <a:pt x="6529522" y="10626596"/>
                    <a:pt x="6478722" y="10626596"/>
                  </a:cubicBezTo>
                  <a:close/>
                </a:path>
              </a:pathLst>
            </a:custGeom>
            <a:solidFill>
              <a:srgbClr val="FFFEF7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0" y="0"/>
              <a:ext cx="6634932" cy="10690096"/>
            </a:xfrm>
            <a:custGeom>
              <a:avLst/>
              <a:gdLst/>
              <a:ahLst/>
              <a:cxnLst/>
              <a:rect l="l" t="t" r="r" b="b"/>
              <a:pathLst>
                <a:path w="6634932" h="10690096">
                  <a:moveTo>
                    <a:pt x="6510472" y="59690"/>
                  </a:moveTo>
                  <a:cubicBezTo>
                    <a:pt x="6546032" y="59690"/>
                    <a:pt x="6575242" y="88900"/>
                    <a:pt x="6575242" y="124460"/>
                  </a:cubicBezTo>
                  <a:lnTo>
                    <a:pt x="6575242" y="10565636"/>
                  </a:lnTo>
                  <a:cubicBezTo>
                    <a:pt x="6575242" y="10601196"/>
                    <a:pt x="6546032" y="10630406"/>
                    <a:pt x="6510472" y="10630406"/>
                  </a:cubicBezTo>
                  <a:lnTo>
                    <a:pt x="124460" y="10630406"/>
                  </a:lnTo>
                  <a:cubicBezTo>
                    <a:pt x="88900" y="10630406"/>
                    <a:pt x="59690" y="10601196"/>
                    <a:pt x="59690" y="1056563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510472" y="59690"/>
                  </a:lnTo>
                  <a:moveTo>
                    <a:pt x="6510472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565636"/>
                  </a:lnTo>
                  <a:cubicBezTo>
                    <a:pt x="0" y="10634217"/>
                    <a:pt x="55880" y="10690096"/>
                    <a:pt x="124460" y="10690096"/>
                  </a:cubicBezTo>
                  <a:lnTo>
                    <a:pt x="6510472" y="10690096"/>
                  </a:lnTo>
                  <a:cubicBezTo>
                    <a:pt x="6579052" y="10690096"/>
                    <a:pt x="6634932" y="10634217"/>
                    <a:pt x="6634932" y="10565636"/>
                  </a:cubicBezTo>
                  <a:lnTo>
                    <a:pt x="6634932" y="124460"/>
                  </a:lnTo>
                  <a:cubicBezTo>
                    <a:pt x="6634932" y="55880"/>
                    <a:pt x="6579052" y="0"/>
                    <a:pt x="6510472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sp>
        <p:nvSpPr>
          <p:cNvPr id="10" name="AutoShape 10"/>
          <p:cNvSpPr/>
          <p:nvPr/>
        </p:nvSpPr>
        <p:spPr>
          <a:xfrm>
            <a:off x="1028700" y="2314017"/>
            <a:ext cx="11178862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 flipH="1">
            <a:off x="12388537" y="2333067"/>
            <a:ext cx="487076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Freeform 12"/>
          <p:cNvSpPr/>
          <p:nvPr/>
        </p:nvSpPr>
        <p:spPr>
          <a:xfrm rot="3995677">
            <a:off x="-81553" y="7220088"/>
            <a:ext cx="2983210" cy="2891002"/>
          </a:xfrm>
          <a:custGeom>
            <a:avLst/>
            <a:gdLst/>
            <a:ahLst/>
            <a:cxnLst/>
            <a:rect l="l" t="t" r="r" b="b"/>
            <a:pathLst>
              <a:path w="2983210" h="2891002">
                <a:moveTo>
                  <a:pt x="0" y="0"/>
                </a:moveTo>
                <a:lnTo>
                  <a:pt x="2983210" y="0"/>
                </a:lnTo>
                <a:lnTo>
                  <a:pt x="2983210" y="2891003"/>
                </a:lnTo>
                <a:lnTo>
                  <a:pt x="0" y="28910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188957" y="2486383"/>
            <a:ext cx="10819043" cy="6375529"/>
          </a:xfrm>
          <a:custGeom>
            <a:avLst/>
            <a:gdLst/>
            <a:ahLst/>
            <a:cxnLst/>
            <a:rect l="l" t="t" r="r" b="b"/>
            <a:pathLst>
              <a:path w="10819043" h="6375529">
                <a:moveTo>
                  <a:pt x="0" y="0"/>
                </a:moveTo>
                <a:lnTo>
                  <a:pt x="10819044" y="0"/>
                </a:lnTo>
                <a:lnTo>
                  <a:pt x="10819044" y="6375529"/>
                </a:lnTo>
                <a:lnTo>
                  <a:pt x="0" y="637552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3244" r="-17370" b="-8735"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410052" y="1455909"/>
            <a:ext cx="6278382" cy="573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Krabuler Bold"/>
              </a:rPr>
              <a:t>SOURCE CODE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844264" y="1455909"/>
            <a:ext cx="4016881" cy="573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Krabuler Bold"/>
              </a:rPr>
              <a:t>PENJELASAN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677760" y="2457808"/>
            <a:ext cx="4183386" cy="64173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71"/>
              </a:lnSpc>
            </a:pP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Fungsi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gameLoop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()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bertanggung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jawab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untuk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menjalankan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permainan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secara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terus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menerus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.</a:t>
            </a:r>
          </a:p>
          <a:p>
            <a:pPr>
              <a:lnSpc>
                <a:spcPts val="2771"/>
              </a:lnSpc>
            </a:pP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Memanggil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fungsi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moveSnake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()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untuk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memindahkan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ular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.</a:t>
            </a:r>
          </a:p>
          <a:p>
            <a:pPr>
              <a:lnSpc>
                <a:spcPts val="2771"/>
              </a:lnSpc>
            </a:pP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Memanggil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fungsi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draw()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untuk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menggambar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elemen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permainan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pada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canvas.</a:t>
            </a:r>
          </a:p>
          <a:p>
            <a:pPr>
              <a:lnSpc>
                <a:spcPts val="2771"/>
              </a:lnSpc>
            </a:pP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Menggunakan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setTimeout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()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untuk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memanggil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kembali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gameLoop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()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setelah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jeda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waktu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tertentu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(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sesuai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dengan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kecepatan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permainan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).</a:t>
            </a:r>
          </a:p>
          <a:p>
            <a:pPr>
              <a:lnSpc>
                <a:spcPts val="2771"/>
              </a:lnSpc>
            </a:pPr>
            <a:r>
              <a:rPr lang="en-US" sz="1500" dirty="0" err="1">
                <a:solidFill>
                  <a:srgbClr val="231F20"/>
                </a:solidFill>
                <a:latin typeface="Handy Casual"/>
              </a:rPr>
              <a:t>document.addEventListener</a:t>
            </a:r>
            <a:r>
              <a:rPr lang="en-US" sz="1500" dirty="0">
                <a:solidFill>
                  <a:srgbClr val="231F20"/>
                </a:solidFill>
                <a:latin typeface="Handy Casual"/>
              </a:rPr>
              <a:t>('</a:t>
            </a:r>
            <a:r>
              <a:rPr lang="en-US" sz="1500" dirty="0" err="1">
                <a:solidFill>
                  <a:srgbClr val="231F20"/>
                </a:solidFill>
                <a:latin typeface="Handy Casual"/>
              </a:rPr>
              <a:t>keydown</a:t>
            </a:r>
            <a:r>
              <a:rPr lang="en-US" sz="1500" dirty="0">
                <a:solidFill>
                  <a:srgbClr val="231F20"/>
                </a:solidFill>
                <a:latin typeface="Handy Casual"/>
              </a:rPr>
              <a:t>', (event) =&gt; </a:t>
            </a:r>
            <a:r>
              <a:rPr lang="en-US" sz="1500" dirty="0" err="1">
                <a:solidFill>
                  <a:srgbClr val="231F20"/>
                </a:solidFill>
                <a:latin typeface="Handy Casual"/>
              </a:rPr>
              <a:t>Ketika</a:t>
            </a:r>
            <a:r>
              <a:rPr lang="en-US" sz="1500" dirty="0">
                <a:solidFill>
                  <a:srgbClr val="231F20"/>
                </a:solidFill>
                <a:latin typeface="Handy Casual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"/>
              </a:rPr>
              <a:t>pengguna</a:t>
            </a:r>
            <a:r>
              <a:rPr lang="en-US" sz="1500" dirty="0">
                <a:solidFill>
                  <a:srgbClr val="231F20"/>
                </a:solidFill>
                <a:latin typeface="Handy Casual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"/>
              </a:rPr>
              <a:t>menekan</a:t>
            </a:r>
            <a:r>
              <a:rPr lang="en-US" sz="1500" dirty="0">
                <a:solidFill>
                  <a:srgbClr val="231F20"/>
                </a:solidFill>
                <a:latin typeface="Handy Casual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"/>
              </a:rPr>
              <a:t>tombol</a:t>
            </a:r>
            <a:r>
              <a:rPr lang="en-US" sz="1500" dirty="0">
                <a:solidFill>
                  <a:srgbClr val="231F20"/>
                </a:solidFill>
                <a:latin typeface="Handy Casual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"/>
              </a:rPr>
              <a:t>panah</a:t>
            </a:r>
            <a:r>
              <a:rPr lang="en-US" sz="1500" dirty="0">
                <a:solidFill>
                  <a:srgbClr val="231F20"/>
                </a:solidFill>
                <a:latin typeface="Handy Casual"/>
              </a:rPr>
              <a:t>, </a:t>
            </a:r>
            <a:r>
              <a:rPr lang="en-US" sz="1500" dirty="0" err="1">
                <a:solidFill>
                  <a:srgbClr val="231F20"/>
                </a:solidFill>
                <a:latin typeface="Handy Casual"/>
              </a:rPr>
              <a:t>arah</a:t>
            </a:r>
            <a:r>
              <a:rPr lang="en-US" sz="1500" dirty="0">
                <a:solidFill>
                  <a:srgbClr val="231F20"/>
                </a:solidFill>
                <a:latin typeface="Handy Casual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"/>
              </a:rPr>
              <a:t>pergerakan</a:t>
            </a:r>
            <a:r>
              <a:rPr lang="en-US" sz="1500" dirty="0">
                <a:solidFill>
                  <a:srgbClr val="231F20"/>
                </a:solidFill>
                <a:latin typeface="Handy Casual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"/>
              </a:rPr>
              <a:t>ular</a:t>
            </a:r>
            <a:r>
              <a:rPr lang="en-US" sz="1500" dirty="0">
                <a:solidFill>
                  <a:srgbClr val="231F20"/>
                </a:solidFill>
                <a:latin typeface="Handy Casual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"/>
              </a:rPr>
              <a:t>akan</a:t>
            </a:r>
            <a:r>
              <a:rPr lang="en-US" sz="1500" dirty="0">
                <a:solidFill>
                  <a:srgbClr val="231F20"/>
                </a:solidFill>
                <a:latin typeface="Handy Casual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"/>
              </a:rPr>
              <a:t>diperbarui</a:t>
            </a:r>
            <a:r>
              <a:rPr lang="en-US" sz="1500" dirty="0">
                <a:solidFill>
                  <a:srgbClr val="231F20"/>
                </a:solidFill>
                <a:latin typeface="Handy Casual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"/>
              </a:rPr>
              <a:t>sesuai</a:t>
            </a:r>
            <a:r>
              <a:rPr lang="en-US" sz="1500" dirty="0">
                <a:solidFill>
                  <a:srgbClr val="231F20"/>
                </a:solidFill>
                <a:latin typeface="Handy Casual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"/>
              </a:rPr>
              <a:t>dengan</a:t>
            </a:r>
            <a:r>
              <a:rPr lang="en-US" sz="1500" dirty="0">
                <a:solidFill>
                  <a:srgbClr val="231F20"/>
                </a:solidFill>
                <a:latin typeface="Handy Casual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"/>
              </a:rPr>
              <a:t>tombol</a:t>
            </a:r>
            <a:r>
              <a:rPr lang="en-US" sz="1500" dirty="0">
                <a:solidFill>
                  <a:srgbClr val="231F20"/>
                </a:solidFill>
                <a:latin typeface="Handy Casual"/>
              </a:rPr>
              <a:t> yang </a:t>
            </a:r>
            <a:r>
              <a:rPr lang="en-US" sz="1500" dirty="0" err="1">
                <a:solidFill>
                  <a:srgbClr val="231F20"/>
                </a:solidFill>
                <a:latin typeface="Handy Casual"/>
              </a:rPr>
              <a:t>ditekan</a:t>
            </a:r>
            <a:r>
              <a:rPr lang="en-US" sz="1500" dirty="0">
                <a:solidFill>
                  <a:srgbClr val="231F20"/>
                </a:solidFill>
                <a:latin typeface="Handy Casual"/>
              </a:rPr>
              <a:t>. </a:t>
            </a:r>
            <a:r>
              <a:rPr lang="en-US" sz="1500" dirty="0" err="1">
                <a:solidFill>
                  <a:srgbClr val="231F20"/>
                </a:solidFill>
                <a:latin typeface="Handy Casual"/>
              </a:rPr>
              <a:t>Namun</a:t>
            </a:r>
            <a:r>
              <a:rPr lang="en-US" sz="1500" dirty="0">
                <a:solidFill>
                  <a:srgbClr val="231F20"/>
                </a:solidFill>
                <a:latin typeface="Handy Casual"/>
              </a:rPr>
              <a:t>, </a:t>
            </a:r>
            <a:r>
              <a:rPr lang="en-US" sz="1500" dirty="0" err="1">
                <a:solidFill>
                  <a:srgbClr val="231F20"/>
                </a:solidFill>
                <a:latin typeface="Handy Casual"/>
              </a:rPr>
              <a:t>perubahan</a:t>
            </a:r>
            <a:r>
              <a:rPr lang="en-US" sz="1500" dirty="0">
                <a:solidFill>
                  <a:srgbClr val="231F20"/>
                </a:solidFill>
                <a:latin typeface="Handy Casual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"/>
              </a:rPr>
              <a:t>arah</a:t>
            </a:r>
            <a:r>
              <a:rPr lang="en-US" sz="1500" dirty="0">
                <a:solidFill>
                  <a:srgbClr val="231F20"/>
                </a:solidFill>
                <a:latin typeface="Handy Casual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"/>
              </a:rPr>
              <a:t>hanya</a:t>
            </a:r>
            <a:r>
              <a:rPr lang="en-US" sz="1500" dirty="0">
                <a:solidFill>
                  <a:srgbClr val="231F20"/>
                </a:solidFill>
                <a:latin typeface="Handy Casual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"/>
              </a:rPr>
              <a:t>akan</a:t>
            </a:r>
            <a:r>
              <a:rPr lang="en-US" sz="1500" dirty="0">
                <a:solidFill>
                  <a:srgbClr val="231F20"/>
                </a:solidFill>
                <a:latin typeface="Handy Casual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"/>
              </a:rPr>
              <a:t>diperbarui</a:t>
            </a:r>
            <a:r>
              <a:rPr lang="en-US" sz="1500" dirty="0">
                <a:solidFill>
                  <a:srgbClr val="231F20"/>
                </a:solidFill>
                <a:latin typeface="Handy Casual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"/>
              </a:rPr>
              <a:t>jika</a:t>
            </a:r>
            <a:r>
              <a:rPr lang="en-US" sz="1500" dirty="0">
                <a:solidFill>
                  <a:srgbClr val="231F20"/>
                </a:solidFill>
                <a:latin typeface="Handy Casual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"/>
              </a:rPr>
              <a:t>arah</a:t>
            </a:r>
            <a:r>
              <a:rPr lang="en-US" sz="1500" dirty="0">
                <a:solidFill>
                  <a:srgbClr val="231F20"/>
                </a:solidFill>
                <a:latin typeface="Handy Casual"/>
              </a:rPr>
              <a:t> yang </a:t>
            </a:r>
            <a:r>
              <a:rPr lang="en-US" sz="1500" dirty="0" err="1">
                <a:solidFill>
                  <a:srgbClr val="231F20"/>
                </a:solidFill>
                <a:latin typeface="Handy Casual"/>
              </a:rPr>
              <a:t>diminta</a:t>
            </a:r>
            <a:r>
              <a:rPr lang="en-US" sz="1500" dirty="0">
                <a:solidFill>
                  <a:srgbClr val="231F20"/>
                </a:solidFill>
                <a:latin typeface="Handy Casual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"/>
              </a:rPr>
              <a:t>tidak</a:t>
            </a:r>
            <a:r>
              <a:rPr lang="en-US" sz="1500" dirty="0">
                <a:solidFill>
                  <a:srgbClr val="231F20"/>
                </a:solidFill>
                <a:latin typeface="Handy Casual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"/>
              </a:rPr>
              <a:t>berlawanan</a:t>
            </a:r>
            <a:r>
              <a:rPr lang="en-US" sz="1500" dirty="0">
                <a:solidFill>
                  <a:srgbClr val="231F20"/>
                </a:solidFill>
                <a:latin typeface="Handy Casual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"/>
              </a:rPr>
              <a:t>dengan</a:t>
            </a:r>
            <a:r>
              <a:rPr lang="en-US" sz="1500" dirty="0">
                <a:solidFill>
                  <a:srgbClr val="231F20"/>
                </a:solidFill>
                <a:latin typeface="Handy Casual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"/>
              </a:rPr>
              <a:t>arah</a:t>
            </a:r>
            <a:r>
              <a:rPr lang="en-US" sz="1500" dirty="0">
                <a:solidFill>
                  <a:srgbClr val="231F20"/>
                </a:solidFill>
                <a:latin typeface="Handy Casual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"/>
              </a:rPr>
              <a:t>saat</a:t>
            </a:r>
            <a:r>
              <a:rPr lang="en-US" sz="1500" dirty="0">
                <a:solidFill>
                  <a:srgbClr val="231F20"/>
                </a:solidFill>
                <a:latin typeface="Handy Casual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"/>
              </a:rPr>
              <a:t>ini</a:t>
            </a:r>
            <a:r>
              <a:rPr lang="en-US" sz="1500" dirty="0">
                <a:solidFill>
                  <a:srgbClr val="231F20"/>
                </a:solidFill>
                <a:latin typeface="Handy Casual"/>
              </a:rPr>
              <a:t>.</a:t>
            </a:r>
          </a:p>
          <a:p>
            <a:pPr>
              <a:lnSpc>
                <a:spcPts val="2771"/>
              </a:lnSpc>
            </a:pP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fungsi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gameLoop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().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Setelah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dipanggil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,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fungsi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ini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akan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berjalan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secara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terus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menerus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,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memperbarui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permainan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dengan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interval yang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ditentukan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oleh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</a:t>
            </a:r>
            <a:r>
              <a:rPr lang="en-US" sz="1500" dirty="0" err="1">
                <a:solidFill>
                  <a:srgbClr val="231F20"/>
                </a:solidFill>
                <a:latin typeface="Handy Casual Bold"/>
              </a:rPr>
              <a:t>variabel</a:t>
            </a:r>
            <a:r>
              <a:rPr lang="en-US" sz="1500" dirty="0">
                <a:solidFill>
                  <a:srgbClr val="231F20"/>
                </a:solidFill>
                <a:latin typeface="Handy Casual Bold"/>
              </a:rPr>
              <a:t> speed.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735</Words>
  <Application>Microsoft Office PowerPoint</Application>
  <PresentationFormat>Custom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Calibri</vt:lpstr>
      <vt:lpstr>Krabuler Bold</vt:lpstr>
      <vt:lpstr>Pompiere</vt:lpstr>
      <vt:lpstr>Arial</vt:lpstr>
      <vt:lpstr>Handy Casual</vt:lpstr>
      <vt:lpstr>Handy Casual Bold</vt:lpstr>
      <vt:lpstr>Krabuler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uts program web based</dc:title>
  <cp:lastModifiedBy>HP REZEN 5</cp:lastModifiedBy>
  <cp:revision>2</cp:revision>
  <dcterms:created xsi:type="dcterms:W3CDTF">2006-08-16T00:00:00Z</dcterms:created>
  <dcterms:modified xsi:type="dcterms:W3CDTF">2024-04-23T12:59:28Z</dcterms:modified>
  <dc:identifier>DAGDO7OtERs</dc:identifier>
</cp:coreProperties>
</file>