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6.jpeg" ContentType="image/jpeg"/>
  <Override PartName="/ppt/media/image11.png" ContentType="image/png"/>
  <Override PartName="/ppt/media/image5.jpeg" ContentType="image/jpeg"/>
  <Override PartName="/ppt/media/image7.png" ContentType="image/png"/>
  <Override PartName="/ppt/media/image8.png" ContentType="image/png"/>
  <Override PartName="/ppt/media/image9.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2"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4"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7"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2"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9"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3"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1"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1"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5"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1"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2"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05"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6"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08"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0"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3"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4"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444960"/>
            <a:ext cx="8520120" cy="5724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1" name="PlaceHolder 2"/>
          <p:cNvSpPr>
            <a:spLocks noGrp="1"/>
          </p:cNvSpPr>
          <p:nvPr>
            <p:ph type="body"/>
          </p:nvPr>
        </p:nvSpPr>
        <p:spPr>
          <a:xfrm>
            <a:off x="311760" y="1152360"/>
            <a:ext cx="8520120" cy="3416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207483F4-8533-4ABA-B92A-352BCFCFE304}"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4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444960"/>
            <a:ext cx="8520120" cy="572400"/>
          </a:xfrm>
          <a:prstGeom prst="rect">
            <a:avLst/>
          </a:prstGeom>
        </p:spPr>
        <p:txBody>
          <a:bodyPr lIns="0" rIns="0" tIns="0" bIns="0" anchor="ctr">
            <a:noAutofit/>
          </a:bodyP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
        <p:nvSpPr>
          <p:cNvPr id="78" name="PlaceHolder 2"/>
          <p:cNvSpPr>
            <a:spLocks noGrp="1"/>
          </p:cNvSpPr>
          <p:nvPr>
            <p:ph type="body"/>
          </p:nvPr>
        </p:nvSpPr>
        <p:spPr>
          <a:xfrm>
            <a:off x="311760" y="1152360"/>
            <a:ext cx="8520120" cy="34160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79" name="PlaceHolder 3"/>
          <p:cNvSpPr>
            <a:spLocks noGrp="1"/>
          </p:cNvSpPr>
          <p:nvPr>
            <p:ph type="sldNum"/>
          </p:nvPr>
        </p:nvSpPr>
        <p:spPr>
          <a:xfrm>
            <a:off x="8472600" y="4663080"/>
            <a:ext cx="548280" cy="393120"/>
          </a:xfrm>
          <a:prstGeom prst="rect">
            <a:avLst/>
          </a:prstGeom>
        </p:spPr>
        <p:txBody>
          <a:bodyPr tIns="91440" bIns="91440" anchor="ctr">
            <a:noAutofit/>
          </a:bodyPr>
          <a:p>
            <a:pPr algn="r">
              <a:lnSpc>
                <a:spcPct val="100000"/>
              </a:lnSpc>
              <a:tabLst>
                <a:tab algn="l" pos="0"/>
              </a:tabLst>
            </a:pPr>
            <a:fld id="{B370F25E-483C-45A0-BC7B-CE8D2EBA5A04}"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7.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7.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7.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7.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11760" y="140400"/>
            <a:ext cx="8520120" cy="572400"/>
          </a:xfrm>
          <a:prstGeom prst="rect">
            <a:avLst/>
          </a:prstGeom>
          <a:noFill/>
          <a:ln w="0">
            <a:noFill/>
          </a:ln>
        </p:spPr>
        <p:txBody>
          <a:bodyPr tIns="91440" bIns="91440">
            <a:noAutofit/>
          </a:bodyPr>
          <a:p>
            <a:pPr>
              <a:lnSpc>
                <a:spcPct val="100000"/>
              </a:lnSpc>
              <a:tabLst>
                <a:tab algn="l" pos="0"/>
              </a:tabLst>
            </a:pPr>
            <a:r>
              <a:rPr b="1" lang="en" sz="2800" spc="-1" strike="noStrike">
                <a:solidFill>
                  <a:srgbClr val="295269"/>
                </a:solidFill>
                <a:latin typeface="Roboto"/>
                <a:ea typeface="Roboto"/>
              </a:rPr>
              <a:t>SQL Project Templates</a:t>
            </a:r>
            <a:endParaRPr b="0" lang="en-US" sz="2800" spc="-1" strike="noStrike">
              <a:solidFill>
                <a:srgbClr val="000000"/>
              </a:solidFill>
              <a:latin typeface="Arial"/>
            </a:endParaRPr>
          </a:p>
        </p:txBody>
      </p:sp>
      <p:sp>
        <p:nvSpPr>
          <p:cNvPr id="117" name="CustomShape 2"/>
          <p:cNvSpPr/>
          <p:nvPr/>
        </p:nvSpPr>
        <p:spPr>
          <a:xfrm>
            <a:off x="311760" y="1265400"/>
            <a:ext cx="8061120" cy="3256200"/>
          </a:xfrm>
          <a:prstGeom prst="rect">
            <a:avLst/>
          </a:prstGeom>
          <a:noFill/>
          <a:ln w="0">
            <a:noFill/>
          </a:ln>
        </p:spPr>
        <p:style>
          <a:lnRef idx="0"/>
          <a:fillRef idx="0"/>
          <a:effectRef idx="0"/>
          <a:fontRef idx="minor"/>
        </p:style>
        <p:txBody>
          <a:bodyPr tIns="91440" bIns="91440">
            <a:noAutofit/>
          </a:bodyPr>
          <a:p>
            <a:pPr>
              <a:lnSpc>
                <a:spcPct val="115000"/>
              </a:lnSpc>
              <a:spcBef>
                <a:spcPts val="1100"/>
              </a:spcBef>
              <a:tabLst>
                <a:tab algn="l" pos="0"/>
              </a:tabLst>
            </a:pPr>
            <a:r>
              <a:rPr b="0" lang="en" sz="2400" spc="-1" strike="noStrike">
                <a:solidFill>
                  <a:srgbClr val="222222"/>
                </a:solidFill>
                <a:highlight>
                  <a:srgbClr val="ffffff"/>
                </a:highlight>
                <a:latin typeface="Roboto"/>
                <a:ea typeface="Roboto"/>
              </a:rPr>
              <a:t>You can use these templates in the project presentation for Analyze Data with SQL!</a:t>
            </a:r>
            <a:endParaRPr b="0" lang="en-US" sz="2400" spc="-1" strike="noStrike">
              <a:latin typeface="Arial"/>
            </a:endParaRPr>
          </a:p>
          <a:p>
            <a:pPr>
              <a:lnSpc>
                <a:spcPct val="115000"/>
              </a:lnSpc>
              <a:spcBef>
                <a:spcPts val="1100"/>
              </a:spcBef>
              <a:tabLst>
                <a:tab algn="l" pos="0"/>
              </a:tabLst>
            </a:pPr>
            <a:endParaRPr b="0" lang="en-US" sz="2400" spc="-1" strike="noStrike">
              <a:latin typeface="Arial"/>
            </a:endParaRPr>
          </a:p>
          <a:p>
            <a:pPr>
              <a:lnSpc>
                <a:spcPct val="115000"/>
              </a:lnSpc>
              <a:spcBef>
                <a:spcPts val="1100"/>
              </a:spcBef>
              <a:spcAft>
                <a:spcPts val="1100"/>
              </a:spcAft>
              <a:tabLst>
                <a:tab algn="l" pos="0"/>
              </a:tabLst>
            </a:pPr>
            <a:r>
              <a:rPr b="0" lang="en" sz="2400" spc="-1" strike="noStrike">
                <a:solidFill>
                  <a:srgbClr val="222222"/>
                </a:solidFill>
                <a:highlight>
                  <a:srgbClr val="ffffff"/>
                </a:highlight>
                <a:latin typeface="Roboto"/>
                <a:ea typeface="Roboto"/>
              </a:rPr>
              <a:t>Copy the ones you'd like to use and write your own content.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43" name="CustomShape 1"/>
          <p:cNvSpPr/>
          <p:nvPr/>
        </p:nvSpPr>
        <p:spPr>
          <a:xfrm>
            <a:off x="311760" y="292680"/>
            <a:ext cx="8520120" cy="8373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2.1 How many first touches is each campaign responsible for?</a:t>
            </a:r>
            <a:endParaRPr b="0" lang="en-US" sz="2400" spc="-1" strike="noStrike">
              <a:solidFill>
                <a:srgbClr val="ffffff"/>
              </a:solidFill>
              <a:latin typeface="Arial"/>
            </a:endParaRPr>
          </a:p>
        </p:txBody>
      </p:sp>
      <p:pic>
        <p:nvPicPr>
          <p:cNvPr id="144" name="" descr=""/>
          <p:cNvPicPr/>
          <p:nvPr/>
        </p:nvPicPr>
        <p:blipFill>
          <a:blip r:embed="rId1"/>
          <a:stretch/>
        </p:blipFill>
        <p:spPr>
          <a:xfrm>
            <a:off x="457200" y="1127160"/>
            <a:ext cx="3204360" cy="3902040"/>
          </a:xfrm>
          <a:prstGeom prst="rect">
            <a:avLst/>
          </a:prstGeom>
          <a:ln w="0">
            <a:noFill/>
          </a:ln>
        </p:spPr>
      </p:pic>
      <p:pic>
        <p:nvPicPr>
          <p:cNvPr id="145" name="" descr=""/>
          <p:cNvPicPr/>
          <p:nvPr/>
        </p:nvPicPr>
        <p:blipFill>
          <a:blip r:embed="rId2"/>
          <a:stretch/>
        </p:blipFill>
        <p:spPr>
          <a:xfrm>
            <a:off x="3886200" y="1158480"/>
            <a:ext cx="5029200" cy="1356120"/>
          </a:xfrm>
          <a:prstGeom prst="rect">
            <a:avLst/>
          </a:prstGeom>
          <a:ln w="0">
            <a:noFill/>
          </a:ln>
        </p:spPr>
      </p:pic>
      <p:sp>
        <p:nvSpPr>
          <p:cNvPr id="146" name="TextShape 2"/>
          <p:cNvSpPr txBox="1"/>
          <p:nvPr/>
        </p:nvSpPr>
        <p:spPr>
          <a:xfrm>
            <a:off x="3886200" y="2743200"/>
            <a:ext cx="5029200" cy="2175840"/>
          </a:xfrm>
          <a:prstGeom prst="rect">
            <a:avLst/>
          </a:prstGeom>
          <a:solidFill>
            <a:srgbClr val="d1e6ef"/>
          </a:solidFill>
          <a:ln w="0">
            <a:noFill/>
          </a:ln>
        </p:spPr>
        <p:txBody>
          <a:bodyPr lIns="90000" rIns="90000" tIns="45000" bIns="45000">
            <a:noAutofit/>
          </a:bodyPr>
          <a:p>
            <a:pPr>
              <a:lnSpc>
                <a:spcPct val="100000"/>
              </a:lnSpc>
            </a:pPr>
            <a:r>
              <a:rPr b="0" lang="en-US" sz="1600" spc="-1" strike="noStrike">
                <a:latin typeface="Arial"/>
              </a:rPr>
              <a:t>First touches are the times a user </a:t>
            </a:r>
            <a:r>
              <a:rPr b="0" i="1" lang="en-US" sz="1600" spc="-1" strike="noStrike" u="sng">
                <a:uFillTx/>
                <a:latin typeface="Arial"/>
              </a:rPr>
              <a:t>first</a:t>
            </a:r>
            <a:r>
              <a:rPr b="0" lang="en-US" sz="1600" spc="-1" strike="noStrike">
                <a:latin typeface="Arial"/>
              </a:rPr>
              <a:t> visits a website. This is indicated by the earliest time listed for a user in the </a:t>
            </a:r>
            <a:r>
              <a:rPr b="0" lang="en-US" sz="1600" spc="-1" strike="noStrike">
                <a:latin typeface="Courier New"/>
              </a:rPr>
              <a:t>timestamp</a:t>
            </a:r>
            <a:r>
              <a:rPr b="0" lang="en-US" sz="1600" spc="-1" strike="noStrike">
                <a:latin typeface="Arial"/>
              </a:rPr>
              <a:t> column in the </a:t>
            </a:r>
            <a:r>
              <a:rPr b="0" lang="en-US" sz="1600" spc="-1" strike="noStrike">
                <a:latin typeface="Courier New"/>
              </a:rPr>
              <a:t>page_visits</a:t>
            </a:r>
            <a:r>
              <a:rPr b="0" lang="en-US" sz="1600" spc="-1" strike="noStrike">
                <a:latin typeface="Arial"/>
              </a:rPr>
              <a:t> table.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To find which campaigns are attributed to a user’s first touch, we select the minimal time stamps and group them by both the </a:t>
            </a:r>
            <a:r>
              <a:rPr b="0" lang="en-US" sz="1600" spc="-1" strike="noStrike">
                <a:latin typeface="Courier New"/>
              </a:rPr>
              <a:t>utm_source</a:t>
            </a:r>
            <a:r>
              <a:rPr b="0" lang="en-US" sz="1600" spc="-1" strike="noStrike">
                <a:latin typeface="Arial"/>
              </a:rPr>
              <a:t> and </a:t>
            </a:r>
            <a:r>
              <a:rPr b="0" lang="en-US" sz="1600" spc="-1" strike="noStrike">
                <a:latin typeface="Courier New"/>
              </a:rPr>
              <a:t>utm_campaign</a:t>
            </a:r>
            <a:r>
              <a:rPr b="0" lang="en-US" sz="1600" spc="-1" strike="noStrike">
                <a:latin typeface="Arial"/>
              </a:rPr>
              <a:t>.</a:t>
            </a:r>
            <a:endParaRPr b="0" lang="en-US" sz="1600" spc="-1" strike="noStrike">
              <a:latin typeface="Arial"/>
            </a:endParaRPr>
          </a:p>
          <a:p>
            <a:pPr>
              <a:lnSpc>
                <a:spcPct val="100000"/>
              </a:lnSpc>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47" name="CustomShape 1"/>
          <p:cNvSpPr/>
          <p:nvPr/>
        </p:nvSpPr>
        <p:spPr>
          <a:xfrm>
            <a:off x="311760" y="292680"/>
            <a:ext cx="8520120" cy="8373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2.2 How many last touches is each campaign responsible for?</a:t>
            </a:r>
            <a:endParaRPr b="0" lang="en-US" sz="2400" spc="-1" strike="noStrike">
              <a:solidFill>
                <a:srgbClr val="ffffff"/>
              </a:solidFill>
              <a:latin typeface="Arial"/>
            </a:endParaRPr>
          </a:p>
        </p:txBody>
      </p:sp>
      <p:pic>
        <p:nvPicPr>
          <p:cNvPr id="148" name="" descr=""/>
          <p:cNvPicPr/>
          <p:nvPr/>
        </p:nvPicPr>
        <p:blipFill>
          <a:blip r:embed="rId1"/>
          <a:stretch/>
        </p:blipFill>
        <p:spPr>
          <a:xfrm>
            <a:off x="457200" y="1130040"/>
            <a:ext cx="3200400" cy="3899160"/>
          </a:xfrm>
          <a:prstGeom prst="rect">
            <a:avLst/>
          </a:prstGeom>
          <a:ln w="0">
            <a:noFill/>
          </a:ln>
        </p:spPr>
      </p:pic>
      <p:pic>
        <p:nvPicPr>
          <p:cNvPr id="149" name="" descr=""/>
          <p:cNvPicPr/>
          <p:nvPr/>
        </p:nvPicPr>
        <p:blipFill>
          <a:blip r:embed="rId2"/>
          <a:stretch/>
        </p:blipFill>
        <p:spPr>
          <a:xfrm>
            <a:off x="4572000" y="1143000"/>
            <a:ext cx="3548520" cy="1724040"/>
          </a:xfrm>
          <a:prstGeom prst="rect">
            <a:avLst/>
          </a:prstGeom>
          <a:ln w="0">
            <a:noFill/>
          </a:ln>
        </p:spPr>
      </p:pic>
      <p:sp>
        <p:nvSpPr>
          <p:cNvPr id="150" name="TextShape 2"/>
          <p:cNvSpPr txBox="1"/>
          <p:nvPr/>
        </p:nvSpPr>
        <p:spPr>
          <a:xfrm>
            <a:off x="3886200" y="2971800"/>
            <a:ext cx="5029200" cy="1950120"/>
          </a:xfrm>
          <a:prstGeom prst="rect">
            <a:avLst/>
          </a:prstGeom>
          <a:solidFill>
            <a:srgbClr val="d1e6ef"/>
          </a:solidFill>
          <a:ln w="0">
            <a:noFill/>
          </a:ln>
        </p:spPr>
        <p:txBody>
          <a:bodyPr lIns="90000" rIns="90000" tIns="45000" bIns="45000">
            <a:noAutofit/>
          </a:bodyPr>
          <a:p>
            <a:pPr>
              <a:lnSpc>
                <a:spcPct val="100000"/>
              </a:lnSpc>
            </a:pPr>
            <a:r>
              <a:rPr b="0" lang="en-US" sz="1600" spc="-1" strike="noStrike">
                <a:latin typeface="Arial"/>
              </a:rPr>
              <a:t>Last touches are the times a user was </a:t>
            </a:r>
            <a:r>
              <a:rPr b="0" i="1" lang="en-US" sz="1600" spc="-1" strike="noStrike" u="sng">
                <a:uFillTx/>
                <a:latin typeface="Arial"/>
              </a:rPr>
              <a:t>last seen </a:t>
            </a:r>
            <a:r>
              <a:rPr b="0" lang="en-US" sz="1600" spc="-1" strike="noStrike">
                <a:latin typeface="Arial"/>
              </a:rPr>
              <a:t>visiting a</a:t>
            </a:r>
            <a:r>
              <a:rPr b="0" lang="en-US" sz="1600" spc="-1" strike="noStrike">
                <a:latin typeface="Arial"/>
              </a:rPr>
              <a:t> website. This is indicated by the latest time listed for a user in the </a:t>
            </a:r>
            <a:r>
              <a:rPr b="0" lang="en-US" sz="1600" spc="-1" strike="noStrike">
                <a:latin typeface="Courier New"/>
              </a:rPr>
              <a:t>timestamp</a:t>
            </a:r>
            <a:r>
              <a:rPr b="0" lang="en-US" sz="1600" spc="-1" strike="noStrike">
                <a:latin typeface="Arial"/>
              </a:rPr>
              <a:t> column in the </a:t>
            </a:r>
            <a:r>
              <a:rPr b="0" lang="en-US" sz="1600" spc="-1" strike="noStrike">
                <a:latin typeface="Courier New"/>
              </a:rPr>
              <a:t>page_visits</a:t>
            </a:r>
            <a:r>
              <a:rPr b="0" lang="en-US" sz="1600" spc="-1" strike="noStrike">
                <a:latin typeface="Arial"/>
              </a:rPr>
              <a:t> table.</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latin typeface="Arial"/>
              </a:rPr>
              <a:t>To find which campaigns are attributed to a user’s last touch, we select the maximal time stamps and group them by both the </a:t>
            </a:r>
            <a:r>
              <a:rPr b="0" lang="en-US" sz="1600" spc="-1" strike="noStrike">
                <a:latin typeface="Courier New"/>
              </a:rPr>
              <a:t>utm_source</a:t>
            </a:r>
            <a:r>
              <a:rPr b="0" lang="en-US" sz="1600" spc="-1" strike="noStrike">
                <a:latin typeface="Arial"/>
              </a:rPr>
              <a:t> and </a:t>
            </a:r>
            <a:r>
              <a:rPr b="0" lang="en-US" sz="1600" spc="-1" strike="noStrike">
                <a:latin typeface="Courier New"/>
              </a:rPr>
              <a:t>utm_campaign</a:t>
            </a:r>
            <a:r>
              <a:rPr b="0" lang="en-US" sz="1600" spc="-1" strike="noStrike">
                <a:latin typeface="Arial"/>
              </a:rPr>
              <a:t>.</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51" name="CustomShape 1"/>
          <p:cNvSpPr/>
          <p:nvPr/>
        </p:nvSpPr>
        <p:spPr>
          <a:xfrm>
            <a:off x="311760" y="228600"/>
            <a:ext cx="8520120" cy="44424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2.1-2.2 Explained</a:t>
            </a:r>
            <a:endParaRPr b="0" lang="en-US" sz="2400" spc="-1" strike="noStrike">
              <a:solidFill>
                <a:srgbClr val="ffffff"/>
              </a:solidFill>
              <a:latin typeface="Arial"/>
            </a:endParaRPr>
          </a:p>
        </p:txBody>
      </p:sp>
      <p:sp>
        <p:nvSpPr>
          <p:cNvPr id="152" name="TextShape 2"/>
          <p:cNvSpPr txBox="1"/>
          <p:nvPr/>
        </p:nvSpPr>
        <p:spPr>
          <a:xfrm>
            <a:off x="4343400" y="3025800"/>
            <a:ext cx="4572000" cy="1967400"/>
          </a:xfrm>
          <a:prstGeom prst="rect">
            <a:avLst/>
          </a:prstGeom>
          <a:solidFill>
            <a:srgbClr val="d1e6ef"/>
          </a:solidFill>
          <a:ln w="0">
            <a:noFill/>
          </a:ln>
        </p:spPr>
        <p:txBody>
          <a:bodyPr lIns="90000" rIns="90000" tIns="45000" bIns="45000">
            <a:noAutofit/>
          </a:bodyPr>
          <a:p>
            <a:pPr>
              <a:lnSpc>
                <a:spcPct val="100000"/>
              </a:lnSpc>
            </a:pPr>
            <a:r>
              <a:rPr b="0" lang="en-US" sz="1200" spc="-1" strike="noStrike">
                <a:latin typeface="Arial"/>
              </a:rPr>
              <a:t>Last touches are generally attributed to email sources and re-targeting campaigns, likely serving as reminders for customers to come back to shop. In other instances, a customer’s only interaction with a website may be the initial visit from the articles, or from a google search.</a:t>
            </a:r>
            <a:endParaRPr b="0" lang="en-US" sz="1200" spc="-1" strike="noStrike">
              <a:latin typeface="Arial"/>
            </a:endParaRPr>
          </a:p>
          <a:p>
            <a:endParaRPr b="0" lang="en-US" sz="1200" spc="-1" strike="noStrike">
              <a:latin typeface="Arial"/>
            </a:endParaRPr>
          </a:p>
          <a:p>
            <a:r>
              <a:rPr b="0" lang="en-US" sz="1200" spc="-1" strike="noStrike">
                <a:latin typeface="Arial"/>
              </a:rPr>
              <a:t>Last touches alone don’t provide enough info regarding whether the customer completed their purchase. </a:t>
            </a:r>
            <a:br/>
            <a:r>
              <a:rPr b="0" lang="en-US" sz="1200" spc="-1" strike="noStrike">
                <a:latin typeface="Arial"/>
              </a:rPr>
              <a:t>However, the data seems to suggest that customers successfully return to the website with the help of re-targeting campaigns.</a:t>
            </a:r>
            <a:endParaRPr b="0" lang="en-US" sz="1200" spc="-1" strike="noStrike">
              <a:latin typeface="Arial"/>
            </a:endParaRPr>
          </a:p>
          <a:p>
            <a:pPr marL="216000" indent="-216000">
              <a:lnSpc>
                <a:spcPct val="100000"/>
              </a:lnSpc>
              <a:buClr>
                <a:srgbClr val="ffffff"/>
              </a:buClr>
              <a:buSzPct val="45000"/>
              <a:buFont typeface="Wingdings" charset="2"/>
              <a:buChar char=""/>
            </a:pPr>
            <a:r>
              <a:rPr b="0" lang="en-US" sz="1200" spc="-1" strike="noStrike">
                <a:latin typeface="Arial"/>
              </a:rPr>
              <a:t>There are </a:t>
            </a:r>
            <a:r>
              <a:rPr b="1" lang="en-US" sz="1200" spc="-1" strike="noStrike">
                <a:latin typeface="Arial"/>
              </a:rPr>
              <a:t>1,979 TOTAL Attributed Last Touches.</a:t>
            </a:r>
            <a:endParaRPr b="0" lang="en-US" sz="1200" spc="-1" strike="noStrike">
              <a:latin typeface="Arial"/>
            </a:endParaRPr>
          </a:p>
        </p:txBody>
      </p:sp>
      <p:pic>
        <p:nvPicPr>
          <p:cNvPr id="153" name="" descr=""/>
          <p:cNvPicPr/>
          <p:nvPr/>
        </p:nvPicPr>
        <p:blipFill>
          <a:blip r:embed="rId1"/>
          <a:stretch/>
        </p:blipFill>
        <p:spPr>
          <a:xfrm>
            <a:off x="4572000" y="914400"/>
            <a:ext cx="4114800" cy="1999440"/>
          </a:xfrm>
          <a:prstGeom prst="rect">
            <a:avLst/>
          </a:prstGeom>
          <a:ln w="0">
            <a:noFill/>
          </a:ln>
        </p:spPr>
      </p:pic>
      <p:pic>
        <p:nvPicPr>
          <p:cNvPr id="154" name="" descr=""/>
          <p:cNvPicPr/>
          <p:nvPr/>
        </p:nvPicPr>
        <p:blipFill>
          <a:blip r:embed="rId2"/>
          <a:stretch/>
        </p:blipFill>
        <p:spPr>
          <a:xfrm>
            <a:off x="228600" y="1371600"/>
            <a:ext cx="4114800" cy="1109520"/>
          </a:xfrm>
          <a:prstGeom prst="rect">
            <a:avLst/>
          </a:prstGeom>
          <a:ln w="0">
            <a:noFill/>
          </a:ln>
        </p:spPr>
      </p:pic>
      <p:sp>
        <p:nvSpPr>
          <p:cNvPr id="155" name="TextShape 3"/>
          <p:cNvSpPr txBox="1"/>
          <p:nvPr/>
        </p:nvSpPr>
        <p:spPr>
          <a:xfrm>
            <a:off x="239760" y="2971800"/>
            <a:ext cx="3886200" cy="1949040"/>
          </a:xfrm>
          <a:prstGeom prst="rect">
            <a:avLst/>
          </a:prstGeom>
          <a:solidFill>
            <a:srgbClr val="d1e6ef"/>
          </a:solidFill>
          <a:ln w="0">
            <a:noFill/>
          </a:ln>
        </p:spPr>
        <p:txBody>
          <a:bodyPr lIns="90000" rIns="90000" tIns="45000" bIns="45000">
            <a:noAutofit/>
          </a:bodyPr>
          <a:p>
            <a:r>
              <a:rPr b="0" lang="en-US" sz="1200" spc="-1" strike="noStrike">
                <a:latin typeface="Arial"/>
              </a:rPr>
              <a:t>First touches are generally attributed to articles that identify the company selling the shirts, as well as a few for users searching for websites selling T-shirts.</a:t>
            </a:r>
            <a:endParaRPr b="0" lang="en-US" sz="1200" spc="-1" strike="noStrike">
              <a:latin typeface="Arial"/>
            </a:endParaRPr>
          </a:p>
          <a:p>
            <a:endParaRPr b="0" lang="en-US" sz="1200" spc="-1" strike="noStrike">
              <a:latin typeface="Arial"/>
            </a:endParaRPr>
          </a:p>
          <a:p>
            <a:r>
              <a:rPr b="0" lang="en-US" sz="1200" spc="-1" strike="noStrike">
                <a:latin typeface="Arial"/>
              </a:rPr>
              <a:t>Notice that no first touches are attributed to email sources, nor re-targeting campaigns. This makes sense; users wouldn’t expect to receive any news or sale info from a website they haven’t visited and provided info to yet.</a:t>
            </a:r>
            <a:endParaRPr b="0" lang="en-US" sz="1200" spc="-1" strike="noStrike">
              <a:latin typeface="Arial"/>
            </a:endParaRPr>
          </a:p>
          <a:p>
            <a:pPr marL="216000" indent="-216000">
              <a:lnSpc>
                <a:spcPct val="100000"/>
              </a:lnSpc>
              <a:buClr>
                <a:srgbClr val="ffffff"/>
              </a:buClr>
              <a:buSzPct val="45000"/>
              <a:buFont typeface="Wingdings" charset="2"/>
              <a:buChar char=""/>
            </a:pPr>
            <a:r>
              <a:rPr b="0" lang="en-US" sz="1200" spc="-1" strike="noStrike">
                <a:latin typeface="Arial"/>
              </a:rPr>
              <a:t>There are </a:t>
            </a:r>
            <a:r>
              <a:rPr b="1" lang="en-US" sz="1200" spc="-1" strike="noStrike">
                <a:latin typeface="Arial"/>
              </a:rPr>
              <a:t>1,979 TOTAL Attributed First Touches.</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56" name="CustomShape 1"/>
          <p:cNvSpPr/>
          <p:nvPr/>
        </p:nvSpPr>
        <p:spPr>
          <a:xfrm>
            <a:off x="311760" y="292680"/>
            <a:ext cx="8520120" cy="8373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2.3 How many users make a purchase?</a:t>
            </a:r>
            <a:endParaRPr b="0" lang="en-US" sz="2400" spc="-1" strike="noStrike">
              <a:solidFill>
                <a:srgbClr val="ffffff"/>
              </a:solidFill>
              <a:latin typeface="Arial"/>
            </a:endParaRPr>
          </a:p>
        </p:txBody>
      </p:sp>
      <p:sp>
        <p:nvSpPr>
          <p:cNvPr id="157" name="CustomShape 2"/>
          <p:cNvSpPr/>
          <p:nvPr/>
        </p:nvSpPr>
        <p:spPr>
          <a:xfrm>
            <a:off x="177840" y="1201320"/>
            <a:ext cx="8520120" cy="1770480"/>
          </a:xfrm>
          <a:prstGeom prst="rect">
            <a:avLst/>
          </a:prstGeom>
          <a:solidFill>
            <a:srgbClr val="d1e6ef"/>
          </a:solidFill>
          <a:ln w="9360">
            <a:solidFill>
              <a:srgbClr val="b7b7b7"/>
            </a:solidFill>
            <a:round/>
          </a:ln>
        </p:spPr>
        <p:style>
          <a:lnRef idx="0"/>
          <a:fillRef idx="0"/>
          <a:effectRef idx="0"/>
          <a:fontRef idx="minor"/>
        </p:style>
        <p:txBody>
          <a:bodyPr tIns="91440" bIns="91440">
            <a:noAutofit/>
          </a:bodyPr>
          <a:p>
            <a:pPr>
              <a:lnSpc>
                <a:spcPct val="115000"/>
              </a:lnSpc>
              <a:tabLst>
                <a:tab algn="l" pos="0"/>
              </a:tabLst>
            </a:pPr>
            <a:r>
              <a:rPr b="0" lang="en" sz="1200" spc="-1" strike="noStrike">
                <a:solidFill>
                  <a:srgbClr val="000000"/>
                </a:solidFill>
                <a:latin typeface="Roboto"/>
                <a:ea typeface="Roboto"/>
              </a:rPr>
              <a:t>We know a user has made a purchase when they have made it to the purchase landing page, which, in the table, is called ‘</a:t>
            </a:r>
            <a:r>
              <a:rPr b="1" lang="en" sz="1200" spc="-1" strike="noStrike">
                <a:solidFill>
                  <a:srgbClr val="000000"/>
                </a:solidFill>
                <a:latin typeface="Courier New"/>
                <a:ea typeface="Roboto"/>
              </a:rPr>
              <a:t>4 – purchase</a:t>
            </a:r>
            <a:r>
              <a:rPr b="0" lang="en" sz="1200" spc="-1" strike="noStrike">
                <a:solidFill>
                  <a:srgbClr val="000000"/>
                </a:solidFill>
                <a:latin typeface="Roboto"/>
                <a:ea typeface="Roboto"/>
              </a:rPr>
              <a:t>.’ To see the number of distinct users that have made it to this page, we count the number of distinct </a:t>
            </a:r>
            <a:r>
              <a:rPr b="1" lang="en" sz="1200" spc="-1" strike="noStrike">
                <a:solidFill>
                  <a:srgbClr val="000000"/>
                </a:solidFill>
                <a:latin typeface="Courier New"/>
                <a:ea typeface="Roboto"/>
              </a:rPr>
              <a:t>user_id</a:t>
            </a:r>
            <a:r>
              <a:rPr b="0" lang="en" sz="1200" spc="-1" strike="noStrike">
                <a:solidFill>
                  <a:srgbClr val="000000"/>
                </a:solidFill>
                <a:latin typeface="Roboto"/>
                <a:ea typeface="Roboto"/>
              </a:rPr>
              <a:t>’s and group them by </a:t>
            </a:r>
            <a:r>
              <a:rPr b="1" lang="en" sz="1200" spc="-1" strike="noStrike">
                <a:solidFill>
                  <a:srgbClr val="000000"/>
                </a:solidFill>
                <a:latin typeface="Courier New"/>
                <a:ea typeface="Roboto"/>
              </a:rPr>
              <a:t>page_name</a:t>
            </a:r>
            <a:r>
              <a:rPr b="0" lang="en" sz="1200" spc="-1" strike="noStrike">
                <a:solidFill>
                  <a:srgbClr val="000000"/>
                </a:solidFill>
                <a:latin typeface="Roboto"/>
                <a:ea typeface="Roboto"/>
              </a:rPr>
              <a:t>.</a:t>
            </a:r>
            <a:endParaRPr b="0" lang="en-US" sz="1200" spc="-1" strike="noStrike">
              <a:solidFill>
                <a:srgbClr val="000000"/>
              </a:solidFill>
              <a:latin typeface="Arial"/>
            </a:endParaRPr>
          </a:p>
          <a:p>
            <a:pPr marL="457200" indent="-304560">
              <a:lnSpc>
                <a:spcPct val="115000"/>
              </a:lnSpc>
              <a:buClr>
                <a:srgbClr val="ffffff"/>
              </a:buClr>
              <a:buSzPct val="45000"/>
              <a:buFont typeface="Wingdings" charset="2"/>
              <a:buChar char=""/>
              <a:tabLst>
                <a:tab algn="l" pos="0"/>
              </a:tabLst>
            </a:pPr>
            <a:r>
              <a:rPr b="0" lang="en" sz="1200" spc="-1" strike="noStrike">
                <a:solidFill>
                  <a:srgbClr val="000000"/>
                </a:solidFill>
                <a:latin typeface="Roboto"/>
                <a:ea typeface="Roboto"/>
              </a:rPr>
              <a:t>We see the number of distinct users decreases as we progress further into the website.</a:t>
            </a:r>
            <a:endParaRPr b="0" lang="en-US" sz="1200" spc="-1" strike="noStrike">
              <a:solidFill>
                <a:srgbClr val="000000"/>
              </a:solidFill>
              <a:latin typeface="Arial"/>
            </a:endParaRPr>
          </a:p>
          <a:p>
            <a:pPr marL="457200" indent="-304560">
              <a:lnSpc>
                <a:spcPct val="115000"/>
              </a:lnSpc>
              <a:buClr>
                <a:srgbClr val="ffffff"/>
              </a:buClr>
              <a:buSzPct val="45000"/>
              <a:buFont typeface="Wingdings" charset="2"/>
              <a:buChar char=""/>
              <a:tabLst>
                <a:tab algn="l" pos="0"/>
              </a:tabLst>
            </a:pPr>
            <a:r>
              <a:rPr b="0" lang="en" sz="1200" spc="-1" strike="noStrike">
                <a:solidFill>
                  <a:srgbClr val="000000"/>
                </a:solidFill>
                <a:latin typeface="Roboto"/>
                <a:ea typeface="Roboto"/>
              </a:rPr>
              <a:t>There are 1,979 users recorded entering the site (‘</a:t>
            </a:r>
            <a:r>
              <a:rPr b="1" lang="en" sz="1200" spc="-1" strike="noStrike">
                <a:solidFill>
                  <a:srgbClr val="000000"/>
                </a:solidFill>
                <a:latin typeface="Courier New"/>
                <a:ea typeface="Roboto"/>
              </a:rPr>
              <a:t>1 – landing_page</a:t>
            </a:r>
            <a:r>
              <a:rPr b="0" lang="en" sz="1200" spc="-1" strike="noStrike">
                <a:solidFill>
                  <a:srgbClr val="000000"/>
                </a:solidFill>
                <a:latin typeface="Roboto"/>
                <a:ea typeface="Roboto"/>
              </a:rPr>
              <a:t>’), which makes sense given the number of total first and last touches (2.1-2.2 explained)</a:t>
            </a:r>
            <a:endParaRPr b="0" lang="en-US" sz="1200" spc="-1" strike="noStrike">
              <a:solidFill>
                <a:srgbClr val="000000"/>
              </a:solidFill>
              <a:latin typeface="Arial"/>
            </a:endParaRPr>
          </a:p>
          <a:p>
            <a:pPr marL="457200" indent="-304560">
              <a:lnSpc>
                <a:spcPct val="115000"/>
              </a:lnSpc>
              <a:buClr>
                <a:srgbClr val="ffffff"/>
              </a:buClr>
              <a:buSzPct val="45000"/>
              <a:buFont typeface="Wingdings" charset="2"/>
              <a:buChar char=""/>
              <a:tabLst>
                <a:tab algn="l" pos="0"/>
              </a:tabLst>
            </a:pPr>
            <a:r>
              <a:rPr b="0" lang="en" sz="1200" spc="-1" strike="noStrike">
                <a:solidFill>
                  <a:srgbClr val="000000"/>
                </a:solidFill>
                <a:latin typeface="Roboto"/>
                <a:ea typeface="Roboto"/>
              </a:rPr>
              <a:t>There is a vast decrease in the number of users going from the checkout page to the purchase page.</a:t>
            </a:r>
            <a:endParaRPr b="0" lang="en-US" sz="1200" spc="-1" strike="noStrike">
              <a:solidFill>
                <a:srgbClr val="000000"/>
              </a:solidFill>
              <a:latin typeface="Arial"/>
            </a:endParaRPr>
          </a:p>
          <a:p>
            <a:pPr marL="457200" indent="-304560">
              <a:lnSpc>
                <a:spcPct val="115000"/>
              </a:lnSpc>
              <a:buClr>
                <a:srgbClr val="ffffff"/>
              </a:buClr>
              <a:buSzPct val="45000"/>
              <a:buFont typeface="Wingdings" charset="2"/>
              <a:buChar char=""/>
              <a:tabLst>
                <a:tab algn="l" pos="0"/>
              </a:tabLst>
            </a:pPr>
            <a:r>
              <a:rPr b="0" lang="en" sz="1200" spc="-1" strike="noStrike">
                <a:solidFill>
                  <a:srgbClr val="000000"/>
                </a:solidFill>
                <a:latin typeface="Roboto"/>
                <a:ea typeface="Roboto"/>
              </a:rPr>
              <a:t>361 distinct users make it to the purchase page.</a:t>
            </a:r>
            <a:endParaRPr b="0" lang="en-US" sz="1200" spc="-1" strike="noStrike">
              <a:solidFill>
                <a:srgbClr val="000000"/>
              </a:solidFill>
              <a:latin typeface="Arial"/>
            </a:endParaRPr>
          </a:p>
          <a:p>
            <a:pPr>
              <a:lnSpc>
                <a:spcPct val="115000"/>
              </a:lnSpc>
              <a:tabLst>
                <a:tab algn="l" pos="0"/>
              </a:tabLst>
            </a:pPr>
            <a:endParaRPr b="0" lang="en-US" sz="1200" spc="-1" strike="noStrike">
              <a:solidFill>
                <a:srgbClr val="000000"/>
              </a:solidFill>
              <a:latin typeface="Arial"/>
            </a:endParaRPr>
          </a:p>
        </p:txBody>
      </p:sp>
      <p:pic>
        <p:nvPicPr>
          <p:cNvPr id="158" name="" descr=""/>
          <p:cNvPicPr/>
          <p:nvPr/>
        </p:nvPicPr>
        <p:blipFill>
          <a:blip r:embed="rId1"/>
          <a:stretch/>
        </p:blipFill>
        <p:spPr>
          <a:xfrm>
            <a:off x="276120" y="3200400"/>
            <a:ext cx="4574520" cy="1600200"/>
          </a:xfrm>
          <a:prstGeom prst="rect">
            <a:avLst/>
          </a:prstGeom>
          <a:ln w="0">
            <a:noFill/>
          </a:ln>
        </p:spPr>
      </p:pic>
      <p:pic>
        <p:nvPicPr>
          <p:cNvPr id="159" name="" descr=""/>
          <p:cNvPicPr/>
          <p:nvPr/>
        </p:nvPicPr>
        <p:blipFill>
          <a:blip r:embed="rId2"/>
          <a:stretch/>
        </p:blipFill>
        <p:spPr>
          <a:xfrm>
            <a:off x="4572000" y="3200400"/>
            <a:ext cx="4104360" cy="16002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60" name="CustomShape 1"/>
          <p:cNvSpPr/>
          <p:nvPr/>
        </p:nvSpPr>
        <p:spPr>
          <a:xfrm>
            <a:off x="311760" y="77040"/>
            <a:ext cx="8520120" cy="8373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2.4 How many last touches </a:t>
            </a:r>
            <a:r>
              <a:rPr b="1" lang="en" sz="2400" spc="-1" strike="noStrike" u="sng">
                <a:solidFill>
                  <a:srgbClr val="ffffff"/>
                </a:solidFill>
                <a:uFillTx/>
                <a:latin typeface="Roboto"/>
                <a:ea typeface="Roboto"/>
              </a:rPr>
              <a:t>on the purchase page</a:t>
            </a:r>
            <a:r>
              <a:rPr b="1" lang="en" sz="2400" spc="-1" strike="noStrike">
                <a:solidFill>
                  <a:srgbClr val="ffffff"/>
                </a:solidFill>
                <a:latin typeface="Roboto"/>
                <a:ea typeface="Roboto"/>
              </a:rPr>
              <a:t> is each campaign responsible for?</a:t>
            </a:r>
            <a:endParaRPr b="0" lang="en-US" sz="2400" spc="-1" strike="noStrike">
              <a:solidFill>
                <a:srgbClr val="ffffff"/>
              </a:solidFill>
              <a:latin typeface="Arial"/>
            </a:endParaRPr>
          </a:p>
        </p:txBody>
      </p:sp>
      <p:sp>
        <p:nvSpPr>
          <p:cNvPr id="161" name="TextShape 2"/>
          <p:cNvSpPr txBox="1"/>
          <p:nvPr/>
        </p:nvSpPr>
        <p:spPr>
          <a:xfrm>
            <a:off x="228600" y="2779920"/>
            <a:ext cx="5029200" cy="2303280"/>
          </a:xfrm>
          <a:prstGeom prst="rect">
            <a:avLst/>
          </a:prstGeom>
          <a:solidFill>
            <a:srgbClr val="d1e6ef"/>
          </a:solidFill>
          <a:ln w="0">
            <a:noFill/>
          </a:ln>
        </p:spPr>
        <p:txBody>
          <a:bodyPr lIns="90000" rIns="90000" tIns="45000" bIns="45000">
            <a:noAutofit/>
          </a:bodyPr>
          <a:p>
            <a:pPr>
              <a:lnSpc>
                <a:spcPct val="100000"/>
              </a:lnSpc>
            </a:pPr>
            <a:r>
              <a:rPr b="0" lang="en-US" sz="1400" spc="-1" strike="noStrike">
                <a:latin typeface="Arial"/>
              </a:rPr>
              <a:t>To find which sources attribute to a user’s completion of their purchase, we can examine which sources are attributed to a user’s last touch on the purchase page.</a:t>
            </a:r>
            <a:endParaRPr b="0" lang="en-US" sz="1400" spc="-1" strike="noStrike">
              <a:latin typeface="Arial"/>
            </a:endParaRPr>
          </a:p>
          <a:p>
            <a:pPr>
              <a:lnSpc>
                <a:spcPct val="100000"/>
              </a:lnSpc>
            </a:pPr>
            <a:r>
              <a:rPr b="0" lang="en-US" sz="1400" spc="-1" strike="noStrike">
                <a:latin typeface="Arial"/>
              </a:rPr>
              <a:t>Similar to the last touch query (see 2.2), we only need to add the </a:t>
            </a:r>
            <a:r>
              <a:rPr b="0" lang="en-US" sz="1400" spc="-1" strike="noStrike">
                <a:latin typeface="Courier New"/>
              </a:rPr>
              <a:t>WHERE</a:t>
            </a:r>
            <a:r>
              <a:rPr b="0" lang="en-US" sz="1400" spc="-1" strike="noStrike">
                <a:latin typeface="Arial"/>
              </a:rPr>
              <a:t> clause (</a:t>
            </a:r>
            <a:r>
              <a:rPr b="0" lang="en-US" sz="1400" spc="-1" strike="noStrike">
                <a:highlight>
                  <a:srgbClr val="ffff00"/>
                </a:highlight>
                <a:latin typeface="Arial"/>
              </a:rPr>
              <a:t>highlighted right</a:t>
            </a:r>
            <a:r>
              <a:rPr b="0" lang="en-US" sz="1400" spc="-1" strike="noStrike">
                <a:latin typeface="Arial"/>
              </a:rPr>
              <a:t>) specifying the purchase page.</a:t>
            </a:r>
            <a:endParaRPr b="0" lang="en-US" sz="1400" spc="-1" strike="noStrike">
              <a:latin typeface="Arial"/>
            </a:endParaRPr>
          </a:p>
          <a:p>
            <a:pPr marL="216000" indent="-216000">
              <a:lnSpc>
                <a:spcPct val="100000"/>
              </a:lnSpc>
              <a:buClr>
                <a:srgbClr val="ffffff"/>
              </a:buClr>
              <a:buSzPct val="45000"/>
              <a:buFont typeface="Wingdings" charset="2"/>
              <a:buChar char=""/>
            </a:pPr>
            <a:r>
              <a:rPr b="0" lang="en-US" sz="1400" spc="-1" strike="noStrike">
                <a:latin typeface="Arial"/>
              </a:rPr>
              <a:t>The query result makes sense: 361 distinct users access the purchase page (2.3), and there are 361 last touch attributions.</a:t>
            </a:r>
            <a:endParaRPr b="0" lang="en-US" sz="1400" spc="-1" strike="noStrike">
              <a:latin typeface="Arial"/>
            </a:endParaRPr>
          </a:p>
          <a:p>
            <a:pPr marL="216000" indent="-216000">
              <a:lnSpc>
                <a:spcPct val="100000"/>
              </a:lnSpc>
              <a:buClr>
                <a:srgbClr val="ffffff"/>
              </a:buClr>
              <a:buSzPct val="45000"/>
              <a:buFont typeface="Wingdings" charset="2"/>
              <a:buChar char=""/>
            </a:pPr>
            <a:r>
              <a:rPr b="0" lang="en-US" sz="1400" spc="-1" strike="noStrike">
                <a:latin typeface="Arial"/>
              </a:rPr>
              <a:t>The results indicate that re-targeting campaigns/emails are responsible for a user’s final purchase.</a:t>
            </a:r>
            <a:endParaRPr b="0" lang="en-US" sz="1400" spc="-1" strike="noStrike">
              <a:latin typeface="Arial"/>
            </a:endParaRPr>
          </a:p>
        </p:txBody>
      </p:sp>
      <p:pic>
        <p:nvPicPr>
          <p:cNvPr id="162" name="" descr=""/>
          <p:cNvPicPr/>
          <p:nvPr/>
        </p:nvPicPr>
        <p:blipFill>
          <a:blip r:embed="rId1"/>
          <a:stretch/>
        </p:blipFill>
        <p:spPr>
          <a:xfrm>
            <a:off x="5715000" y="914400"/>
            <a:ext cx="3128400" cy="3899160"/>
          </a:xfrm>
          <a:prstGeom prst="rect">
            <a:avLst/>
          </a:prstGeom>
          <a:ln w="0">
            <a:noFill/>
          </a:ln>
        </p:spPr>
      </p:pic>
      <p:pic>
        <p:nvPicPr>
          <p:cNvPr id="163" name="" descr=""/>
          <p:cNvPicPr/>
          <p:nvPr/>
        </p:nvPicPr>
        <p:blipFill>
          <a:blip r:embed="rId2"/>
          <a:stretch/>
        </p:blipFill>
        <p:spPr>
          <a:xfrm>
            <a:off x="1143000" y="882360"/>
            <a:ext cx="3386520" cy="18608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alpha val="82000"/>
          </a:srgbClr>
        </a:solidFill>
      </p:bgPr>
    </p:bg>
    <p:spTree>
      <p:nvGrpSpPr>
        <p:cNvPr id="1" name=""/>
        <p:cNvGrpSpPr/>
        <p:nvPr/>
      </p:nvGrpSpPr>
      <p:grpSpPr>
        <a:xfrm>
          <a:off x="0" y="0"/>
          <a:ext cx="0" cy="0"/>
          <a:chOff x="0" y="0"/>
          <a:chExt cx="0" cy="0"/>
        </a:xfrm>
      </p:grpSpPr>
      <p:sp>
        <p:nvSpPr>
          <p:cNvPr id="164" name="CustomShape 1"/>
          <p:cNvSpPr/>
          <p:nvPr/>
        </p:nvSpPr>
        <p:spPr>
          <a:xfrm>
            <a:off x="753120" y="360"/>
            <a:ext cx="7637760" cy="20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4800" spc="-1" strike="noStrike">
                <a:solidFill>
                  <a:srgbClr val="ffffff"/>
                </a:solidFill>
                <a:latin typeface="Roboto Black"/>
                <a:ea typeface="Roboto Black"/>
              </a:rPr>
              <a:t>3. Optimizing the</a:t>
            </a:r>
            <a:br/>
            <a:r>
              <a:rPr b="0" lang="en" sz="4800" spc="-1" strike="noStrike">
                <a:solidFill>
                  <a:srgbClr val="ffffff"/>
                </a:solidFill>
                <a:latin typeface="Roboto Black"/>
                <a:ea typeface="Roboto Black"/>
              </a:rPr>
              <a:t>Campaign Budget</a:t>
            </a:r>
            <a:endParaRPr b="0" lang="en-US" sz="4800" spc="-1" strike="noStrike">
              <a:latin typeface="Arial"/>
            </a:endParaRPr>
          </a:p>
        </p:txBody>
      </p:sp>
      <p:sp>
        <p:nvSpPr>
          <p:cNvPr id="165" name="TextShape 2"/>
          <p:cNvSpPr txBox="1"/>
          <p:nvPr/>
        </p:nvSpPr>
        <p:spPr>
          <a:xfrm>
            <a:off x="1828800" y="2743200"/>
            <a:ext cx="5715000" cy="602280"/>
          </a:xfrm>
          <a:prstGeom prst="rect">
            <a:avLst/>
          </a:prstGeom>
          <a:noFill/>
          <a:ln w="0">
            <a:noFill/>
          </a:ln>
        </p:spPr>
        <p:txBody>
          <a:bodyPr lIns="90000" rIns="90000" tIns="45000" bIns="45000">
            <a:noAutofit/>
          </a:bodyPr>
          <a:p>
            <a:r>
              <a:rPr b="0" lang="en-US" sz="1800" spc="-1" strike="noStrike">
                <a:latin typeface="Arial"/>
              </a:rPr>
              <a:t>3.0 CoolTShirts can reinvest in 5 campaigns.</a:t>
            </a:r>
            <a:endParaRPr b="0" lang="en-US" sz="1800" spc="-1" strike="noStrike">
              <a:latin typeface="Arial"/>
            </a:endParaRPr>
          </a:p>
          <a:p>
            <a:r>
              <a:rPr b="0" lang="en-US" sz="1800" spc="-1" strike="noStrike">
                <a:latin typeface="Arial"/>
              </a:rPr>
              <a:t>Which should they pick, and why?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66" name="CustomShape 1"/>
          <p:cNvSpPr/>
          <p:nvPr/>
        </p:nvSpPr>
        <p:spPr>
          <a:xfrm>
            <a:off x="311760" y="292680"/>
            <a:ext cx="8520120" cy="8373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3.0 Example Slide, type 1</a:t>
            </a:r>
            <a:endParaRPr b="0" lang="en-US" sz="2400" spc="-1" strike="noStrike">
              <a:solidFill>
                <a:srgbClr val="ffffff"/>
              </a:solidFill>
              <a:latin typeface="Arial"/>
            </a:endParaRPr>
          </a:p>
        </p:txBody>
      </p:sp>
      <p:sp>
        <p:nvSpPr>
          <p:cNvPr id="167" name="CustomShape 2"/>
          <p:cNvSpPr/>
          <p:nvPr/>
        </p:nvSpPr>
        <p:spPr>
          <a:xfrm>
            <a:off x="177840" y="1201320"/>
            <a:ext cx="8520120" cy="1721160"/>
          </a:xfrm>
          <a:prstGeom prst="rect">
            <a:avLst/>
          </a:prstGeom>
          <a:noFill/>
          <a:ln w="9360">
            <a:solidFill>
              <a:srgbClr val="b7b7b7"/>
            </a:solidFill>
            <a:round/>
          </a:ln>
        </p:spPr>
        <p:style>
          <a:lnRef idx="0"/>
          <a:fillRef idx="0"/>
          <a:effectRef idx="0"/>
          <a:fontRef idx="minor"/>
        </p:style>
        <p:txBody>
          <a:bodyPr tIns="91440" bIns="91440">
            <a:noAutofit/>
          </a:bodyPr>
          <a:p>
            <a:pPr>
              <a:lnSpc>
                <a:spcPct val="115000"/>
              </a:lnSpc>
              <a:tabLst>
                <a:tab algn="l" pos="0"/>
              </a:tabLst>
            </a:pPr>
            <a:r>
              <a:rPr b="0" lang="en" sz="1200" spc="-1" strike="noStrike">
                <a:solidFill>
                  <a:srgbClr val="ffffff"/>
                </a:solidFill>
                <a:latin typeface="Roboto"/>
                <a:ea typeface="Roboto"/>
              </a:rPr>
              <a:t>Lorem ipsum dolor sit amet, consectetur adipiscing elit, sed do eiusmod tempor incididunt ut labore et dolore magna aliqua. </a:t>
            </a:r>
            <a:endParaRPr b="0" lang="en-US" sz="1200" spc="-1" strike="noStrike">
              <a:solidFill>
                <a:srgbClr val="ffffff"/>
              </a:solidFill>
              <a:latin typeface="Arial"/>
            </a:endParaRPr>
          </a:p>
          <a:p>
            <a:pPr marL="457200" indent="-304560">
              <a:lnSpc>
                <a:spcPct val="115000"/>
              </a:lnSpc>
              <a:buClr>
                <a:srgbClr val="000000"/>
              </a:buClr>
              <a:buFont typeface="Roboto"/>
              <a:buChar char="●"/>
              <a:tabLst>
                <a:tab algn="l" pos="0"/>
              </a:tabLst>
            </a:pPr>
            <a:r>
              <a:rPr b="0" lang="en" sz="1200" spc="-1" strike="noStrike">
                <a:solidFill>
                  <a:srgbClr val="ffffff"/>
                </a:solidFill>
                <a:latin typeface="Roboto"/>
                <a:ea typeface="Roboto"/>
              </a:rPr>
              <a:t>Ut enim ad minim veniam, quis nostrud exercitation ullamco laboris nisi ut aliquip ex ea commodo consequat</a:t>
            </a:r>
            <a:endParaRPr b="0" lang="en-US" sz="1200" spc="-1" strike="noStrike">
              <a:solidFill>
                <a:srgbClr val="ffffff"/>
              </a:solidFill>
              <a:latin typeface="Arial"/>
            </a:endParaRPr>
          </a:p>
          <a:p>
            <a:pPr marL="457200" indent="-304560">
              <a:lnSpc>
                <a:spcPct val="115000"/>
              </a:lnSpc>
              <a:buClr>
                <a:srgbClr val="000000"/>
              </a:buClr>
              <a:buFont typeface="Roboto"/>
              <a:buChar char="●"/>
              <a:tabLst>
                <a:tab algn="l" pos="0"/>
              </a:tabLst>
            </a:pPr>
            <a:r>
              <a:rPr b="0" lang="en" sz="1200" spc="-1" strike="noStrike">
                <a:solidFill>
                  <a:srgbClr val="ffffff"/>
                </a:solidFill>
                <a:latin typeface="Roboto"/>
                <a:ea typeface="Roboto"/>
              </a:rPr>
              <a:t>Duis aute irure dolor in reprehenderit in voluptate velit esse cillum dolore eu fugiat nulla pariatur</a:t>
            </a:r>
            <a:endParaRPr b="0" lang="en-US" sz="1200" spc="-1" strike="noStrike">
              <a:solidFill>
                <a:srgbClr val="ffffff"/>
              </a:solidFill>
              <a:latin typeface="Arial"/>
            </a:endParaRPr>
          </a:p>
          <a:p>
            <a:pPr>
              <a:lnSpc>
                <a:spcPct val="115000"/>
              </a:lnSpc>
              <a:tabLst>
                <a:tab algn="l" pos="0"/>
              </a:tabLst>
            </a:pPr>
            <a:endParaRPr b="0" lang="en-US" sz="1200" spc="-1" strike="noStrike">
              <a:solidFill>
                <a:srgbClr val="ffffff"/>
              </a:solidFill>
              <a:latin typeface="Arial"/>
            </a:endParaRPr>
          </a:p>
        </p:txBody>
      </p:sp>
      <p:pic>
        <p:nvPicPr>
          <p:cNvPr id="168" name="" descr=""/>
          <p:cNvPicPr/>
          <p:nvPr/>
        </p:nvPicPr>
        <p:blipFill>
          <a:blip r:embed="rId1"/>
          <a:stretch/>
        </p:blipFill>
        <p:spPr>
          <a:xfrm>
            <a:off x="4800600" y="3032640"/>
            <a:ext cx="3657600" cy="2009880"/>
          </a:xfrm>
          <a:prstGeom prst="rect">
            <a:avLst/>
          </a:prstGeom>
          <a:ln w="0">
            <a:noFill/>
          </a:ln>
        </p:spPr>
      </p:pic>
      <p:pic>
        <p:nvPicPr>
          <p:cNvPr id="169" name="" descr=""/>
          <p:cNvPicPr/>
          <p:nvPr/>
        </p:nvPicPr>
        <p:blipFill>
          <a:blip r:embed="rId2"/>
          <a:stretch/>
        </p:blipFill>
        <p:spPr>
          <a:xfrm>
            <a:off x="457200" y="3029760"/>
            <a:ext cx="4114800" cy="19994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70" name="CustomShape 1"/>
          <p:cNvSpPr/>
          <p:nvPr/>
        </p:nvSpPr>
        <p:spPr>
          <a:xfrm>
            <a:off x="311760" y="292680"/>
            <a:ext cx="8520120" cy="8373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1.1 Example Slide, type 1</a:t>
            </a:r>
            <a:endParaRPr b="0" lang="en-US" sz="2400" spc="-1" strike="noStrike">
              <a:solidFill>
                <a:srgbClr val="ffffff"/>
              </a:solidFill>
              <a:latin typeface="Arial"/>
            </a:endParaRPr>
          </a:p>
        </p:txBody>
      </p:sp>
      <p:sp>
        <p:nvSpPr>
          <p:cNvPr id="171" name="CustomShape 2"/>
          <p:cNvSpPr/>
          <p:nvPr/>
        </p:nvSpPr>
        <p:spPr>
          <a:xfrm>
            <a:off x="177840" y="1201320"/>
            <a:ext cx="8520120" cy="1721160"/>
          </a:xfrm>
          <a:prstGeom prst="rect">
            <a:avLst/>
          </a:prstGeom>
          <a:noFill/>
          <a:ln w="9360">
            <a:solidFill>
              <a:srgbClr val="b7b7b7"/>
            </a:solidFill>
            <a:round/>
          </a:ln>
        </p:spPr>
        <p:style>
          <a:lnRef idx="0"/>
          <a:fillRef idx="0"/>
          <a:effectRef idx="0"/>
          <a:fontRef idx="minor"/>
        </p:style>
        <p:txBody>
          <a:bodyPr tIns="91440" bIns="91440">
            <a:noAutofit/>
          </a:bodyPr>
          <a:p>
            <a:pPr>
              <a:lnSpc>
                <a:spcPct val="115000"/>
              </a:lnSpc>
              <a:tabLst>
                <a:tab algn="l" pos="0"/>
              </a:tabLst>
            </a:pPr>
            <a:r>
              <a:rPr b="0" lang="en" sz="1200" spc="-1" strike="noStrike">
                <a:solidFill>
                  <a:srgbClr val="ffffff"/>
                </a:solidFill>
                <a:latin typeface="Roboto"/>
                <a:ea typeface="Roboto"/>
              </a:rPr>
              <a:t>Lorem ipsum dolor sit amet, consectetur adipiscing elit, sed do eiusmod tempor incididunt ut labore et dolore magna aliqua. </a:t>
            </a:r>
            <a:endParaRPr b="0" lang="en-US" sz="1200" spc="-1" strike="noStrike">
              <a:solidFill>
                <a:srgbClr val="ffffff"/>
              </a:solidFill>
              <a:latin typeface="Arial"/>
            </a:endParaRPr>
          </a:p>
          <a:p>
            <a:pPr marL="457200" indent="-304560">
              <a:lnSpc>
                <a:spcPct val="115000"/>
              </a:lnSpc>
              <a:buClr>
                <a:srgbClr val="000000"/>
              </a:buClr>
              <a:buFont typeface="Roboto"/>
              <a:buChar char="●"/>
              <a:tabLst>
                <a:tab algn="l" pos="0"/>
              </a:tabLst>
            </a:pPr>
            <a:r>
              <a:rPr b="0" lang="en" sz="1200" spc="-1" strike="noStrike">
                <a:solidFill>
                  <a:srgbClr val="ffffff"/>
                </a:solidFill>
                <a:latin typeface="Roboto"/>
                <a:ea typeface="Roboto"/>
              </a:rPr>
              <a:t>Ut enim ad minim veniam, quis nostrud exercitation ullamco laboris nisi ut aliquip ex ea commodo consequat</a:t>
            </a:r>
            <a:endParaRPr b="0" lang="en-US" sz="1200" spc="-1" strike="noStrike">
              <a:solidFill>
                <a:srgbClr val="ffffff"/>
              </a:solidFill>
              <a:latin typeface="Arial"/>
            </a:endParaRPr>
          </a:p>
          <a:p>
            <a:pPr marL="457200" indent="-304560">
              <a:lnSpc>
                <a:spcPct val="115000"/>
              </a:lnSpc>
              <a:buClr>
                <a:srgbClr val="000000"/>
              </a:buClr>
              <a:buFont typeface="Roboto"/>
              <a:buChar char="●"/>
              <a:tabLst>
                <a:tab algn="l" pos="0"/>
              </a:tabLst>
            </a:pPr>
            <a:r>
              <a:rPr b="0" lang="en" sz="1200" spc="-1" strike="noStrike">
                <a:solidFill>
                  <a:srgbClr val="ffffff"/>
                </a:solidFill>
                <a:latin typeface="Roboto"/>
                <a:ea typeface="Roboto"/>
              </a:rPr>
              <a:t>Duis aute irure dolor in reprehenderit in voluptate velit esse cillum dolore eu fugiat nulla pariatur</a:t>
            </a:r>
            <a:endParaRPr b="0" lang="en-US" sz="1200" spc="-1" strike="noStrike">
              <a:solidFill>
                <a:srgbClr val="ffffff"/>
              </a:solidFill>
              <a:latin typeface="Arial"/>
            </a:endParaRPr>
          </a:p>
          <a:p>
            <a:pPr>
              <a:lnSpc>
                <a:spcPct val="115000"/>
              </a:lnSpc>
              <a:tabLst>
                <a:tab algn="l" pos="0"/>
              </a:tabLst>
            </a:pPr>
            <a:endParaRPr b="0" lang="en-US" sz="1200" spc="-1" strike="noStrike">
              <a:solidFill>
                <a:srgbClr val="ffffff"/>
              </a:solidFill>
              <a:latin typeface="Arial"/>
            </a:endParaRPr>
          </a:p>
        </p:txBody>
      </p:sp>
      <p:graphicFrame>
        <p:nvGraphicFramePr>
          <p:cNvPr id="172" name="Table 3"/>
          <p:cNvGraphicFramePr/>
          <p:nvPr/>
        </p:nvGraphicFramePr>
        <p:xfrm>
          <a:off x="177840" y="2993760"/>
          <a:ext cx="8519760" cy="2077920"/>
        </p:xfrm>
        <a:graphic>
          <a:graphicData uri="http://schemas.openxmlformats.org/drawingml/2006/table">
            <a:tbl>
              <a:tblPr/>
              <a:tblGrid>
                <a:gridCol w="1831320"/>
                <a:gridCol w="2345040"/>
                <a:gridCol w="2345040"/>
                <a:gridCol w="1998720"/>
              </a:tblGrid>
              <a:tr h="324360">
                <a:tc>
                  <a:txBody>
                    <a:bodyPr lIns="91080" rIns="91080" tIns="91080" bIns="91080">
                      <a:noAutofit/>
                    </a:bodyPr>
                    <a:p>
                      <a:pPr>
                        <a:lnSpc>
                          <a:spcPct val="100000"/>
                        </a:lnSpc>
                        <a:tabLst>
                          <a:tab algn="l" pos="0"/>
                        </a:tabLst>
                      </a:pPr>
                      <a:r>
                        <a:rPr b="1" lang="en" sz="1000" spc="-1" strike="noStrike">
                          <a:solidFill>
                            <a:srgbClr val="ffffff"/>
                          </a:solidFill>
                          <a:latin typeface="Arial"/>
                          <a:ea typeface="Arial"/>
                        </a:rPr>
                        <a:t>column1</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04056">
                        <a:alpha val="82000"/>
                      </a:srgbClr>
                    </a:solidFill>
                  </a:tcPr>
                </a:tc>
                <a:tc>
                  <a:txBody>
                    <a:bodyPr lIns="91080" rIns="91080" tIns="91080" bIns="91080">
                      <a:noAutofit/>
                    </a:bodyPr>
                    <a:p>
                      <a:pPr>
                        <a:lnSpc>
                          <a:spcPct val="100000"/>
                        </a:lnSpc>
                        <a:tabLst>
                          <a:tab algn="l" pos="0"/>
                        </a:tabLst>
                      </a:pPr>
                      <a:r>
                        <a:rPr b="1" lang="en" sz="1000" spc="-1" strike="noStrike">
                          <a:solidFill>
                            <a:srgbClr val="ffffff"/>
                          </a:solidFill>
                          <a:latin typeface="Arial"/>
                          <a:ea typeface="Arial"/>
                        </a:rPr>
                        <a:t>column2</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04056">
                        <a:alpha val="82000"/>
                      </a:srgbClr>
                    </a:solidFill>
                  </a:tcPr>
                </a:tc>
                <a:tc>
                  <a:txBody>
                    <a:bodyPr lIns="91080" rIns="91080" tIns="91080" bIns="91080">
                      <a:noAutofit/>
                    </a:bodyPr>
                    <a:p>
                      <a:pPr>
                        <a:lnSpc>
                          <a:spcPct val="100000"/>
                        </a:lnSpc>
                        <a:tabLst>
                          <a:tab algn="l" pos="0"/>
                        </a:tabLst>
                      </a:pPr>
                      <a:r>
                        <a:rPr b="1" lang="en" sz="1000" spc="-1" strike="noStrike">
                          <a:solidFill>
                            <a:srgbClr val="ffffff"/>
                          </a:solidFill>
                          <a:latin typeface="Arial"/>
                          <a:ea typeface="Arial"/>
                        </a:rPr>
                        <a:t>column3</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04056">
                        <a:alpha val="82000"/>
                      </a:srgbClr>
                    </a:solidFill>
                  </a:tcPr>
                </a:tc>
                <a:tc>
                  <a:txBody>
                    <a:bodyPr lIns="91080" rIns="91080" tIns="91080" bIns="91080">
                      <a:noAutofit/>
                    </a:bodyPr>
                    <a:p>
                      <a:pPr>
                        <a:lnSpc>
                          <a:spcPct val="100000"/>
                        </a:lnSpc>
                        <a:tabLst>
                          <a:tab algn="l" pos="0"/>
                        </a:tabLst>
                      </a:pPr>
                      <a:r>
                        <a:rPr b="1" lang="en" sz="1000" spc="-1" strike="noStrike">
                          <a:solidFill>
                            <a:srgbClr val="ffffff"/>
                          </a:solidFill>
                          <a:latin typeface="Arial"/>
                          <a:ea typeface="Arial"/>
                        </a:rPr>
                        <a:t>column4</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04056">
                        <a:alpha val="82000"/>
                      </a:srgbClr>
                    </a:solidFill>
                  </a:tcPr>
                </a:tc>
              </a:tr>
              <a:tr h="438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73" name="CustomShape 1"/>
          <p:cNvSpPr/>
          <p:nvPr/>
        </p:nvSpPr>
        <p:spPr>
          <a:xfrm>
            <a:off x="311760" y="292680"/>
            <a:ext cx="8520120" cy="8373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1.1 Example Slide, type 2</a:t>
            </a:r>
            <a:endParaRPr b="0" lang="en-US" sz="2400" spc="-1" strike="noStrike">
              <a:solidFill>
                <a:srgbClr val="ffffff"/>
              </a:solidFill>
              <a:latin typeface="Arial"/>
            </a:endParaRPr>
          </a:p>
        </p:txBody>
      </p:sp>
      <p:sp>
        <p:nvSpPr>
          <p:cNvPr id="174" name="CustomShape 2"/>
          <p:cNvSpPr/>
          <p:nvPr/>
        </p:nvSpPr>
        <p:spPr>
          <a:xfrm>
            <a:off x="5178960" y="1201320"/>
            <a:ext cx="3870720" cy="3746160"/>
          </a:xfrm>
          <a:prstGeom prst="rect">
            <a:avLst/>
          </a:prstGeom>
          <a:solidFill>
            <a:srgbClr val="d9d9d9"/>
          </a:solidFill>
          <a:ln w="0">
            <a:noFill/>
          </a:ln>
        </p:spPr>
        <p:style>
          <a:lnRef idx="0"/>
          <a:fillRef idx="0"/>
          <a:effectRef idx="0"/>
          <a:fontRef idx="minor"/>
        </p:style>
        <p:txBody>
          <a:bodyPr tIns="91440" bIns="91440">
            <a:noAutofit/>
          </a:bodyPr>
          <a:p>
            <a:pPr>
              <a:lnSpc>
                <a:spcPct val="100000"/>
              </a:lnSpc>
              <a:tabLst>
                <a:tab algn="l" pos="0"/>
              </a:tabLst>
            </a:pPr>
            <a:r>
              <a:rPr b="0" lang="en" sz="900" spc="-1" strike="noStrike">
                <a:solidFill>
                  <a:srgbClr val="000000"/>
                </a:solidFill>
                <a:latin typeface="Courier New"/>
                <a:ea typeface="Courier New"/>
              </a:rPr>
              <a:t>-- You can put your query here</a:t>
            </a:r>
            <a:endParaRPr b="0" lang="en-US" sz="900" spc="-1" strike="noStrike">
              <a:latin typeface="Arial"/>
            </a:endParaRPr>
          </a:p>
          <a:p>
            <a:pPr>
              <a:lnSpc>
                <a:spcPct val="100000"/>
              </a:lnSpc>
              <a:tabLst>
                <a:tab algn="l" pos="0"/>
              </a:tabLst>
            </a:pPr>
            <a:r>
              <a:rPr b="0" lang="en" sz="900" spc="-1" strike="noStrike">
                <a:solidFill>
                  <a:srgbClr val="000000"/>
                </a:solidFill>
                <a:latin typeface="Courier New"/>
                <a:ea typeface="Courier New"/>
              </a:rPr>
              <a:t>SELECT *</a:t>
            </a:r>
            <a:endParaRPr b="0" lang="en-US" sz="900" spc="-1" strike="noStrike">
              <a:latin typeface="Arial"/>
            </a:endParaRPr>
          </a:p>
          <a:p>
            <a:pPr>
              <a:lnSpc>
                <a:spcPct val="100000"/>
              </a:lnSpc>
              <a:tabLst>
                <a:tab algn="l" pos="0"/>
              </a:tabLst>
            </a:pPr>
            <a:r>
              <a:rPr b="0" lang="en" sz="900" spc="-1" strike="noStrike">
                <a:solidFill>
                  <a:srgbClr val="000000"/>
                </a:solidFill>
                <a:latin typeface="Courier New"/>
                <a:ea typeface="Courier New"/>
              </a:rPr>
              <a:t>FROM page_visits</a:t>
            </a:r>
            <a:endParaRPr b="0" lang="en-US" sz="900" spc="-1" strike="noStrike">
              <a:latin typeface="Arial"/>
            </a:endParaRPr>
          </a:p>
          <a:p>
            <a:pPr>
              <a:lnSpc>
                <a:spcPct val="100000"/>
              </a:lnSpc>
              <a:tabLst>
                <a:tab algn="l" pos="0"/>
              </a:tabLst>
            </a:pPr>
            <a:r>
              <a:rPr b="0" lang="en" sz="900" spc="-1" strike="noStrike">
                <a:solidFill>
                  <a:srgbClr val="000000"/>
                </a:solidFill>
                <a:latin typeface="Courier New"/>
                <a:ea typeface="Courier New"/>
              </a:rPr>
              <a:t>LIMIT 10;</a:t>
            </a:r>
            <a:endParaRPr b="0" lang="en-US" sz="900" spc="-1" strike="noStrike">
              <a:latin typeface="Arial"/>
            </a:endParaRPr>
          </a:p>
          <a:p>
            <a:pPr>
              <a:lnSpc>
                <a:spcPct val="100000"/>
              </a:lnSpc>
              <a:tabLst>
                <a:tab algn="l" pos="0"/>
              </a:tabLst>
            </a:pPr>
            <a:endParaRPr b="0" lang="en-US" sz="900" spc="-1" strike="noStrike">
              <a:latin typeface="Arial"/>
            </a:endParaRPr>
          </a:p>
        </p:txBody>
      </p:sp>
      <p:sp>
        <p:nvSpPr>
          <p:cNvPr id="175" name="CustomShape 3"/>
          <p:cNvSpPr/>
          <p:nvPr/>
        </p:nvSpPr>
        <p:spPr>
          <a:xfrm>
            <a:off x="177840" y="1201320"/>
            <a:ext cx="4920480" cy="1832760"/>
          </a:xfrm>
          <a:prstGeom prst="rect">
            <a:avLst/>
          </a:prstGeom>
          <a:noFill/>
          <a:ln w="9360">
            <a:solidFill>
              <a:srgbClr val="b7b7b7"/>
            </a:solidFill>
            <a:round/>
          </a:ln>
        </p:spPr>
        <p:style>
          <a:lnRef idx="0"/>
          <a:fillRef idx="0"/>
          <a:effectRef idx="0"/>
          <a:fontRef idx="minor"/>
        </p:style>
        <p:txBody>
          <a:bodyPr tIns="91440" bIns="91440">
            <a:noAutofit/>
          </a:bodyPr>
          <a:p>
            <a:pPr>
              <a:lnSpc>
                <a:spcPct val="115000"/>
              </a:lnSpc>
              <a:tabLst>
                <a:tab algn="l" pos="0"/>
              </a:tabLst>
            </a:pPr>
            <a:r>
              <a:rPr b="0" lang="en" sz="1200" spc="-1" strike="noStrike">
                <a:solidFill>
                  <a:srgbClr val="ffffff"/>
                </a:solidFill>
                <a:latin typeface="Roboto"/>
                <a:ea typeface="Roboto"/>
              </a:rPr>
              <a:t>Lorem ipsum dolor sit amet, consectetur adipiscing elit, sed do eiusmod tempor incididunt ut labore et dolore magna aliqua. </a:t>
            </a:r>
            <a:endParaRPr b="0" lang="en-US" sz="1200" spc="-1" strike="noStrike">
              <a:solidFill>
                <a:srgbClr val="ffffff"/>
              </a:solidFill>
              <a:latin typeface="Arial"/>
            </a:endParaRPr>
          </a:p>
          <a:p>
            <a:pPr marL="457200" indent="-304560">
              <a:lnSpc>
                <a:spcPct val="115000"/>
              </a:lnSpc>
              <a:buClr>
                <a:srgbClr val="000000"/>
              </a:buClr>
              <a:buFont typeface="Roboto"/>
              <a:buChar char="●"/>
              <a:tabLst>
                <a:tab algn="l" pos="0"/>
              </a:tabLst>
            </a:pPr>
            <a:r>
              <a:rPr b="0" lang="en" sz="1200" spc="-1" strike="noStrike">
                <a:solidFill>
                  <a:srgbClr val="ffffff"/>
                </a:solidFill>
                <a:latin typeface="Roboto"/>
                <a:ea typeface="Roboto"/>
              </a:rPr>
              <a:t>Ut enim ad minim veniam, quis nostrud exercitation ullamco laboris nisi ut aliquip ex ea commodo consequat</a:t>
            </a:r>
            <a:endParaRPr b="0" lang="en-US" sz="1200" spc="-1" strike="noStrike">
              <a:solidFill>
                <a:srgbClr val="ffffff"/>
              </a:solidFill>
              <a:latin typeface="Arial"/>
            </a:endParaRPr>
          </a:p>
          <a:p>
            <a:pPr marL="457200" indent="-304560">
              <a:lnSpc>
                <a:spcPct val="115000"/>
              </a:lnSpc>
              <a:buClr>
                <a:srgbClr val="000000"/>
              </a:buClr>
              <a:buFont typeface="Roboto"/>
              <a:buChar char="●"/>
              <a:tabLst>
                <a:tab algn="l" pos="0"/>
              </a:tabLst>
            </a:pPr>
            <a:r>
              <a:rPr b="0" lang="en" sz="1200" spc="-1" strike="noStrike">
                <a:solidFill>
                  <a:srgbClr val="ffffff"/>
                </a:solidFill>
                <a:latin typeface="Roboto"/>
                <a:ea typeface="Roboto"/>
              </a:rPr>
              <a:t>Duis aute irure dolor in reprehenderit in voluptate velit esse cillum dolore eu fugiat nulla pariatur</a:t>
            </a:r>
            <a:endParaRPr b="0" lang="en-US" sz="1200" spc="-1" strike="noStrike">
              <a:solidFill>
                <a:srgbClr val="ffffff"/>
              </a:solidFill>
              <a:latin typeface="Arial"/>
            </a:endParaRPr>
          </a:p>
          <a:p>
            <a:pPr>
              <a:lnSpc>
                <a:spcPct val="115000"/>
              </a:lnSpc>
              <a:tabLst>
                <a:tab algn="l" pos="0"/>
              </a:tabLst>
            </a:pPr>
            <a:endParaRPr b="0" lang="en-US" sz="1200" spc="-1" strike="noStrike">
              <a:solidFill>
                <a:srgbClr val="ffffff"/>
              </a:solidFill>
              <a:latin typeface="Arial"/>
            </a:endParaRPr>
          </a:p>
        </p:txBody>
      </p:sp>
      <p:graphicFrame>
        <p:nvGraphicFramePr>
          <p:cNvPr id="176" name="Table 4"/>
          <p:cNvGraphicFramePr/>
          <p:nvPr/>
        </p:nvGraphicFramePr>
        <p:xfrm>
          <a:off x="177840" y="3188880"/>
          <a:ext cx="4920120" cy="2077920"/>
        </p:xfrm>
        <a:graphic>
          <a:graphicData uri="http://schemas.openxmlformats.org/drawingml/2006/table">
            <a:tbl>
              <a:tblPr/>
              <a:tblGrid>
                <a:gridCol w="1459080"/>
                <a:gridCol w="1868400"/>
                <a:gridCol w="1593000"/>
              </a:tblGrid>
              <a:tr h="324360">
                <a:tc>
                  <a:txBody>
                    <a:bodyPr lIns="91080" rIns="91080" tIns="91080" bIns="91080">
                      <a:noAutofit/>
                    </a:bodyPr>
                    <a:p>
                      <a:pPr>
                        <a:lnSpc>
                          <a:spcPct val="100000"/>
                        </a:lnSpc>
                        <a:tabLst>
                          <a:tab algn="l" pos="0"/>
                        </a:tabLst>
                      </a:pPr>
                      <a:r>
                        <a:rPr b="1" lang="en" sz="1000" spc="-1" strike="noStrike">
                          <a:solidFill>
                            <a:srgbClr val="ffffff"/>
                          </a:solidFill>
                          <a:latin typeface="Arial"/>
                          <a:ea typeface="Arial"/>
                        </a:rPr>
                        <a:t>column1</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04056">
                        <a:alpha val="82000"/>
                      </a:srgbClr>
                    </a:solidFill>
                  </a:tcPr>
                </a:tc>
                <a:tc>
                  <a:txBody>
                    <a:bodyPr lIns="91080" rIns="91080" tIns="91080" bIns="91080">
                      <a:noAutofit/>
                    </a:bodyPr>
                    <a:p>
                      <a:pPr>
                        <a:lnSpc>
                          <a:spcPct val="100000"/>
                        </a:lnSpc>
                        <a:tabLst>
                          <a:tab algn="l" pos="0"/>
                        </a:tabLst>
                      </a:pPr>
                      <a:r>
                        <a:rPr b="1" lang="en" sz="1000" spc="-1" strike="noStrike">
                          <a:solidFill>
                            <a:srgbClr val="ffffff"/>
                          </a:solidFill>
                          <a:latin typeface="Arial"/>
                          <a:ea typeface="Arial"/>
                        </a:rPr>
                        <a:t>column2</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04056">
                        <a:alpha val="82000"/>
                      </a:srgbClr>
                    </a:solidFill>
                  </a:tcPr>
                </a:tc>
                <a:tc>
                  <a:txBody>
                    <a:bodyPr lIns="91080" rIns="91080" tIns="91080" bIns="91080">
                      <a:noAutofit/>
                    </a:bodyPr>
                    <a:p>
                      <a:pPr>
                        <a:lnSpc>
                          <a:spcPct val="100000"/>
                        </a:lnSpc>
                        <a:tabLst>
                          <a:tab algn="l" pos="0"/>
                        </a:tabLst>
                      </a:pPr>
                      <a:r>
                        <a:rPr b="1" lang="en" sz="1000" spc="-1" strike="noStrike">
                          <a:solidFill>
                            <a:srgbClr val="ffffff"/>
                          </a:solidFill>
                          <a:latin typeface="Arial"/>
                          <a:ea typeface="Arial"/>
                        </a:rPr>
                        <a:t>column3</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04056">
                        <a:alpha val="82000"/>
                      </a:srgbClr>
                    </a:solidFill>
                  </a:tcPr>
                </a:tc>
              </a:tr>
              <a:tr h="438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48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77" name="CustomShape 1"/>
          <p:cNvSpPr/>
          <p:nvPr/>
        </p:nvSpPr>
        <p:spPr>
          <a:xfrm>
            <a:off x="311760" y="292680"/>
            <a:ext cx="8520120" cy="8373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1.1 Example Slide, type 3</a:t>
            </a:r>
            <a:endParaRPr b="0" lang="en-US" sz="2400" spc="-1" strike="noStrike">
              <a:solidFill>
                <a:srgbClr val="ffffff"/>
              </a:solidFill>
              <a:latin typeface="Arial"/>
            </a:endParaRPr>
          </a:p>
        </p:txBody>
      </p:sp>
      <p:sp>
        <p:nvSpPr>
          <p:cNvPr id="178" name="CustomShape 2"/>
          <p:cNvSpPr/>
          <p:nvPr/>
        </p:nvSpPr>
        <p:spPr>
          <a:xfrm>
            <a:off x="177840" y="1201320"/>
            <a:ext cx="4920480" cy="3847320"/>
          </a:xfrm>
          <a:prstGeom prst="rect">
            <a:avLst/>
          </a:prstGeom>
          <a:noFill/>
          <a:ln w="9360">
            <a:solidFill>
              <a:srgbClr val="b7b7b7"/>
            </a:solidFill>
            <a:round/>
          </a:ln>
        </p:spPr>
        <p:style>
          <a:lnRef idx="0"/>
          <a:fillRef idx="0"/>
          <a:effectRef idx="0"/>
          <a:fontRef idx="minor"/>
        </p:style>
        <p:txBody>
          <a:bodyPr lIns="171360" tIns="91440" bIns="91440">
            <a:noAutofit/>
          </a:bodyPr>
          <a:p>
            <a:pPr marL="171360" indent="-190080">
              <a:lnSpc>
                <a:spcPct val="115000"/>
              </a:lnSpc>
              <a:buClr>
                <a:srgbClr val="000000"/>
              </a:buClr>
              <a:buFont typeface="Arial"/>
              <a:buChar char="●"/>
            </a:pPr>
            <a:r>
              <a:rPr b="0" lang="en" sz="1200" spc="-1" strike="noStrike">
                <a:solidFill>
                  <a:srgbClr val="ffffff"/>
                </a:solidFill>
                <a:latin typeface="Roboto"/>
                <a:ea typeface="Roboto"/>
              </a:rPr>
              <a:t>Lorem ipsum dolor sit amet, consectetur adipiscing elit, sed do eiusmod tempor incididunt ut labore et dolore magna aliqua. Ut enim ad minim veniam, quis nostrud exercitation ullamco laboris nisi ut aliquip ex ea commodo consequat. </a:t>
            </a:r>
            <a:endParaRPr b="0" lang="en-US" sz="1200" spc="-1" strike="noStrike">
              <a:solidFill>
                <a:srgbClr val="ffffff"/>
              </a:solidFill>
              <a:latin typeface="Arial"/>
            </a:endParaRPr>
          </a:p>
          <a:p>
            <a:pPr marL="171360" indent="-190080">
              <a:lnSpc>
                <a:spcPct val="115000"/>
              </a:lnSpc>
              <a:buClr>
                <a:srgbClr val="000000"/>
              </a:buClr>
              <a:buFont typeface="Arial"/>
              <a:buChar char="●"/>
            </a:pPr>
            <a:r>
              <a:rPr b="0" lang="en" sz="1200" spc="-1" strike="noStrike">
                <a:solidFill>
                  <a:srgbClr val="ffffff"/>
                </a:solidFill>
                <a:latin typeface="Roboto"/>
                <a:ea typeface="Roboto"/>
              </a:rPr>
              <a:t>Duis aute irure dolor in reprehenderit in voluptate velit esse cillum dolore eu fugiat nulla pariatur. Excepteur sint occaecat cupidatat non proident, sunt in culpa qui officia deserunt mollit anim id est laborum.</a:t>
            </a:r>
            <a:endParaRPr b="0" lang="en-US" sz="1200" spc="-1" strike="noStrike">
              <a:solidFill>
                <a:srgbClr val="ffffff"/>
              </a:solidFill>
              <a:latin typeface="Arial"/>
            </a:endParaRPr>
          </a:p>
        </p:txBody>
      </p:sp>
      <p:graphicFrame>
        <p:nvGraphicFramePr>
          <p:cNvPr id="179" name="Table 3"/>
          <p:cNvGraphicFramePr/>
          <p:nvPr/>
        </p:nvGraphicFramePr>
        <p:xfrm>
          <a:off x="5275800" y="1201320"/>
          <a:ext cx="3491640" cy="3843000"/>
        </p:xfrm>
        <a:graphic>
          <a:graphicData uri="http://schemas.openxmlformats.org/drawingml/2006/table">
            <a:tbl>
              <a:tblPr/>
              <a:tblGrid>
                <a:gridCol w="2127600"/>
                <a:gridCol w="1364400"/>
              </a:tblGrid>
              <a:tr h="330840">
                <a:tc>
                  <a:txBody>
                    <a:bodyPr lIns="91080" rIns="91080" tIns="91080" bIns="91080">
                      <a:noAutofit/>
                    </a:bodyPr>
                    <a:p>
                      <a:pPr>
                        <a:lnSpc>
                          <a:spcPct val="100000"/>
                        </a:lnSpc>
                        <a:tabLst>
                          <a:tab algn="l" pos="0"/>
                        </a:tabLst>
                      </a:pPr>
                      <a:r>
                        <a:rPr b="1" lang="en" sz="1000" spc="-1" strike="noStrike">
                          <a:solidFill>
                            <a:srgbClr val="ffffff"/>
                          </a:solidFill>
                          <a:latin typeface="Arial"/>
                          <a:ea typeface="Arial"/>
                        </a:rPr>
                        <a:t>column1</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04056">
                        <a:alpha val="82000"/>
                      </a:srgbClr>
                    </a:solidFill>
                  </a:tcPr>
                </a:tc>
                <a:tc>
                  <a:txBody>
                    <a:bodyPr lIns="91080" rIns="91080" tIns="91080" bIns="91080">
                      <a:noAutofit/>
                    </a:bodyPr>
                    <a:p>
                      <a:pPr>
                        <a:lnSpc>
                          <a:spcPct val="100000"/>
                        </a:lnSpc>
                        <a:tabLst>
                          <a:tab algn="l" pos="0"/>
                        </a:tabLst>
                      </a:pPr>
                      <a:r>
                        <a:rPr b="1" lang="en" sz="1000" spc="-1" strike="noStrike">
                          <a:solidFill>
                            <a:srgbClr val="ffffff"/>
                          </a:solidFill>
                          <a:latin typeface="Arial"/>
                          <a:ea typeface="Arial"/>
                        </a:rPr>
                        <a:t>column2</a:t>
                      </a:r>
                      <a:endParaRPr b="0" lang="en-US" sz="10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solidFill>
                      <a:srgbClr val="204056">
                        <a:alpha val="82000"/>
                      </a:srgbClr>
                    </a:solidFill>
                  </a:tcPr>
                </a:tc>
              </a:tr>
              <a:tr h="4388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8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8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8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8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8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388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40640">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18" name="CustomShape 1"/>
          <p:cNvSpPr/>
          <p:nvPr/>
        </p:nvSpPr>
        <p:spPr>
          <a:xfrm>
            <a:off x="228600" y="1143000"/>
            <a:ext cx="8915400" cy="3429000"/>
          </a:xfrm>
          <a:custGeom>
            <a:avLst/>
            <a:gdLst/>
            <a:ahLst/>
            <a:rect l="l" t="t" r="r" b="b"/>
            <a:pathLst>
              <a:path w="21599" h="21600">
                <a:moveTo>
                  <a:pt x="0" y="0"/>
                </a:moveTo>
                <a:lnTo>
                  <a:pt x="21599" y="0"/>
                </a:lnTo>
                <a:lnTo>
                  <a:pt x="21599" y="21600"/>
                </a:lnTo>
                <a:lnTo>
                  <a:pt x="0" y="21600"/>
                </a:lnTo>
                <a:lnTo>
                  <a:pt x="0" y="0"/>
                </a:lnTo>
                <a:close/>
              </a:path>
            </a:pathLst>
          </a:custGeom>
          <a:noFill/>
          <a:ln w="0">
            <a:noFill/>
          </a:ln>
        </p:spPr>
        <p:style>
          <a:lnRef idx="0"/>
          <a:fillRef idx="0"/>
          <a:effectRef idx="0"/>
          <a:fontRef idx="minor"/>
        </p:style>
        <p:txBody>
          <a:bodyPr lIns="35640" rIns="35640" tIns="35640" bIns="35640" anchor="ctr">
            <a:noAutofit/>
          </a:bodyPr>
          <a:p>
            <a:pPr>
              <a:lnSpc>
                <a:spcPct val="100000"/>
              </a:lnSpc>
              <a:tabLst>
                <a:tab algn="l" pos="0"/>
              </a:tabLst>
            </a:pPr>
            <a:r>
              <a:rPr b="0" lang="en" sz="4800" spc="-1" strike="noStrike">
                <a:solidFill>
                  <a:srgbClr val="ffffff"/>
                </a:solidFill>
                <a:latin typeface="Roboto Black"/>
                <a:ea typeface="Roboto Black"/>
              </a:rPr>
              <a:t>Marketing Campaigns </a:t>
            </a:r>
            <a:endParaRPr b="0" lang="en-US" sz="4800" spc="-1" strike="noStrike">
              <a:latin typeface="Arial"/>
            </a:endParaRPr>
          </a:p>
          <a:p>
            <a:pPr>
              <a:lnSpc>
                <a:spcPct val="100000"/>
              </a:lnSpc>
              <a:tabLst>
                <a:tab algn="l" pos="0"/>
              </a:tabLst>
            </a:pPr>
            <a:r>
              <a:rPr b="0" lang="en" sz="4800" spc="-1" strike="noStrike">
                <a:solidFill>
                  <a:srgbClr val="ffffff"/>
                </a:solidFill>
                <a:latin typeface="Roboto Black"/>
                <a:ea typeface="Roboto Black"/>
              </a:rPr>
              <a:t>for CoolTShirts</a:t>
            </a:r>
            <a:endParaRPr b="0" lang="en-US" sz="4800" spc="-1" strike="noStrike">
              <a:latin typeface="Arial"/>
            </a:endParaRPr>
          </a:p>
          <a:p>
            <a:pPr>
              <a:lnSpc>
                <a:spcPct val="100000"/>
              </a:lnSpc>
              <a:tabLst>
                <a:tab algn="l" pos="0"/>
              </a:tabLst>
            </a:pPr>
            <a:r>
              <a:rPr b="0" lang="en-US" sz="2200" spc="-1" strike="noStrike">
                <a:solidFill>
                  <a:srgbClr val="efefef"/>
                </a:solidFill>
                <a:latin typeface="Roboto Thin"/>
                <a:ea typeface="Roboto Thin"/>
              </a:rPr>
              <a:t>Analyze Data with SQL – Marketing Attribution Example</a:t>
            </a:r>
            <a:endParaRPr b="0" lang="en-US" sz="2200" spc="-1" strike="noStrike">
              <a:latin typeface="Arial"/>
            </a:endParaRPr>
          </a:p>
          <a:p>
            <a:pPr>
              <a:lnSpc>
                <a:spcPct val="100000"/>
              </a:lnSpc>
              <a:tabLst>
                <a:tab algn="l" pos="0"/>
              </a:tabLst>
            </a:pPr>
            <a:endParaRPr b="0" lang="en-US" sz="2200" spc="-1" strike="noStrike">
              <a:latin typeface="Arial"/>
            </a:endParaRPr>
          </a:p>
          <a:p>
            <a:pPr>
              <a:lnSpc>
                <a:spcPct val="100000"/>
              </a:lnSpc>
              <a:tabLst>
                <a:tab algn="l" pos="0"/>
              </a:tabLst>
            </a:pPr>
            <a:r>
              <a:rPr b="0" lang="en" sz="1400" spc="-1" strike="noStrike">
                <a:solidFill>
                  <a:srgbClr val="efefef"/>
                </a:solidFill>
                <a:latin typeface="Roboto Thin"/>
                <a:ea typeface="Roboto Thin"/>
              </a:rPr>
              <a:t>A Hogan</a:t>
            </a:r>
            <a:endParaRPr b="0" lang="en-US" sz="1400" spc="-1" strike="noStrike">
              <a:latin typeface="Arial"/>
            </a:endParaRPr>
          </a:p>
          <a:p>
            <a:pPr>
              <a:lnSpc>
                <a:spcPct val="100000"/>
              </a:lnSpc>
              <a:tabLst>
                <a:tab algn="l" pos="0"/>
              </a:tabLst>
            </a:pPr>
            <a:r>
              <a:rPr b="0" lang="en" sz="1400" spc="-1" strike="noStrike">
                <a:solidFill>
                  <a:srgbClr val="efefef"/>
                </a:solidFill>
                <a:latin typeface="Roboto Thin"/>
                <a:ea typeface="Roboto Thin"/>
              </a:rPr>
              <a:t>Sept 10, 2020</a:t>
            </a:r>
            <a:endParaRPr b="0" lang="en-US" sz="1400" spc="-1" strike="noStrike">
              <a:latin typeface="Arial"/>
            </a:endParaRPr>
          </a:p>
        </p:txBody>
      </p:sp>
      <p:pic>
        <p:nvPicPr>
          <p:cNvPr id="119" name="Shape 299" descr=""/>
          <p:cNvPicPr/>
          <p:nvPr/>
        </p:nvPicPr>
        <p:blipFill>
          <a:blip r:embed="rId1"/>
          <a:stretch/>
        </p:blipFill>
        <p:spPr>
          <a:xfrm>
            <a:off x="466920" y="661680"/>
            <a:ext cx="2024280" cy="4255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20" name="TextShape 1"/>
          <p:cNvSpPr txBox="1"/>
          <p:nvPr/>
        </p:nvSpPr>
        <p:spPr>
          <a:xfrm>
            <a:off x="311760" y="685800"/>
            <a:ext cx="8520120" cy="572400"/>
          </a:xfrm>
          <a:prstGeom prst="rect">
            <a:avLst/>
          </a:prstGeom>
          <a:noFill/>
          <a:ln w="0">
            <a:noFill/>
          </a:ln>
        </p:spPr>
        <p:txBody>
          <a:bodyPr tIns="91440" bIns="91440">
            <a:noAutofit/>
          </a:bodyPr>
          <a:p>
            <a:pPr algn="ctr">
              <a:lnSpc>
                <a:spcPct val="100000"/>
              </a:lnSpc>
              <a:tabLst>
                <a:tab algn="l" pos="0"/>
              </a:tabLst>
            </a:pPr>
            <a:r>
              <a:rPr b="1" lang="en" sz="2800" spc="-1" strike="noStrike">
                <a:solidFill>
                  <a:srgbClr val="ffffff"/>
                </a:solidFill>
                <a:latin typeface="Roboto"/>
                <a:ea typeface="Roboto"/>
              </a:rPr>
              <a:t>Table of Contents</a:t>
            </a:r>
            <a:endParaRPr b="0" lang="en-US" sz="2800" spc="-1" strike="noStrike">
              <a:solidFill>
                <a:srgbClr val="000000"/>
              </a:solidFill>
              <a:latin typeface="Arial"/>
            </a:endParaRPr>
          </a:p>
        </p:txBody>
      </p:sp>
      <p:sp>
        <p:nvSpPr>
          <p:cNvPr id="121" name="CustomShape 2"/>
          <p:cNvSpPr/>
          <p:nvPr/>
        </p:nvSpPr>
        <p:spPr>
          <a:xfrm>
            <a:off x="1585080" y="2057400"/>
            <a:ext cx="5730120" cy="1314000"/>
          </a:xfrm>
          <a:prstGeom prst="rect">
            <a:avLst/>
          </a:prstGeom>
          <a:solidFill>
            <a:srgbClr val="729fcf"/>
          </a:solidFill>
          <a:ln w="0">
            <a:solidFill>
              <a:srgbClr val="3465a4"/>
            </a:solidFill>
          </a:ln>
        </p:spPr>
        <p:style>
          <a:lnRef idx="0"/>
          <a:fillRef idx="0"/>
          <a:effectRef idx="0"/>
          <a:fontRef idx="minor"/>
        </p:style>
        <p:txBody>
          <a:bodyPr wrap="none" lIns="90000" rIns="90000" tIns="45000" bIns="45000">
            <a:spAutoFit/>
          </a:bodyPr>
          <a:p>
            <a:pPr marL="457200" indent="-380520">
              <a:lnSpc>
                <a:spcPct val="115000"/>
              </a:lnSpc>
              <a:spcBef>
                <a:spcPts val="1100"/>
              </a:spcBef>
              <a:buClr>
                <a:srgbClr val="222222"/>
              </a:buClr>
              <a:buFont typeface="StarSymbol"/>
              <a:buAutoNum type="arabicPeriod"/>
            </a:pPr>
            <a:r>
              <a:rPr b="0" lang="en-US" sz="2400" spc="-1" strike="noStrike">
                <a:solidFill>
                  <a:srgbClr val="ffffff"/>
                </a:solidFill>
                <a:latin typeface="Roboto"/>
                <a:ea typeface="Roboto"/>
              </a:rPr>
              <a:t>Getting Familiar with CoolTShirts</a:t>
            </a:r>
            <a:endParaRPr b="0" lang="en-US" sz="2400" spc="-1" strike="noStrike">
              <a:solidFill>
                <a:srgbClr val="ffffff"/>
              </a:solidFill>
              <a:latin typeface="Arial"/>
            </a:endParaRPr>
          </a:p>
          <a:p>
            <a:pPr marL="457200" indent="-380520">
              <a:lnSpc>
                <a:spcPct val="115000"/>
              </a:lnSpc>
              <a:buClr>
                <a:srgbClr val="222222"/>
              </a:buClr>
              <a:buFont typeface="StarSymbol"/>
              <a:buAutoNum type="arabicPeriod"/>
            </a:pPr>
            <a:r>
              <a:rPr b="0" lang="en-US" sz="2400" spc="-1" strike="noStrike">
                <a:solidFill>
                  <a:srgbClr val="ffffff"/>
                </a:solidFill>
                <a:latin typeface="Roboto"/>
                <a:ea typeface="Roboto"/>
              </a:rPr>
              <a:t>What is the User Journey?</a:t>
            </a:r>
            <a:endParaRPr b="0" lang="en-US" sz="2400" spc="-1" strike="noStrike">
              <a:solidFill>
                <a:srgbClr val="ffffff"/>
              </a:solidFill>
              <a:latin typeface="Arial"/>
            </a:endParaRPr>
          </a:p>
          <a:p>
            <a:pPr marL="457200" indent="-380520">
              <a:lnSpc>
                <a:spcPct val="115000"/>
              </a:lnSpc>
              <a:buClr>
                <a:srgbClr val="222222"/>
              </a:buClr>
              <a:buFont typeface="StarSymbol"/>
              <a:buAutoNum type="arabicPeriod"/>
            </a:pPr>
            <a:r>
              <a:rPr b="0" lang="en" sz="2400" spc="-1" strike="noStrike">
                <a:solidFill>
                  <a:srgbClr val="ffffff"/>
                </a:solidFill>
                <a:latin typeface="Roboto"/>
                <a:ea typeface="Roboto"/>
              </a:rPr>
              <a:t>Optimizing the Campaign Budget</a:t>
            </a:r>
            <a:endParaRPr b="0" lang="en-U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22" name="TextShape 1"/>
          <p:cNvSpPr txBox="1"/>
          <p:nvPr/>
        </p:nvSpPr>
        <p:spPr>
          <a:xfrm>
            <a:off x="311760" y="443880"/>
            <a:ext cx="8520120" cy="574920"/>
          </a:xfrm>
          <a:prstGeom prst="rect">
            <a:avLst/>
          </a:prstGeom>
          <a:noFill/>
          <a:ln w="0">
            <a:noFill/>
          </a:ln>
        </p:spPr>
        <p:txBody>
          <a:bodyPr lIns="0" rIns="0" tIns="0" bIns="0" anchor="ctr">
            <a:noAutofit/>
          </a:bodyPr>
          <a:p>
            <a:pPr algn="ctr"/>
            <a:r>
              <a:rPr b="0" lang="en-US" sz="3200" spc="-1" strike="noStrike">
                <a:solidFill>
                  <a:srgbClr val="ffffff"/>
                </a:solidFill>
                <a:latin typeface="Arial Black"/>
              </a:rPr>
              <a:t>CoolTShirts Table Schematic</a:t>
            </a:r>
            <a:endParaRPr b="0" lang="en-US" sz="3200" spc="-1" strike="noStrike">
              <a:solidFill>
                <a:srgbClr val="000000"/>
              </a:solidFill>
              <a:latin typeface="Arial"/>
            </a:endParaRPr>
          </a:p>
        </p:txBody>
      </p:sp>
      <p:sp>
        <p:nvSpPr>
          <p:cNvPr id="123" name="TextShape 2"/>
          <p:cNvSpPr txBox="1"/>
          <p:nvPr/>
        </p:nvSpPr>
        <p:spPr>
          <a:xfrm>
            <a:off x="311760" y="1152360"/>
            <a:ext cx="8520120" cy="3416040"/>
          </a:xfrm>
          <a:prstGeom prst="rect">
            <a:avLst/>
          </a:prstGeom>
          <a:noFill/>
          <a:ln w="0">
            <a:noFill/>
          </a:ln>
        </p:spPr>
        <p:txBody>
          <a:bodyPr lIns="0" rIns="0" tIns="0" bIns="0">
            <a:normAutofit/>
          </a:bodyPr>
          <a:p>
            <a:endParaRPr b="0" lang="en-US" sz="1400" spc="-1" strike="noStrike">
              <a:solidFill>
                <a:srgbClr val="000000"/>
              </a:solidFill>
              <a:latin typeface="Arial"/>
            </a:endParaRPr>
          </a:p>
        </p:txBody>
      </p:sp>
      <p:pic>
        <p:nvPicPr>
          <p:cNvPr id="124" name="" descr=""/>
          <p:cNvPicPr/>
          <p:nvPr/>
        </p:nvPicPr>
        <p:blipFill>
          <a:blip r:embed="rId1"/>
          <a:stretch/>
        </p:blipFill>
        <p:spPr>
          <a:xfrm>
            <a:off x="0" y="974160"/>
            <a:ext cx="9372600" cy="42836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alpha val="82000"/>
          </a:srgbClr>
        </a:solidFill>
      </p:bgPr>
    </p:bg>
    <p:spTree>
      <p:nvGrpSpPr>
        <p:cNvPr id="1" name=""/>
        <p:cNvGrpSpPr/>
        <p:nvPr/>
      </p:nvGrpSpPr>
      <p:grpSpPr>
        <a:xfrm>
          <a:off x="0" y="0"/>
          <a:ext cx="0" cy="0"/>
          <a:chOff x="0" y="0"/>
          <a:chExt cx="0" cy="0"/>
        </a:xfrm>
      </p:grpSpPr>
      <p:sp>
        <p:nvSpPr>
          <p:cNvPr id="125" name="CustomShape 1"/>
          <p:cNvSpPr/>
          <p:nvPr/>
        </p:nvSpPr>
        <p:spPr>
          <a:xfrm>
            <a:off x="753120" y="360"/>
            <a:ext cx="7637760" cy="20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4800" spc="-1" strike="noStrike">
                <a:solidFill>
                  <a:srgbClr val="ffffff"/>
                </a:solidFill>
                <a:latin typeface="Roboto Black"/>
                <a:ea typeface="Roboto Black"/>
              </a:rPr>
              <a:t>1. Get Familiar with CoolTShirts</a:t>
            </a:r>
            <a:endParaRPr b="0" lang="en-US" sz="4800" spc="-1" strike="noStrike">
              <a:latin typeface="Arial"/>
            </a:endParaRPr>
          </a:p>
        </p:txBody>
      </p:sp>
      <p:sp>
        <p:nvSpPr>
          <p:cNvPr id="126" name="TextShape 2"/>
          <p:cNvSpPr txBox="1"/>
          <p:nvPr/>
        </p:nvSpPr>
        <p:spPr>
          <a:xfrm>
            <a:off x="1600200" y="2314800"/>
            <a:ext cx="6629400" cy="1114200"/>
          </a:xfrm>
          <a:prstGeom prst="rect">
            <a:avLst/>
          </a:prstGeom>
          <a:noFill/>
          <a:ln w="0">
            <a:noFill/>
          </a:ln>
        </p:spPr>
        <p:txBody>
          <a:bodyPr lIns="90000" rIns="90000" tIns="45000" bIns="45000">
            <a:noAutofit/>
          </a:bodyPr>
          <a:p>
            <a:r>
              <a:rPr b="0" lang="en-US" sz="1800" spc="-1" strike="noStrike">
                <a:latin typeface="Arial"/>
              </a:rPr>
              <a:t>1.1 How many campaigns and sources does CoolTShirts use?</a:t>
            </a:r>
            <a:endParaRPr b="0" lang="en-US" sz="1800" spc="-1" strike="noStrike">
              <a:latin typeface="Arial"/>
            </a:endParaRPr>
          </a:p>
          <a:p>
            <a:r>
              <a:rPr b="0" lang="en-US" sz="1800" spc="-1" strike="noStrike">
                <a:latin typeface="Arial"/>
              </a:rPr>
              <a:t>	</a:t>
            </a:r>
            <a:r>
              <a:rPr b="0" lang="en-US" sz="1800" spc="-1" strike="noStrike">
                <a:latin typeface="Arial"/>
              </a:rPr>
              <a:t>1.1.5 Which source is used for each campaign?</a:t>
            </a:r>
            <a:endParaRPr b="0" lang="en-US" sz="1800" spc="-1" strike="noStrike">
              <a:latin typeface="Arial"/>
            </a:endParaRPr>
          </a:p>
          <a:p>
            <a:endParaRPr b="0" lang="en-US" sz="1800" spc="-1" strike="noStrike">
              <a:latin typeface="Arial"/>
            </a:endParaRPr>
          </a:p>
          <a:p>
            <a:r>
              <a:rPr b="0" lang="en-US" sz="1800" spc="-1" strike="noStrike">
                <a:latin typeface="Arial"/>
              </a:rPr>
              <a:t>1.2 What pages are on the CoolTShirts website?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27" name="CustomShape 1"/>
          <p:cNvSpPr/>
          <p:nvPr/>
        </p:nvSpPr>
        <p:spPr>
          <a:xfrm>
            <a:off x="311760" y="457200"/>
            <a:ext cx="8520120" cy="44424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1.1 </a:t>
            </a:r>
            <a:r>
              <a:rPr b="1" lang="en" sz="2200" spc="-1" strike="noStrike">
                <a:solidFill>
                  <a:srgbClr val="ffffff"/>
                </a:solidFill>
                <a:latin typeface="Roboto"/>
                <a:ea typeface="Roboto"/>
              </a:rPr>
              <a:t>How many campaigns and sources does CTS use?</a:t>
            </a:r>
            <a:endParaRPr b="0" lang="en-US" sz="2200" spc="-1" strike="noStrike">
              <a:solidFill>
                <a:srgbClr val="ffffff"/>
              </a:solidFill>
              <a:latin typeface="Arial"/>
            </a:endParaRPr>
          </a:p>
        </p:txBody>
      </p:sp>
      <p:sp>
        <p:nvSpPr>
          <p:cNvPr id="128" name="CustomShape 2"/>
          <p:cNvSpPr/>
          <p:nvPr/>
        </p:nvSpPr>
        <p:spPr>
          <a:xfrm>
            <a:off x="5029200" y="1032120"/>
            <a:ext cx="3886200" cy="1143000"/>
          </a:xfrm>
          <a:prstGeom prst="rect">
            <a:avLst/>
          </a:prstGeom>
          <a:solidFill>
            <a:srgbClr val="d9d9d9"/>
          </a:solidFill>
          <a:ln w="0">
            <a:noFill/>
          </a:ln>
        </p:spPr>
        <p:style>
          <a:lnRef idx="0"/>
          <a:fillRef idx="0"/>
          <a:effectRef idx="0"/>
          <a:fontRef idx="minor"/>
        </p:style>
        <p:txBody>
          <a:bodyPr tIns="91440" bIns="91440">
            <a:noAutofit/>
          </a:bodyPr>
          <a:p>
            <a:pPr>
              <a:lnSpc>
                <a:spcPct val="100000"/>
              </a:lnSpc>
              <a:tabLst>
                <a:tab algn="l" pos="0"/>
              </a:tabLst>
            </a:pPr>
            <a:r>
              <a:rPr b="0" i="1" lang="en" sz="1600" spc="-1" strike="noStrike">
                <a:solidFill>
                  <a:srgbClr val="000000"/>
                </a:solidFill>
                <a:latin typeface="Courier New"/>
                <a:ea typeface="Courier New"/>
              </a:rPr>
              <a:t>*Determine number of DISTINCT </a:t>
            </a:r>
            <a:r>
              <a:rPr b="0" i="1" lang="en" sz="1600" spc="-1" strike="noStrike" u="sng">
                <a:solidFill>
                  <a:srgbClr val="069a2e"/>
                </a:solidFill>
                <a:uFillTx/>
                <a:latin typeface="Courier New"/>
                <a:ea typeface="Courier New"/>
              </a:rPr>
              <a:t>sources</a:t>
            </a:r>
            <a:r>
              <a:rPr b="0" i="1" lang="en" sz="1600" spc="-1" strike="noStrike">
                <a:solidFill>
                  <a:srgbClr val="000000"/>
                </a:solidFill>
                <a:latin typeface="Courier New"/>
                <a:ea typeface="Courier New"/>
              </a:rPr>
              <a:t>*</a:t>
            </a:r>
            <a:endParaRPr b="0" lang="en-US" sz="1600" spc="-1" strike="noStrike">
              <a:latin typeface="Arial"/>
            </a:endParaRPr>
          </a:p>
          <a:p>
            <a:pPr>
              <a:lnSpc>
                <a:spcPct val="100000"/>
              </a:lnSpc>
              <a:tabLst>
                <a:tab algn="l" pos="0"/>
              </a:tabLst>
            </a:pPr>
            <a:r>
              <a:rPr b="0" i="1" lang="en" sz="1600" spc="-1" strike="noStrike">
                <a:solidFill>
                  <a:srgbClr val="000000"/>
                </a:solidFill>
                <a:latin typeface="Courier New"/>
                <a:ea typeface="Courier New"/>
              </a:rPr>
              <a:t>SELECT DISTINCT utm_source</a:t>
            </a:r>
            <a:endParaRPr b="0" lang="en-US" sz="1600" spc="-1" strike="noStrike">
              <a:latin typeface="Arial"/>
            </a:endParaRPr>
          </a:p>
          <a:p>
            <a:pPr>
              <a:lnSpc>
                <a:spcPct val="100000"/>
              </a:lnSpc>
              <a:tabLst>
                <a:tab algn="l" pos="0"/>
              </a:tabLst>
            </a:pPr>
            <a:r>
              <a:rPr b="0" i="1" lang="en" sz="1600" spc="-1" strike="noStrike">
                <a:solidFill>
                  <a:srgbClr val="000000"/>
                </a:solidFill>
                <a:latin typeface="Courier New"/>
                <a:ea typeface="Courier New"/>
              </a:rPr>
              <a:t>FROM page_visits;</a:t>
            </a:r>
            <a:endParaRPr b="0" lang="en-US" sz="1600" spc="-1" strike="noStrike">
              <a:latin typeface="Arial"/>
            </a:endParaRPr>
          </a:p>
          <a:p>
            <a:pPr>
              <a:lnSpc>
                <a:spcPct val="100000"/>
              </a:lnSpc>
              <a:tabLst>
                <a:tab algn="l" pos="0"/>
              </a:tabLst>
            </a:pPr>
            <a:endParaRPr b="0" lang="en-US" sz="1600" spc="-1" strike="noStrike">
              <a:latin typeface="Arial"/>
            </a:endParaRPr>
          </a:p>
          <a:p>
            <a:pPr>
              <a:lnSpc>
                <a:spcPct val="100000"/>
              </a:lnSpc>
              <a:tabLst>
                <a:tab algn="l" pos="0"/>
              </a:tabLst>
            </a:pPr>
            <a:endParaRPr b="0" lang="en-US" sz="1600" spc="-1" strike="noStrike">
              <a:latin typeface="Arial"/>
            </a:endParaRPr>
          </a:p>
          <a:p>
            <a:pPr>
              <a:lnSpc>
                <a:spcPct val="100000"/>
              </a:lnSpc>
              <a:tabLst>
                <a:tab algn="l" pos="0"/>
              </a:tabLst>
            </a:pPr>
            <a:endParaRPr b="0" lang="en-US" sz="1600" spc="-1" strike="noStrike">
              <a:latin typeface="Arial"/>
            </a:endParaRPr>
          </a:p>
        </p:txBody>
      </p:sp>
      <p:pic>
        <p:nvPicPr>
          <p:cNvPr id="129" name="" descr=""/>
          <p:cNvPicPr/>
          <p:nvPr/>
        </p:nvPicPr>
        <p:blipFill>
          <a:blip r:embed="rId1"/>
          <a:stretch/>
        </p:blipFill>
        <p:spPr>
          <a:xfrm>
            <a:off x="228600" y="2378520"/>
            <a:ext cx="4307760" cy="1854000"/>
          </a:xfrm>
          <a:prstGeom prst="rect">
            <a:avLst/>
          </a:prstGeom>
          <a:ln w="0">
            <a:noFill/>
          </a:ln>
        </p:spPr>
      </p:pic>
      <p:sp>
        <p:nvSpPr>
          <p:cNvPr id="130" name="CustomShape 3"/>
          <p:cNvSpPr/>
          <p:nvPr/>
        </p:nvSpPr>
        <p:spPr>
          <a:xfrm>
            <a:off x="228600" y="1032120"/>
            <a:ext cx="4343400" cy="1143000"/>
          </a:xfrm>
          <a:prstGeom prst="rect">
            <a:avLst/>
          </a:prstGeom>
          <a:solidFill>
            <a:srgbClr val="d9d9d9"/>
          </a:solidFill>
          <a:ln w="0">
            <a:noFill/>
          </a:ln>
        </p:spPr>
        <p:style>
          <a:lnRef idx="0"/>
          <a:fillRef idx="0"/>
          <a:effectRef idx="0"/>
          <a:fontRef idx="minor"/>
        </p:style>
        <p:txBody>
          <a:bodyPr tIns="91440" bIns="91440">
            <a:noAutofit/>
          </a:bodyPr>
          <a:p>
            <a:pPr>
              <a:lnSpc>
                <a:spcPct val="100000"/>
              </a:lnSpc>
              <a:tabLst>
                <a:tab algn="l" pos="0"/>
              </a:tabLst>
            </a:pPr>
            <a:r>
              <a:rPr b="0" i="1" lang="en" sz="1600" spc="-1" strike="noStrike">
                <a:solidFill>
                  <a:srgbClr val="000000"/>
                </a:solidFill>
                <a:latin typeface="Courier New"/>
                <a:ea typeface="Courier New"/>
              </a:rPr>
              <a:t>*Determine number of DISTINCT </a:t>
            </a:r>
            <a:r>
              <a:rPr b="0" i="1" lang="en" sz="1600" spc="-1" strike="noStrike" u="sng">
                <a:solidFill>
                  <a:srgbClr val="069a2e"/>
                </a:solidFill>
                <a:uFillTx/>
                <a:latin typeface="Courier New"/>
                <a:ea typeface="Courier New"/>
              </a:rPr>
              <a:t>campaigns</a:t>
            </a:r>
            <a:r>
              <a:rPr b="0" i="1" lang="en" sz="1600" spc="-1" strike="noStrike">
                <a:solidFill>
                  <a:srgbClr val="000000"/>
                </a:solidFill>
                <a:latin typeface="Courier New"/>
                <a:ea typeface="Courier New"/>
              </a:rPr>
              <a:t>*</a:t>
            </a:r>
            <a:endParaRPr b="0" lang="en-US" sz="1600" spc="-1" strike="noStrike">
              <a:latin typeface="Arial"/>
            </a:endParaRPr>
          </a:p>
          <a:p>
            <a:pPr>
              <a:lnSpc>
                <a:spcPct val="100000"/>
              </a:lnSpc>
              <a:tabLst>
                <a:tab algn="l" pos="0"/>
              </a:tabLst>
            </a:pPr>
            <a:r>
              <a:rPr b="0" lang="en" sz="1600" spc="-1" strike="noStrike">
                <a:solidFill>
                  <a:srgbClr val="000000"/>
                </a:solidFill>
                <a:latin typeface="Courier New"/>
                <a:ea typeface="Courier New"/>
              </a:rPr>
              <a:t>SELECT DISTINCT utm_campaign</a:t>
            </a:r>
            <a:endParaRPr b="0" lang="en-US" sz="1600" spc="-1" strike="noStrike">
              <a:latin typeface="Arial"/>
            </a:endParaRPr>
          </a:p>
          <a:p>
            <a:pPr>
              <a:lnSpc>
                <a:spcPct val="100000"/>
              </a:lnSpc>
              <a:tabLst>
                <a:tab algn="l" pos="0"/>
              </a:tabLst>
            </a:pPr>
            <a:r>
              <a:rPr b="0" lang="en" sz="1600" spc="-1" strike="noStrike">
                <a:solidFill>
                  <a:srgbClr val="000000"/>
                </a:solidFill>
                <a:latin typeface="Courier New"/>
                <a:ea typeface="Courier New"/>
              </a:rPr>
              <a:t>FROM page_visits;</a:t>
            </a:r>
            <a:endParaRPr b="0" lang="en-US" sz="1600" spc="-1" strike="noStrike">
              <a:latin typeface="Arial"/>
            </a:endParaRPr>
          </a:p>
        </p:txBody>
      </p:sp>
      <p:pic>
        <p:nvPicPr>
          <p:cNvPr id="131" name="" descr=""/>
          <p:cNvPicPr/>
          <p:nvPr/>
        </p:nvPicPr>
        <p:blipFill>
          <a:blip r:embed="rId2"/>
          <a:stretch/>
        </p:blipFill>
        <p:spPr>
          <a:xfrm>
            <a:off x="5045400" y="2290680"/>
            <a:ext cx="3870000" cy="1713240"/>
          </a:xfrm>
          <a:prstGeom prst="rect">
            <a:avLst/>
          </a:prstGeom>
          <a:ln w="0">
            <a:noFill/>
          </a:ln>
        </p:spPr>
      </p:pic>
      <p:sp>
        <p:nvSpPr>
          <p:cNvPr id="132" name="TextShape 4"/>
          <p:cNvSpPr txBox="1"/>
          <p:nvPr/>
        </p:nvSpPr>
        <p:spPr>
          <a:xfrm>
            <a:off x="5029200" y="4343400"/>
            <a:ext cx="3886200" cy="346320"/>
          </a:xfrm>
          <a:prstGeom prst="rect">
            <a:avLst/>
          </a:prstGeom>
          <a:blipFill rotWithShape="0">
            <a:blip r:embed="rId3"/>
            <a:tile/>
          </a:blipFill>
          <a:ln w="0">
            <a:noFill/>
          </a:ln>
        </p:spPr>
        <p:txBody>
          <a:bodyPr lIns="90000" rIns="90000" tIns="45000" bIns="45000">
            <a:noAutofit/>
          </a:bodyPr>
          <a:p>
            <a:r>
              <a:rPr b="0" lang="en-US" sz="1800" spc="-1" strike="noStrike">
                <a:latin typeface="Arial"/>
              </a:rPr>
              <a:t>CTS has </a:t>
            </a:r>
            <a:r>
              <a:rPr b="1" lang="en-US" sz="1800" spc="-1" strike="noStrike" u="sng">
                <a:uFillTx/>
                <a:latin typeface="Arial"/>
              </a:rPr>
              <a:t>6 distinct sources.</a:t>
            </a:r>
            <a:endParaRPr b="0" lang="en-US" sz="1800" spc="-1" strike="noStrike">
              <a:latin typeface="Arial"/>
            </a:endParaRPr>
          </a:p>
        </p:txBody>
      </p:sp>
      <p:sp>
        <p:nvSpPr>
          <p:cNvPr id="133" name="TextShape 5"/>
          <p:cNvSpPr txBox="1"/>
          <p:nvPr/>
        </p:nvSpPr>
        <p:spPr>
          <a:xfrm>
            <a:off x="457200" y="4343400"/>
            <a:ext cx="3886200" cy="346320"/>
          </a:xfrm>
          <a:prstGeom prst="rect">
            <a:avLst/>
          </a:prstGeom>
          <a:blipFill rotWithShape="0">
            <a:blip r:embed="rId4"/>
            <a:tile/>
          </a:blipFill>
          <a:ln w="0">
            <a:noFill/>
          </a:ln>
        </p:spPr>
        <p:txBody>
          <a:bodyPr lIns="90000" rIns="90000" tIns="45000" bIns="45000">
            <a:noAutofit/>
          </a:bodyPr>
          <a:p>
            <a:r>
              <a:rPr b="0" lang="en-US" sz="1800" spc="-1" strike="noStrike">
                <a:latin typeface="Arial"/>
              </a:rPr>
              <a:t>CTS has </a:t>
            </a:r>
            <a:r>
              <a:rPr b="1" lang="en-US" sz="1800" spc="-1" strike="noStrike" u="sng">
                <a:uFillTx/>
                <a:latin typeface="Arial"/>
              </a:rPr>
              <a:t>8 distinct campaigns.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34" name="CustomShape 1"/>
          <p:cNvSpPr/>
          <p:nvPr/>
        </p:nvSpPr>
        <p:spPr>
          <a:xfrm>
            <a:off x="555480" y="284040"/>
            <a:ext cx="8520120" cy="4017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1" lang="en" sz="2400" spc="-1" strike="noStrike">
                <a:solidFill>
                  <a:srgbClr val="ffffff"/>
                </a:solidFill>
                <a:latin typeface="Roboto"/>
                <a:ea typeface="Roboto"/>
              </a:rPr>
              <a:t>1.1.5 </a:t>
            </a:r>
            <a:r>
              <a:rPr b="1" lang="en" sz="2200" spc="-1" strike="noStrike">
                <a:solidFill>
                  <a:srgbClr val="ffffff"/>
                </a:solidFill>
                <a:latin typeface="Roboto"/>
                <a:ea typeface="Roboto"/>
              </a:rPr>
              <a:t>How are the campaigns and sources related?</a:t>
            </a:r>
            <a:endParaRPr b="0" lang="en-US" sz="2200" spc="-1" strike="noStrike">
              <a:solidFill>
                <a:srgbClr val="ffffff"/>
              </a:solidFill>
              <a:latin typeface="Arial"/>
            </a:endParaRPr>
          </a:p>
        </p:txBody>
      </p:sp>
      <p:sp>
        <p:nvSpPr>
          <p:cNvPr id="135" name="CustomShape 2"/>
          <p:cNvSpPr/>
          <p:nvPr/>
        </p:nvSpPr>
        <p:spPr>
          <a:xfrm>
            <a:off x="228600" y="914400"/>
            <a:ext cx="5257800" cy="1143000"/>
          </a:xfrm>
          <a:prstGeom prst="rect">
            <a:avLst/>
          </a:prstGeom>
          <a:solidFill>
            <a:srgbClr val="d9d9d9"/>
          </a:solidFill>
          <a:ln w="0">
            <a:noFill/>
          </a:ln>
        </p:spPr>
        <p:style>
          <a:lnRef idx="0"/>
          <a:fillRef idx="0"/>
          <a:effectRef idx="0"/>
          <a:fontRef idx="minor"/>
        </p:style>
        <p:txBody>
          <a:bodyPr tIns="91440" bIns="91440">
            <a:noAutofit/>
          </a:bodyPr>
          <a:p>
            <a:pPr>
              <a:lnSpc>
                <a:spcPct val="100000"/>
              </a:lnSpc>
              <a:tabLst>
                <a:tab algn="l" pos="0"/>
              </a:tabLst>
            </a:pPr>
            <a:r>
              <a:rPr b="0" i="1" lang="en" sz="1600" spc="-1" strike="noStrike">
                <a:solidFill>
                  <a:srgbClr val="000000"/>
                </a:solidFill>
                <a:latin typeface="Courier New"/>
                <a:ea typeface="Courier New"/>
              </a:rPr>
              <a:t>*Determine number of DISTINCT </a:t>
            </a:r>
            <a:r>
              <a:rPr b="0" i="1" lang="en" sz="1600" spc="-1" strike="noStrike" u="sng">
                <a:solidFill>
                  <a:srgbClr val="069a2e"/>
                </a:solidFill>
                <a:uFillTx/>
                <a:latin typeface="Courier New"/>
                <a:ea typeface="Courier New"/>
              </a:rPr>
              <a:t>campaigns</a:t>
            </a:r>
            <a:r>
              <a:rPr b="0" i="1" lang="en" sz="1600" spc="-1" strike="noStrike">
                <a:solidFill>
                  <a:srgbClr val="000000"/>
                </a:solidFill>
                <a:latin typeface="Courier New"/>
                <a:ea typeface="Courier New"/>
              </a:rPr>
              <a:t>*</a:t>
            </a:r>
            <a:endParaRPr b="0" lang="en-US" sz="1600" spc="-1" strike="noStrike">
              <a:latin typeface="Arial"/>
            </a:endParaRPr>
          </a:p>
          <a:p>
            <a:pPr>
              <a:lnSpc>
                <a:spcPct val="100000"/>
              </a:lnSpc>
              <a:tabLst>
                <a:tab algn="l" pos="0"/>
              </a:tabLst>
            </a:pPr>
            <a:r>
              <a:rPr b="0" lang="en" sz="1600" spc="-1" strike="noStrike">
                <a:solidFill>
                  <a:srgbClr val="000000"/>
                </a:solidFill>
                <a:latin typeface="Courier New"/>
                <a:ea typeface="Courier New"/>
              </a:rPr>
              <a:t>SELECT DISTINCT utm_campaign, </a:t>
            </a:r>
            <a:endParaRPr b="0" lang="en-US" sz="1600" spc="-1" strike="noStrike">
              <a:latin typeface="Arial"/>
            </a:endParaRPr>
          </a:p>
          <a:p>
            <a:pPr>
              <a:lnSpc>
                <a:spcPct val="100000"/>
              </a:lnSpc>
              <a:tabLst>
                <a:tab algn="l" pos="0"/>
              </a:tabLst>
            </a:pPr>
            <a:r>
              <a:rPr b="0" lang="en" sz="1600" spc="-1" strike="noStrike">
                <a:solidFill>
                  <a:srgbClr val="000000"/>
                </a:solidFill>
                <a:latin typeface="Courier New"/>
                <a:ea typeface="Courier New"/>
              </a:rPr>
              <a:t>	</a:t>
            </a:r>
            <a:r>
              <a:rPr b="0" lang="en" sz="1600" spc="-1" strike="noStrike">
                <a:solidFill>
                  <a:srgbClr val="000000"/>
                </a:solidFill>
                <a:latin typeface="Courier New"/>
                <a:ea typeface="Courier New"/>
              </a:rPr>
              <a:t>utm_source</a:t>
            </a:r>
            <a:endParaRPr b="0" lang="en-US" sz="1600" spc="-1" strike="noStrike">
              <a:latin typeface="Arial"/>
            </a:endParaRPr>
          </a:p>
          <a:p>
            <a:pPr>
              <a:lnSpc>
                <a:spcPct val="100000"/>
              </a:lnSpc>
              <a:tabLst>
                <a:tab algn="l" pos="0"/>
              </a:tabLst>
            </a:pPr>
            <a:r>
              <a:rPr b="0" lang="en" sz="1600" spc="-1" strike="noStrike">
                <a:solidFill>
                  <a:srgbClr val="000000"/>
                </a:solidFill>
                <a:latin typeface="Courier New"/>
                <a:ea typeface="Courier New"/>
              </a:rPr>
              <a:t>FROM page_visits;</a:t>
            </a:r>
            <a:endParaRPr b="0" lang="en-US" sz="1600" spc="-1" strike="noStrike">
              <a:latin typeface="Arial"/>
            </a:endParaRPr>
          </a:p>
        </p:txBody>
      </p:sp>
      <p:sp>
        <p:nvSpPr>
          <p:cNvPr id="136" name="TextShape 3"/>
          <p:cNvSpPr txBox="1"/>
          <p:nvPr/>
        </p:nvSpPr>
        <p:spPr>
          <a:xfrm>
            <a:off x="5715000" y="925560"/>
            <a:ext cx="2743200" cy="4031280"/>
          </a:xfrm>
          <a:prstGeom prst="rect">
            <a:avLst/>
          </a:prstGeom>
          <a:solidFill>
            <a:srgbClr val="d1e6ef"/>
          </a:solidFill>
          <a:ln w="0">
            <a:noFill/>
          </a:ln>
        </p:spPr>
        <p:txBody>
          <a:bodyPr lIns="90000" rIns="90000" tIns="45000" bIns="45000">
            <a:noAutofit/>
          </a:bodyPr>
          <a:p>
            <a:r>
              <a:rPr b="0" lang="en-US" sz="1700" spc="-1" strike="noStrike">
                <a:latin typeface="Arial"/>
              </a:rPr>
              <a:t>Each source provides hyperlinks for internet traffic to access the CTS website, as initiated through unique CTS campaigns.</a:t>
            </a:r>
            <a:endParaRPr b="0" lang="en-US" sz="1700" spc="-1" strike="noStrike">
              <a:latin typeface="Arial"/>
            </a:endParaRPr>
          </a:p>
          <a:p>
            <a:endParaRPr b="0" lang="en-US" sz="1700" spc="-1" strike="noStrike">
              <a:latin typeface="Arial"/>
            </a:endParaRPr>
          </a:p>
          <a:p>
            <a:r>
              <a:rPr b="0" lang="en-US" sz="1700" spc="-1" strike="noStrike">
                <a:latin typeface="Arial"/>
              </a:rPr>
              <a:t>NYTimes, Medium, Facebook, and Buzzfeed serve as singular sources for a single campaign, each.</a:t>
            </a:r>
            <a:endParaRPr b="0" lang="en-US" sz="1700" spc="-1" strike="noStrike">
              <a:latin typeface="Arial"/>
            </a:endParaRPr>
          </a:p>
          <a:p>
            <a:endParaRPr b="0" lang="en-US" sz="1700" spc="-1" strike="noStrike">
              <a:latin typeface="Arial"/>
            </a:endParaRPr>
          </a:p>
          <a:p>
            <a:r>
              <a:rPr b="0" lang="en-US" sz="1700" spc="-1" strike="noStrike">
                <a:latin typeface="Arial"/>
              </a:rPr>
              <a:t>Google and email are sources for two individual campaigns, each.</a:t>
            </a:r>
            <a:endParaRPr b="0" lang="en-US" sz="1700" spc="-1" strike="noStrike">
              <a:latin typeface="Arial"/>
            </a:endParaRPr>
          </a:p>
        </p:txBody>
      </p:sp>
      <p:pic>
        <p:nvPicPr>
          <p:cNvPr id="137" name="" descr=""/>
          <p:cNvPicPr/>
          <p:nvPr/>
        </p:nvPicPr>
        <p:blipFill>
          <a:blip r:embed="rId1"/>
          <a:stretch/>
        </p:blipFill>
        <p:spPr>
          <a:xfrm>
            <a:off x="298080" y="2286000"/>
            <a:ext cx="5188320" cy="27252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solidFill>
      </p:bgPr>
    </p:bg>
    <p:spTree>
      <p:nvGrpSpPr>
        <p:cNvPr id="1" name=""/>
        <p:cNvGrpSpPr/>
        <p:nvPr/>
      </p:nvGrpSpPr>
      <p:grpSpPr>
        <a:xfrm>
          <a:off x="0" y="0"/>
          <a:ext cx="0" cy="0"/>
          <a:chOff x="0" y="0"/>
          <a:chExt cx="0" cy="0"/>
        </a:xfrm>
      </p:grpSpPr>
      <p:sp>
        <p:nvSpPr>
          <p:cNvPr id="138" name="CustomShape 1"/>
          <p:cNvSpPr/>
          <p:nvPr/>
        </p:nvSpPr>
        <p:spPr>
          <a:xfrm>
            <a:off x="311760" y="457200"/>
            <a:ext cx="8520120" cy="457200"/>
          </a:xfrm>
          <a:prstGeom prst="rect">
            <a:avLst/>
          </a:prstGeom>
          <a:noFill/>
          <a:ln w="0">
            <a:noFill/>
          </a:ln>
        </p:spPr>
        <p:style>
          <a:lnRef idx="0"/>
          <a:fillRef idx="0"/>
          <a:effectRef idx="0"/>
          <a:fontRef idx="minor"/>
        </p:style>
        <p:txBody>
          <a:bodyPr tIns="91440" bIns="91440" anchor="b">
            <a:noAutofit/>
          </a:bodyPr>
          <a:p>
            <a:pPr algn="ctr">
              <a:lnSpc>
                <a:spcPct val="100000"/>
              </a:lnSpc>
              <a:tabLst>
                <a:tab algn="l" pos="0"/>
              </a:tabLst>
            </a:pPr>
            <a:r>
              <a:rPr b="1" lang="en" sz="2400" spc="-1" strike="noStrike">
                <a:solidFill>
                  <a:srgbClr val="ffffff"/>
                </a:solidFill>
                <a:latin typeface="Roboto"/>
                <a:ea typeface="Roboto"/>
              </a:rPr>
              <a:t>1.2 What pages are on the CTS website?</a:t>
            </a:r>
            <a:endParaRPr b="0" lang="en-US" sz="2400" spc="-1" strike="noStrike">
              <a:solidFill>
                <a:srgbClr val="ffffff"/>
              </a:solidFill>
              <a:latin typeface="Arial"/>
            </a:endParaRPr>
          </a:p>
        </p:txBody>
      </p:sp>
      <p:pic>
        <p:nvPicPr>
          <p:cNvPr id="139" name="" descr=""/>
          <p:cNvPicPr/>
          <p:nvPr/>
        </p:nvPicPr>
        <p:blipFill>
          <a:blip r:embed="rId1"/>
          <a:stretch/>
        </p:blipFill>
        <p:spPr>
          <a:xfrm>
            <a:off x="1828800" y="2095560"/>
            <a:ext cx="5448600" cy="2705040"/>
          </a:xfrm>
          <a:prstGeom prst="rect">
            <a:avLst/>
          </a:prstGeom>
          <a:ln w="0">
            <a:noFill/>
          </a:ln>
        </p:spPr>
      </p:pic>
      <p:sp>
        <p:nvSpPr>
          <p:cNvPr id="140" name="CustomShape 2"/>
          <p:cNvSpPr/>
          <p:nvPr/>
        </p:nvSpPr>
        <p:spPr>
          <a:xfrm>
            <a:off x="2743200" y="1143000"/>
            <a:ext cx="3657600" cy="685800"/>
          </a:xfrm>
          <a:prstGeom prst="rect">
            <a:avLst/>
          </a:prstGeom>
          <a:solidFill>
            <a:srgbClr val="d9d9d9"/>
          </a:solidFill>
          <a:ln w="0">
            <a:noFill/>
          </a:ln>
        </p:spPr>
        <p:style>
          <a:lnRef idx="0"/>
          <a:fillRef idx="0"/>
          <a:effectRef idx="0"/>
          <a:fontRef idx="minor"/>
        </p:style>
        <p:txBody>
          <a:bodyPr tIns="91440" bIns="91440">
            <a:noAutofit/>
          </a:bodyPr>
          <a:p>
            <a:pPr>
              <a:lnSpc>
                <a:spcPct val="100000"/>
              </a:lnSpc>
              <a:tabLst>
                <a:tab algn="l" pos="0"/>
              </a:tabLst>
            </a:pPr>
            <a:r>
              <a:rPr b="0" lang="en" sz="1600" spc="-1" strike="noStrike">
                <a:solidFill>
                  <a:srgbClr val="000000"/>
                </a:solidFill>
                <a:latin typeface="Courier New"/>
                <a:ea typeface="Courier New"/>
              </a:rPr>
              <a:t>SELECT DISTINCT page_name</a:t>
            </a:r>
            <a:endParaRPr b="0" lang="en-US" sz="1600" spc="-1" strike="noStrike">
              <a:latin typeface="Arial"/>
            </a:endParaRPr>
          </a:p>
          <a:p>
            <a:pPr>
              <a:lnSpc>
                <a:spcPct val="100000"/>
              </a:lnSpc>
              <a:tabLst>
                <a:tab algn="l" pos="0"/>
              </a:tabLst>
            </a:pPr>
            <a:r>
              <a:rPr b="0" lang="en" sz="1600" spc="-1" strike="noStrike">
                <a:solidFill>
                  <a:srgbClr val="000000"/>
                </a:solidFill>
                <a:latin typeface="Courier New"/>
                <a:ea typeface="Courier New"/>
              </a:rPr>
              <a:t>FROM page_visits;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4056">
            <a:alpha val="82000"/>
          </a:srgbClr>
        </a:solidFill>
      </p:bgPr>
    </p:bg>
    <p:spTree>
      <p:nvGrpSpPr>
        <p:cNvPr id="1" name=""/>
        <p:cNvGrpSpPr/>
        <p:nvPr/>
      </p:nvGrpSpPr>
      <p:grpSpPr>
        <a:xfrm>
          <a:off x="0" y="0"/>
          <a:ext cx="0" cy="0"/>
          <a:chOff x="0" y="0"/>
          <a:chExt cx="0" cy="0"/>
        </a:xfrm>
      </p:grpSpPr>
      <p:sp>
        <p:nvSpPr>
          <p:cNvPr id="141" name="CustomShape 1"/>
          <p:cNvSpPr/>
          <p:nvPr/>
        </p:nvSpPr>
        <p:spPr>
          <a:xfrm>
            <a:off x="0" y="457200"/>
            <a:ext cx="9144000" cy="914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4000" spc="-1" strike="noStrike">
                <a:solidFill>
                  <a:srgbClr val="ffffff"/>
                </a:solidFill>
                <a:latin typeface="Roboto Black"/>
                <a:ea typeface="Roboto Black"/>
              </a:rPr>
              <a:t>2. What is the User Journey?</a:t>
            </a:r>
            <a:endParaRPr b="0" lang="en-US" sz="4000" spc="-1" strike="noStrike">
              <a:latin typeface="Arial"/>
            </a:endParaRPr>
          </a:p>
        </p:txBody>
      </p:sp>
      <p:sp>
        <p:nvSpPr>
          <p:cNvPr id="142" name="TextShape 2"/>
          <p:cNvSpPr txBox="1"/>
          <p:nvPr/>
        </p:nvSpPr>
        <p:spPr>
          <a:xfrm>
            <a:off x="914400" y="1600200"/>
            <a:ext cx="7543800" cy="3161880"/>
          </a:xfrm>
          <a:prstGeom prst="rect">
            <a:avLst/>
          </a:prstGeom>
          <a:noFill/>
          <a:ln w="0">
            <a:noFill/>
          </a:ln>
        </p:spPr>
        <p:txBody>
          <a:bodyPr lIns="90000" rIns="90000" tIns="45000" bIns="45000">
            <a:noAutofit/>
          </a:bodyPr>
          <a:p>
            <a:r>
              <a:rPr b="0" lang="en-US" sz="1800" spc="-1" strike="noStrike">
                <a:latin typeface="Arial"/>
              </a:rPr>
              <a:t>2.1 How many first touches is each campaign responsible for?</a:t>
            </a:r>
            <a:endParaRPr b="0" lang="en-US" sz="1800" spc="-1" strike="noStrike">
              <a:latin typeface="Arial"/>
            </a:endParaRPr>
          </a:p>
          <a:p>
            <a:endParaRPr b="0" lang="en-US" sz="1800" spc="-1" strike="noStrike">
              <a:latin typeface="Arial"/>
            </a:endParaRPr>
          </a:p>
          <a:p>
            <a:r>
              <a:rPr b="0" lang="en-US" sz="1800" spc="-1" strike="noStrike">
                <a:latin typeface="Arial"/>
              </a:rPr>
              <a:t>2.2 Last touches?</a:t>
            </a:r>
            <a:endParaRPr b="0" lang="en-US" sz="1800" spc="-1" strike="noStrike">
              <a:latin typeface="Arial"/>
            </a:endParaRPr>
          </a:p>
          <a:p>
            <a:endParaRPr b="0" lang="en-US" sz="1800" spc="-1" strike="noStrike">
              <a:latin typeface="Arial"/>
            </a:endParaRPr>
          </a:p>
          <a:p>
            <a:r>
              <a:rPr b="0" lang="en-US" sz="1800" spc="-1" strike="noStrike">
                <a:latin typeface="Arial"/>
              </a:rPr>
              <a:t>2.3 How many visitors make a purchase?</a:t>
            </a:r>
            <a:endParaRPr b="0" lang="en-US" sz="1800" spc="-1" strike="noStrike">
              <a:latin typeface="Arial"/>
            </a:endParaRPr>
          </a:p>
          <a:p>
            <a:endParaRPr b="0" lang="en-US" sz="1800" spc="-1" strike="noStrike">
              <a:latin typeface="Arial"/>
            </a:endParaRPr>
          </a:p>
          <a:p>
            <a:r>
              <a:rPr b="0" lang="en-US" sz="1800" spc="-1" strike="noStrike">
                <a:latin typeface="Arial"/>
              </a:rPr>
              <a:t>2.4 How many last touches </a:t>
            </a:r>
            <a:r>
              <a:rPr b="0" i="1" lang="en-US" sz="1800" spc="-1" strike="noStrike">
                <a:latin typeface="Arial"/>
              </a:rPr>
              <a:t>on the purchase page</a:t>
            </a:r>
            <a:r>
              <a:rPr b="0" lang="en-US" sz="1800" spc="-1" strike="noStrike">
                <a:latin typeface="Arial"/>
              </a:rPr>
              <a:t> is each campaign responsible for?</a:t>
            </a:r>
            <a:endParaRPr b="0" lang="en-US" sz="1800" spc="-1" strike="noStrike">
              <a:latin typeface="Arial"/>
            </a:endParaRPr>
          </a:p>
          <a:p>
            <a:endParaRPr b="0" lang="en-US" sz="1800" spc="-1" strike="noStrike">
              <a:latin typeface="Arial"/>
            </a:endParaRPr>
          </a:p>
          <a:p>
            <a:r>
              <a:rPr b="0" lang="en-US" sz="1800" spc="-1" strike="noStrike">
                <a:latin typeface="Arial"/>
              </a:rPr>
              <a:t>2.5 Describe the typical user journey. How far does the user get generally?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8732</TotalTime>
  <Application>LibreOffice/7.0.1.2$Windows_X86_64 LibreOffice_project/7cbcfc562f6eb6708b5ff7d7397325de9e764452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2020-09-21T21:14:38Z</dcterms:modified>
  <cp:revision>12</cp:revision>
  <dc:subject/>
  <dc:title>SQL Capstone Templates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7</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