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21_48F5FBB1.xml" ContentType="application/vnd.ms-powerpoint.comments+xml"/>
  <Override PartName="/ppt/notesSlides/notesSlide15.xml" ContentType="application/vnd.openxmlformats-officedocument.presentationml.notesSlide+xml"/>
  <Override PartName="/ppt/comments/modernComment_123_E2BCE896.xml" ContentType="application/vnd.ms-powerpoint.comments+xml"/>
  <Override PartName="/ppt/notesSlides/notesSlide16.xml" ContentType="application/vnd.openxmlformats-officedocument.presentationml.notesSlide+xml"/>
  <Override PartName="/ppt/comments/modernComment_120_573FE1C7.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62" r:id="rId8"/>
    <p:sldId id="278" r:id="rId9"/>
    <p:sldId id="272" r:id="rId10"/>
    <p:sldId id="277" r:id="rId11"/>
    <p:sldId id="274" r:id="rId12"/>
    <p:sldId id="275" r:id="rId13"/>
    <p:sldId id="285" r:id="rId14"/>
    <p:sldId id="295" r:id="rId15"/>
    <p:sldId id="280" r:id="rId16"/>
    <p:sldId id="281" r:id="rId17"/>
    <p:sldId id="282" r:id="rId18"/>
    <p:sldId id="283" r:id="rId19"/>
    <p:sldId id="287" r:id="rId20"/>
    <p:sldId id="289" r:id="rId21"/>
    <p:sldId id="290" r:id="rId22"/>
    <p:sldId id="291" r:id="rId23"/>
    <p:sldId id="288" r:id="rId24"/>
    <p:sldId id="292" r:id="rId25"/>
    <p:sldId id="296" r:id="rId26"/>
    <p:sldId id="269" r:id="rId27"/>
    <p:sldId id="266" r:id="rId28"/>
    <p:sldId id="271"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4DAEBCB-697F-5548-BC9C-E7109E8299D8}" name="Andrea Hrelja" initials="AH" userId="S::ahrelja@iolap.com::4bb4bbd7-15b4-4f4c-91f0-2760f6f2073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7416" autoAdjust="0"/>
  </p:normalViewPr>
  <p:slideViewPr>
    <p:cSldViewPr snapToGrid="0">
      <p:cViewPr varScale="1">
        <p:scale>
          <a:sx n="68" d="100"/>
          <a:sy n="68" d="100"/>
        </p:scale>
        <p:origin x="58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120_573FE1C7.xml><?xml version="1.0" encoding="utf-8"?>
<p188:cmLst xmlns:a="http://schemas.openxmlformats.org/drawingml/2006/main" xmlns:r="http://schemas.openxmlformats.org/officeDocument/2006/relationships" xmlns:p188="http://schemas.microsoft.com/office/powerpoint/2018/8/main">
  <p188:cm id="{C4C23ED2-E5FD-4E80-A92C-FB3BD873FAA1}" authorId="{14DAEBCB-697F-5548-BC9C-E7109E8299D8}" status="resolved" created="2022-12-19T22:06:24.011" complete="100000">
    <ac:deMkLst xmlns:ac="http://schemas.microsoft.com/office/drawing/2013/main/command">
      <pc:docMk xmlns:pc="http://schemas.microsoft.com/office/powerpoint/2013/main/command"/>
      <pc:sldMk xmlns:pc="http://schemas.microsoft.com/office/powerpoint/2013/main/command" cId="1463804359" sldId="288"/>
      <ac:picMk id="7" creationId="{3F9B8238-260E-CC03-9AB2-CDF32D63C9B8}"/>
    </ac:deMkLst>
    <p188:txBody>
      <a:bodyPr/>
      <a:lstStyle/>
      <a:p>
        <a:r>
          <a:rPr lang="hr-HR"/>
          <a:t>Missing title</a:t>
        </a:r>
      </a:p>
    </p188:txBody>
  </p188:cm>
</p188:cmLst>
</file>

<file path=ppt/comments/modernComment_121_48F5FBB1.xml><?xml version="1.0" encoding="utf-8"?>
<p188:cmLst xmlns:a="http://schemas.openxmlformats.org/drawingml/2006/main" xmlns:r="http://schemas.openxmlformats.org/officeDocument/2006/relationships" xmlns:p188="http://schemas.microsoft.com/office/powerpoint/2018/8/main">
  <p188:cm id="{BE837ABB-7E92-4FD9-A6A1-8A31CAA87155}" authorId="{14DAEBCB-697F-5548-BC9C-E7109E8299D8}" status="resolved" created="2022-12-19T21:30:45.680" complete="100000">
    <ac:deMkLst xmlns:ac="http://schemas.microsoft.com/office/drawing/2013/main/command">
      <pc:docMk xmlns:pc="http://schemas.microsoft.com/office/powerpoint/2013/main/command"/>
      <pc:sldMk xmlns:pc="http://schemas.microsoft.com/office/powerpoint/2013/main/command" cId="1224080305" sldId="289"/>
      <ac:picMk id="12" creationId="{7601840A-19B8-3D73-56FD-14406A77EA07}"/>
    </ac:deMkLst>
    <p188:txBody>
      <a:bodyPr/>
      <a:lstStyle/>
      <a:p>
        <a:r>
          <a:rPr lang="hr-HR"/>
          <a:t>Missing Y label</a:t>
        </a:r>
      </a:p>
    </p188:txBody>
  </p188:cm>
</p188:cmLst>
</file>

<file path=ppt/comments/modernComment_123_E2BCE896.xml><?xml version="1.0" encoding="utf-8"?>
<p188:cmLst xmlns:a="http://schemas.openxmlformats.org/drawingml/2006/main" xmlns:r="http://schemas.openxmlformats.org/officeDocument/2006/relationships" xmlns:p188="http://schemas.microsoft.com/office/powerpoint/2018/8/main">
  <p188:cm id="{A097353B-2DA1-4760-B4F9-572B59FF1C46}" authorId="{14DAEBCB-697F-5548-BC9C-E7109E8299D8}" status="resolved" created="2022-12-19T21:31:15.298" complete="100000">
    <ac:deMkLst xmlns:ac="http://schemas.microsoft.com/office/drawing/2013/main/command">
      <pc:docMk xmlns:pc="http://schemas.microsoft.com/office/powerpoint/2013/main/command"/>
      <pc:sldMk xmlns:pc="http://schemas.microsoft.com/office/powerpoint/2013/main/command" cId="3804031126" sldId="291"/>
      <ac:picMk id="12" creationId="{7601840A-19B8-3D73-56FD-14406A77EA07}"/>
    </ac:deMkLst>
    <p188:txBody>
      <a:bodyPr/>
      <a:lstStyle/>
      <a:p>
        <a:r>
          <a:rPr lang="hr-HR"/>
          <a:t>Invalid Y label, "Total numer of Incoming Hashtags" to "Total number of Incoming Reactions to Hashtags"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Analiza širenja informacija na Twitteru</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226673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b="1" dirty="0"/>
              <a:t>Količina dostupnih podataka</a:t>
            </a:r>
          </a:p>
          <a:p>
            <a:r>
              <a:rPr lang="hr-HR" b="0" dirty="0"/>
              <a:t>Prije nego iščitamo količine dostupnih podataka, važno je napomenuti da su retweetovi podijeljeni originalni tweetovi, reply-evi su odgovori na tweetove, bili tweetovi originalni, retweetovi ili quoteovi, a quoteovi su retweetovi originalnih tweetova uz dodatni komentar. Retweet i Quote se razlikuju po tome što retweet ne može sadržavati dodatne komentare.</a:t>
            </a:r>
          </a:p>
          <a:p>
            <a:r>
              <a:rPr lang="hr-HR" b="0" dirty="0"/>
              <a:t>Broj izlaznih veza je puno veći od broja ulaznih veza, čime možemo zaključiti kako postoji vrlo mali broj korisnika prema kojima je usmjerena interakcija, tj. više se letaka (bezuspješno) pokušava podijeliti nego što stvarno bude podijeljeno.</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05116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GitHub akcije koje automatiziraju „releasove”, tj. inačice ili verzije podatkovne platforme. Platforma se pokreće na tjednoj bazi (scheduled) na Linux serveru omogućenom od strane FIDIT-a.</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926547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Rezultati su dobiveni koristeći tabularne podatkovne strukture i graf struktura, a svaka je analiza provedena nad modelom koji je po analiziranim atributima ili metrikama identičan originalnome. Ova tri modela razlikuju se po načinu agregiranja podataka.</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66809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Ovaj graf prikazuje količinu ulaznih veza ili reakcija po tjednima u studenome, 2022. Može se primjetiti kako je najraširenija reakcija „Reply” ili odgovor na tweet, tj. komentar na letak. Analiza nad tweetovima daje samo okviran pregled na količinu tweetova, a nastavak analize prepoznaje koje se informacije dijele i kako su one podijeljene između korisnika.</a:t>
            </a: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63236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Na ovom grafu, prikazan je odnos između broja originalnih izlaznih tweetova s lijeva i broja ulaznih reakcija s desna, sortirani po broju ulaznih „Retweet” reakcija. Očekivano, korisnik HNS i dalje je na vrhu ljestvice po broju ulaznih reakcija. Korisnici na Y osi su se bitno izmijenili s obzirom na prethodni graf, tj. možemo reći da su korisnici na prethodnom grafu pokretači diskusija, dok su korisnici na ovom grafu glavni izvori dijeljenjih informacija. </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407775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Ovaj graf prikazuje odnos između broja originalnih izlaznih hashtagova s lijeva i broja ulaznih reakcija s desna, sortirani po broju ulaznih „Retweet” reakcija. Početnih nekoliko hashtagova izvorno pripadaju korisniku HNS s prethodnog grafa, dok preostali hashtagovi poput uranium, nuclearenergy i Schengen izvorno pripadaju ostalim glavnim izvorima dijeljenja informacija. Neki hashtagovi poput Schengen-a i MARCRO-a dijeljeni su puno više puta nego što su originalno objavljeni, čime se može zaključiti da postoji mali izvor tih informacija, ali su one mnogo puta podijeljene.</a:t>
            </a:r>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45617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Da bi „spam” bio detektiran i filtriran, uvode se novi atributi modela naziva „alpha” i „beta”. </a:t>
            </a:r>
          </a:p>
          <a:p>
            <a:r>
              <a:rPr lang="hr-HR" dirty="0"/>
              <a:t>„alpha” je omjer jedinstvenog broja korisnika koji dijele neki hashtag i broja dijeljenja tog specifičnog hashtaga. „alpha” vrijednost je veća ako veliki broj korisnika dijeli određeni hashtag, tj. manja ako mali broj korisnika dijeli određeni hashtag.</a:t>
            </a:r>
          </a:p>
          <a:p>
            <a:r>
              <a:rPr lang="hr-HR" dirty="0"/>
              <a:t>„beta” je omjer broja dijeljenja specifičnog hashtaga i ukupnog broja dijeljenja svih hashtagova. „beta” vrijednost je veća ako je određeni hashtag dijeljen više puta od ostalih hashtagova, tj. beta predstavlja zastupljenost određenog hashtaga u skupu svih prikupljenih hashtagova i može ju se koristiti kao indikator zasićenosti hashtaga u mreži.</a:t>
            </a:r>
          </a:p>
          <a:p>
            <a:endParaRPr lang="hr-HR" dirty="0"/>
          </a:p>
          <a:p>
            <a:r>
              <a:rPr lang="hr-HR" dirty="0"/>
              <a:t>Bitno je napomenuti da su „alpha” i „beta” vrijednosti normalizirane. Neki od hashtagova koji su dijeljeni između najviše korisnika su WorldCup2022, Zagreb, crypto, a najpopularniji hashtagovi su FIFAWorldCup, Croatia, hrvatska, Vatreni i Qatar2022.</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198986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Ovaj graf prikazuje broj ponavljanja određenog hashtaga (teme) po danima u Studenome, 2022. Primjećuje se rast broja objava hashtaga Croatia, Schengen i Ukraine u razdoblju od 7.-10.11. zbog prihvaćanja Hrvatske kao članice Schengena i povlačenja Ruske vojske iz Ukrajinskog grada Khersona. Nadalje, rast objava hashtaga Croatia, Vatreni i pripadajućeg hashtaga utakmice koja se igrala na taj dan (MARCRO, CROCAN) primjećuje se na dane 23. i 27.11.). Informacije o tome što se događalo na koji dan u 11. mjesecu potražene su putem Google pretraživanja.</a:t>
            </a:r>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1378904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Predstavlja se dva pografa koji pokazuju raširenost informacija kroz mrežu gdje svaki čvor predstavlja korisnika, a svaka veza predstavlja dijeljenje hashtaga između dvaju korisnika. </a:t>
            </a:r>
          </a:p>
          <a:p>
            <a:r>
              <a:rPr lang="hr-HR" dirty="0"/>
              <a:t>Veličine čvorova predstavljaju količinu korisnikovih ulaznih veza, tj. broj korisnika koji su podijelili informaciju promatranog čvora.</a:t>
            </a:r>
          </a:p>
          <a:p>
            <a:r>
              <a:rPr lang="hr-HR" dirty="0"/>
              <a:t>Korisnici su obojani po njihovom koeficijentu grupiranja. Koeficijent grupiranja grafa je mjera koja pokazuje koliko je veza potrebno ostvariti između jednog čvora i ostalih čvorova ne bi li se stvorio potpuni graf u kojem su svi čvorovi međusobno povezani. Veći koeficijent grupiranja znači da će čvorovi brže stvoriti potpuno povezani graf.</a:t>
            </a:r>
          </a:p>
          <a:p>
            <a:r>
              <a:rPr lang="hr-HR" dirty="0"/>
              <a:t>Primjećuje se kako čvorovi podgrafa „Vatreni” imaju različite koeficijente grupiranja koji su veći od 0, dok čvorovi podgrafa „crypto” imaju koeficijent grupiranja 0. Dodatno, korisnici unutar „crypto” mreže imaju puno veći broj izlaznih od ulaznih veza, što znači da njihove informacije nisu podijeljene kroz mrežu. </a:t>
            </a:r>
          </a:p>
          <a:p>
            <a:endParaRPr lang="hr-HR" dirty="0"/>
          </a:p>
          <a:p>
            <a:r>
              <a:rPr lang="hr-HR" dirty="0"/>
              <a:t>Možemo zaključiti da je letak „Vatreni” puno više puta prihvaćen i podijeljen od ostalih korisnika, dok je letak „crypto” jako malo prihvaćen i dijeljen unutar svoje mreže koja se sastoji samo od distributera letaka.</a:t>
            </a:r>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3069692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Predstavlja se dva pografa koji pokazuju raširenost informacija kroz mrežu gdje svaki čvor predstavlja korisnika, a svaka veza predstavlja dijeljenje hashtaga između dvaju korisnika. </a:t>
            </a:r>
          </a:p>
          <a:p>
            <a:r>
              <a:rPr lang="hr-HR" dirty="0"/>
              <a:t>Veličine čvorova predstavljaju količinu korisnikovih ulaznih veza, tj. broj korisnika koji su podijelili informaciju promatranog čvora.</a:t>
            </a:r>
          </a:p>
          <a:p>
            <a:r>
              <a:rPr lang="hr-HR" dirty="0"/>
              <a:t>Korisnici su obojani po njihovom koeficijentu grupiranja. Koeficijent grupiranja grafa je mjera koja pokazuje koliko je veza potrebno ostvariti između jednog čvora i ostalih čvorova ne bi li se stvorio potpuni graf u kojem su svi čvorovi međusobno povezani. Veći koeficijent grupiranja znači da će čvorovi brže stvoriti potpuno povezani graf.</a:t>
            </a:r>
          </a:p>
          <a:p>
            <a:r>
              <a:rPr lang="hr-HR" dirty="0"/>
              <a:t>Primjećuje se kako čvorovi podgrafa „Vatreni” imaju različite koeficijente grupiranja koji su veći od 0, dok čvorovi podgrafa „crypto” imaju koeficijent grupiranja 0. Dodatno, korisnici unutar „crypto” mreže imaju puno veći broj izlaznih od ulaznih veza, što znači da njihove informacije nisu podijeljene kroz mrežu. </a:t>
            </a:r>
          </a:p>
          <a:p>
            <a:endParaRPr lang="hr-HR" dirty="0"/>
          </a:p>
          <a:p>
            <a:r>
              <a:rPr lang="hr-HR" dirty="0"/>
              <a:t>Možemo zaključiti da je letak „Vatreni” puno više puta prihvaćen i podijeljen od ostalih korisnika, dok je letak „crypto” jako malo prihvaćen i dijeljen unutar svoje mreže koja se sastoji samo od distributera letaka.</a:t>
            </a:r>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30751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 sklopu prezentacije proći ćemo kroz</a:t>
            </a:r>
          </a:p>
          <a:p>
            <a:r>
              <a:rPr lang="hr-HR" dirty="0"/>
              <a:t>Uvod</a:t>
            </a:r>
          </a:p>
          <a:p>
            <a:r>
              <a:rPr lang="hr-HR" dirty="0"/>
              <a:t>Korištene metode</a:t>
            </a:r>
          </a:p>
          <a:p>
            <a:r>
              <a:rPr lang="hr-HR" dirty="0"/>
              <a:t>Rezultati</a:t>
            </a:r>
          </a:p>
          <a:p>
            <a:r>
              <a:rPr lang="hr-HR" dirty="0"/>
              <a:t>Zaključak</a:t>
            </a:r>
          </a:p>
          <a:p>
            <a:r>
              <a:rPr lang="hr-HR" dirty="0"/>
              <a:t>Pitanja</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69274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Zbog malenog obujma podataka, rezultati mogu uvelike ovisiti o trenutnom trendu unutar mreže. Potrebno je nastaviti prikupljati podatke i mjeriti širenje informacija kroz vrijeme kada nisu istaknuti globalni trendovi.</a:t>
            </a:r>
          </a:p>
          <a:p>
            <a:r>
              <a:rPr lang="hr-HR" dirty="0"/>
              <a:t>Zaključno, ovaj rad predstavlja metrike za identifikaciju široke publike i količine dijeljenja tweetova i na temelju njih spoznaje najraširenije i najzanimljivije sadržaje unutar prikupljene mreže.</a:t>
            </a:r>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02466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 današnje doba Interneta, svjedočimo načinima na koji društvene mreže povezuju ljude. Često možemo primijetiti kako su neke informacije istaknutije od drugih, ali kako god su one istaknute, obratit ćemo pozornost na njih tek ako ih smatramo interesantnima.</a:t>
            </a:r>
          </a:p>
          <a:p>
            <a:r>
              <a:rPr lang="hr-HR" dirty="0"/>
              <a:t>Na sličan način možemo promatrati kako distributeri letaka dijele informacije na letcima i kako primatelji letaka reagiraju na primljene informacije. Tako će neki ignorirati promoviranu informaciju, neki će ju prihvatiti, a neki će ju i nastaviti dijeliti. Ovim radom nastoji se analizirati strukturu skupine unutar koje se dijele informacije: čiji su letci najviše distribuirani i što takve letke i njihove distributere razlikuje od ostatka njihove skupine.</a:t>
            </a:r>
          </a:p>
          <a:p>
            <a:endParaRPr lang="hr-HR" dirty="0"/>
          </a:p>
          <a:p>
            <a:r>
              <a:rPr lang="hr-HR" dirty="0"/>
              <a:t>Promatrana skupina sastoji se od Hrvatskih korisnika na Twitteru, a najviše se pažnje pridaje popularnim trendovima koji se distribuiraju unutar skupine. Zbog aktivnog svjetskog nogometnog prvenstva, popularni trendovi su najčešće usklađeni sa svijetskim prvenstvom.</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69721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Životni ciklus razvoja softvera</a:t>
            </a:r>
          </a:p>
          <a:p>
            <a:r>
              <a:rPr lang="hr-HR" dirty="0"/>
              <a:t>Prikupljanje podataka</a:t>
            </a:r>
          </a:p>
          <a:p>
            <a:r>
              <a:rPr lang="hr-HR" dirty="0"/>
              <a:t>Transformacija podataka</a:t>
            </a:r>
          </a:p>
          <a:p>
            <a:r>
              <a:rPr lang="hr-HR" dirty="0"/>
              <a:t>Podatkovna analiza</a:t>
            </a:r>
          </a:p>
          <a:p>
            <a:r>
              <a:rPr lang="hr-HR" dirty="0"/>
              <a:t>Kontinuirana integracija i isporuka podatkovne platforme</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416126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Životni ciklus razvoja softvera</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009602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b="1" dirty="0"/>
              <a:t>Analysis (Analiza)</a:t>
            </a:r>
          </a:p>
          <a:p>
            <a:r>
              <a:rPr lang="hr-HR" dirty="0"/>
              <a:t>Data Service Provider (Pružatelj podatkovnih usluga) – Twitter</a:t>
            </a:r>
          </a:p>
          <a:p>
            <a:r>
              <a:rPr lang="hr-HR" dirty="0"/>
              <a:t>Data Source System (Sustav za posluživanje izvornih podataka):</a:t>
            </a:r>
          </a:p>
          <a:p>
            <a:pPr marL="171450" indent="-171450">
              <a:buFontTx/>
              <a:buChar char="-"/>
            </a:pPr>
            <a:r>
              <a:rPr lang="hr-HR" dirty="0"/>
              <a:t>Twitter REST API</a:t>
            </a:r>
          </a:p>
          <a:p>
            <a:pPr marL="171450" indent="-171450">
              <a:buFontTx/>
              <a:buChar char="-"/>
            </a:pPr>
            <a:r>
              <a:rPr lang="hr-HR" dirty="0"/>
              <a:t>Ograničenja (3,200 najnovijih Tweetova, otežana mogućnost dohvaćanja korisnika)</a:t>
            </a:r>
          </a:p>
          <a:p>
            <a:r>
              <a:rPr lang="hr-HR" dirty="0"/>
              <a:t>Data Requirements (Podatkovni zahtjevi):</a:t>
            </a:r>
          </a:p>
          <a:p>
            <a:pPr marL="171450" indent="-171450">
              <a:buFontTx/>
              <a:buChar char="-"/>
            </a:pPr>
            <a:r>
              <a:rPr lang="hr-HR" dirty="0"/>
              <a:t>Količina korisnika: samo Hrvatski korisnici</a:t>
            </a:r>
          </a:p>
          <a:p>
            <a:pPr marL="171450" indent="-171450">
              <a:buFontTx/>
              <a:buChar char="-"/>
            </a:pPr>
            <a:r>
              <a:rPr lang="hr-HR" dirty="0"/>
              <a:t>Količina tweetova: od 2022-11-01</a:t>
            </a:r>
          </a:p>
          <a:p>
            <a:pPr marL="171450" indent="-171450">
              <a:buFontTx/>
              <a:buChar char="-"/>
            </a:pPr>
            <a:r>
              <a:rPr lang="hr-HR" dirty="0"/>
              <a:t>Ponovno korištenje podataka: jednom kada su podaci spremljeni na odredišni sustav, nikad se ne brišu</a:t>
            </a:r>
          </a:p>
          <a:p>
            <a:pPr marL="171450" indent="-171450">
              <a:buFontTx/>
              <a:buChar char="-"/>
            </a:pPr>
            <a:r>
              <a:rPr lang="hr-HR" dirty="0"/>
              <a:t>Informacije potrebne za podatkovnu analizu: pronalazak i odabir informacija dostupnih na podatkovnom izvoru (informacije o korisnicima, tweetovima) s ciljem korištenja za podatkovnu analizu i prepoznvanje trendova</a:t>
            </a:r>
          </a:p>
          <a:p>
            <a:pPr marL="171450" indent="-171450">
              <a:buFontTx/>
              <a:buChar char="-"/>
            </a:pPr>
            <a:endParaRPr lang="hr-HR" dirty="0"/>
          </a:p>
          <a:p>
            <a:pPr marL="0" indent="0">
              <a:buFontTx/>
              <a:buNone/>
            </a:pPr>
            <a:r>
              <a:rPr lang="hr-HR" b="1" dirty="0"/>
              <a:t>Design (Dizajn)</a:t>
            </a:r>
          </a:p>
          <a:p>
            <a:pPr marL="0" indent="0">
              <a:buFontTx/>
              <a:buNone/>
            </a:pPr>
            <a:r>
              <a:rPr lang="hr-HR" b="0" dirty="0"/>
              <a:t>System Architecture (Arhitektura sustava)</a:t>
            </a:r>
          </a:p>
          <a:p>
            <a:pPr marL="0" indent="0">
              <a:buFontTx/>
              <a:buNone/>
            </a:pPr>
            <a:r>
              <a:rPr lang="hr-HR" b="0" dirty="0"/>
              <a:t>Data Target System (odredišni sustav za spremanje podataka, podatkovni sustav (engl. </a:t>
            </a:r>
            <a:r>
              <a:rPr lang="hr-HR" b="0" i="1" dirty="0"/>
              <a:t>filesystem</a:t>
            </a:r>
            <a:r>
              <a:rPr lang="hr-HR" b="0" dirty="0"/>
              <a:t>))</a:t>
            </a:r>
          </a:p>
          <a:p>
            <a:pPr marL="0" indent="0">
              <a:buFontTx/>
              <a:buNone/>
            </a:pPr>
            <a:endParaRPr lang="hr-HR" b="0" dirty="0"/>
          </a:p>
          <a:p>
            <a:pPr marL="0" indent="0">
              <a:buFontTx/>
              <a:buNone/>
            </a:pPr>
            <a:r>
              <a:rPr lang="hr-HR" b="1" dirty="0"/>
              <a:t>Development &amp; Testing (Razvoj i testiranje)</a:t>
            </a:r>
          </a:p>
          <a:p>
            <a:pPr marL="0" indent="0">
              <a:buFontTx/>
              <a:buNone/>
            </a:pPr>
            <a:r>
              <a:rPr lang="hr-HR" b="0" dirty="0"/>
              <a:t>U ovoj se fazi proces razvojnog ciklusa često vraćao na fazu Analize zbog nove definicije podatkovnih zahtjeva.</a:t>
            </a:r>
          </a:p>
          <a:p>
            <a:pPr marL="0" indent="0">
              <a:buFontTx/>
              <a:buNone/>
            </a:pPr>
            <a:endParaRPr lang="hr-HR" b="0" dirty="0"/>
          </a:p>
          <a:p>
            <a:pPr marL="0" indent="0">
              <a:buFontTx/>
              <a:buNone/>
            </a:pPr>
            <a:r>
              <a:rPr lang="hr-HR" b="1" dirty="0"/>
              <a:t>Deploy (Održavanje, javno korištenje podatkovnog proizvoda)</a:t>
            </a:r>
          </a:p>
          <a:p>
            <a:pPr marL="0" indent="0">
              <a:buFontTx/>
              <a:buNone/>
            </a:pPr>
            <a:r>
              <a:rPr lang="hr-HR" b="0" dirty="0"/>
              <a:t>U ovoj se fazi uvodi produkcijsko okruženje i smanjuje se intenzitet aktivnog razvoja i testiranja te se omogućuje korištenje prikupljenih podataka u svrhu podatkovne analize.</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9780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b="1" dirty="0"/>
              <a:t>Prikupljanje podataka</a:t>
            </a:r>
          </a:p>
          <a:p>
            <a:r>
              <a:rPr lang="hr-HR" b="1" dirty="0"/>
              <a:t>Transformacija podataka</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84562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Slike s lijeva prikazuju sirove prikupljene podatke u JSON formatu. Prikazani su objekti Korisnika i Tweeta, a transformacijom ovih dvaju objekata nastaje novi model koji se koristi u daljnjoj analizi. Na slici s desna prikazane su metrike, tj. atributi modela, koje opisuju Korisnikove ulazne i izlazne veze. </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658237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b="1" dirty="0"/>
              <a:t>Podatkovna analiza</a:t>
            </a:r>
          </a:p>
          <a:p>
            <a:endParaRPr lang="hr-HR" b="1" dirty="0"/>
          </a:p>
          <a:p>
            <a:r>
              <a:rPr lang="hr-HR" b="0" dirty="0"/>
              <a:t>Podrazumijeva deskriptivnu statistiku kao opis standardnih statističkih mjera prethodno stvorenog modela, istraživačku analizu podataka koja prethodi i definira stvoreni model zaključno s analizom grafa nad stvorenim modelom.</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86135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Information Spread Analysis on Twitter</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Information Spread Analysis on Twitter</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Information Spread Analysis on Twitter</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Information Spread Analysis on Twitter</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Information Spread Analysis on Twitter</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2022</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Information Spread Analysis on Twitter</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Information Spread Analysis on Twitter</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Information Spread Analysis on Twitter</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Information Spread Analysis on Twitter</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Information Spread Analysis on Twitter</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Information Spread Analysis on Twitter</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Information Spread Analysis on Twitter</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Information Spread Analysis on Twitter</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dirty="0"/>
              <a:t>Information Spread Analysis on Twitter</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sldNum="0"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21_48F5FBB1.xm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23_E2BCE896.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20_573FE1C7.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922295"/>
            <a:ext cx="4941771" cy="1634747"/>
          </a:xfrm>
        </p:spPr>
        <p:txBody>
          <a:bodyPr/>
          <a:lstStyle/>
          <a:p>
            <a:r>
              <a:rPr lang="hr-HR" dirty="0"/>
              <a:t>Analiza širenja informacija na twitteru</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717657"/>
          </a:xfrm>
        </p:spPr>
        <p:txBody>
          <a:bodyPr>
            <a:normAutofit/>
          </a:bodyPr>
          <a:lstStyle/>
          <a:p>
            <a:r>
              <a:rPr lang="en-US" dirty="0"/>
              <a:t>Autor: Andrea Hrelja</a:t>
            </a:r>
          </a:p>
          <a:p>
            <a:r>
              <a:rPr lang="en-US" dirty="0"/>
              <a:t>Mentor: prof.</a:t>
            </a:r>
            <a:r>
              <a:rPr lang="hr-HR" dirty="0"/>
              <a:t> dr. sc.</a:t>
            </a:r>
            <a:r>
              <a:rPr lang="en-US" dirty="0"/>
              <a:t> Ana </a:t>
            </a:r>
            <a:r>
              <a:rPr lang="en-US" dirty="0" err="1"/>
              <a:t>Meštrović</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4A8D453-ECD7-D157-FE5B-4C6415DE15A9}"/>
              </a:ext>
            </a:extLst>
          </p:cNvPr>
          <p:cNvSpPr>
            <a:spLocks noGrp="1"/>
          </p:cNvSpPr>
          <p:nvPr>
            <p:ph type="ftr" sz="quarter" idx="11"/>
          </p:nvPr>
        </p:nvSpPr>
        <p:spPr>
          <a:xfrm>
            <a:off x="838200" y="6356349"/>
            <a:ext cx="4114800" cy="365125"/>
          </a:xfrm>
        </p:spPr>
        <p:txBody>
          <a:bodyPr/>
          <a:lstStyle/>
          <a:p>
            <a:r>
              <a:rPr lang="hr-HR" sz="1200" dirty="0"/>
              <a:t>Informacije o dostupnim Twitter podacima</a:t>
            </a:r>
            <a:endParaRPr lang="en-US" sz="1200" dirty="0"/>
          </a:p>
        </p:txBody>
      </p:sp>
      <p:graphicFrame>
        <p:nvGraphicFramePr>
          <p:cNvPr id="10" name="Table 10">
            <a:extLst>
              <a:ext uri="{FF2B5EF4-FFF2-40B4-BE49-F238E27FC236}">
                <a16:creationId xmlns:a16="http://schemas.microsoft.com/office/drawing/2014/main" id="{B9503144-8A5E-D08F-CA02-70888325D426}"/>
              </a:ext>
            </a:extLst>
          </p:cNvPr>
          <p:cNvGraphicFramePr>
            <a:graphicFrameLocks noGrp="1"/>
          </p:cNvGraphicFramePr>
          <p:nvPr>
            <p:extLst>
              <p:ext uri="{D42A27DB-BD31-4B8C-83A1-F6EECF244321}">
                <p14:modId xmlns:p14="http://schemas.microsoft.com/office/powerpoint/2010/main" val="126002233"/>
              </p:ext>
            </p:extLst>
          </p:nvPr>
        </p:nvGraphicFramePr>
        <p:xfrm>
          <a:off x="2032000" y="1440180"/>
          <a:ext cx="8128000" cy="39776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659438875"/>
                    </a:ext>
                  </a:extLst>
                </a:gridCol>
                <a:gridCol w="4064000">
                  <a:extLst>
                    <a:ext uri="{9D8B030D-6E8A-4147-A177-3AD203B41FA5}">
                      <a16:colId xmlns:a16="http://schemas.microsoft.com/office/drawing/2014/main" val="3493886985"/>
                    </a:ext>
                  </a:extLst>
                </a:gridCol>
              </a:tblGrid>
              <a:tr h="370840">
                <a:tc gridSpan="2">
                  <a:txBody>
                    <a:bodyPr/>
                    <a:lstStyle/>
                    <a:p>
                      <a:pPr algn="ctr"/>
                      <a:r>
                        <a:rPr lang="hr-HR" b="1" noProof="0" dirty="0"/>
                        <a:t>Dostupni</a:t>
                      </a:r>
                      <a:r>
                        <a:rPr lang="en-US" b="1" noProof="0" dirty="0"/>
                        <a:t> Twitter </a:t>
                      </a:r>
                      <a:r>
                        <a:rPr lang="hr-HR" b="1" noProof="0" dirty="0"/>
                        <a:t>podaci</a:t>
                      </a:r>
                      <a:endParaRPr lang="en-US" b="1" noProof="0" dirty="0"/>
                    </a:p>
                  </a:txBody>
                  <a:tcPr/>
                </a:tc>
                <a:tc hMerge="1">
                  <a:txBody>
                    <a:bodyPr/>
                    <a:lstStyle/>
                    <a:p>
                      <a:pPr algn="r"/>
                      <a:endParaRPr lang="hr-HR" b="0" dirty="0"/>
                    </a:p>
                  </a:txBody>
                  <a:tcPr/>
                </a:tc>
                <a:extLst>
                  <a:ext uri="{0D108BD9-81ED-4DB2-BD59-A6C34878D82A}">
                    <a16:rowId xmlns:a16="http://schemas.microsoft.com/office/drawing/2014/main" val="678482207"/>
                  </a:ext>
                </a:extLst>
              </a:tr>
              <a:tr h="370840">
                <a:tc>
                  <a:txBody>
                    <a:bodyPr/>
                    <a:lstStyle/>
                    <a:p>
                      <a:r>
                        <a:rPr lang="hr-HR" b="0" noProof="0" dirty="0"/>
                        <a:t>Najraniji</a:t>
                      </a:r>
                      <a:r>
                        <a:rPr lang="en-US" b="0" noProof="0" dirty="0"/>
                        <a:t> </a:t>
                      </a:r>
                      <a:r>
                        <a:rPr lang="hr-HR" b="0" noProof="0" dirty="0"/>
                        <a:t>datum</a:t>
                      </a:r>
                      <a:endParaRPr lang="en-US" b="0" noProof="0" dirty="0"/>
                    </a:p>
                  </a:txBody>
                  <a:tcPr/>
                </a:tc>
                <a:tc>
                  <a:txBody>
                    <a:bodyPr/>
                    <a:lstStyle/>
                    <a:p>
                      <a:pPr algn="r"/>
                      <a:r>
                        <a:rPr lang="en-US" b="0" noProof="0"/>
                        <a:t>2022-11-01 00:00:12</a:t>
                      </a:r>
                    </a:p>
                  </a:txBody>
                  <a:tcPr/>
                </a:tc>
                <a:extLst>
                  <a:ext uri="{0D108BD9-81ED-4DB2-BD59-A6C34878D82A}">
                    <a16:rowId xmlns:a16="http://schemas.microsoft.com/office/drawing/2014/main" val="1364862579"/>
                  </a:ext>
                </a:extLst>
              </a:tr>
              <a:tr h="370840">
                <a:tc>
                  <a:txBody>
                    <a:bodyPr/>
                    <a:lstStyle/>
                    <a:p>
                      <a:r>
                        <a:rPr lang="hr-HR" noProof="0" dirty="0"/>
                        <a:t>Najkasniji datum</a:t>
                      </a:r>
                      <a:endParaRPr lang="en-US" noProof="0" dirty="0"/>
                    </a:p>
                  </a:txBody>
                  <a:tcPr/>
                </a:tc>
                <a:tc>
                  <a:txBody>
                    <a:bodyPr/>
                    <a:lstStyle/>
                    <a:p>
                      <a:pPr algn="r"/>
                      <a:r>
                        <a:rPr lang="en-US" noProof="0"/>
                        <a:t>2022-11-30 23:59:52</a:t>
                      </a:r>
                    </a:p>
                  </a:txBody>
                  <a:tcPr/>
                </a:tc>
                <a:extLst>
                  <a:ext uri="{0D108BD9-81ED-4DB2-BD59-A6C34878D82A}">
                    <a16:rowId xmlns:a16="http://schemas.microsoft.com/office/drawing/2014/main" val="733018711"/>
                  </a:ext>
                </a:extLst>
              </a:tr>
              <a:tr h="370840">
                <a:tc>
                  <a:txBody>
                    <a:bodyPr/>
                    <a:lstStyle/>
                    <a:p>
                      <a:r>
                        <a:rPr lang="en-US" b="1" noProof="0" dirty="0"/>
                        <a:t>#</a:t>
                      </a:r>
                      <a:r>
                        <a:rPr lang="en-US" noProof="0" dirty="0"/>
                        <a:t> </a:t>
                      </a:r>
                      <a:r>
                        <a:rPr lang="hr-HR" noProof="0" dirty="0"/>
                        <a:t>Ukupno</a:t>
                      </a:r>
                      <a:r>
                        <a:rPr lang="en-US" noProof="0" dirty="0"/>
                        <a:t> </a:t>
                      </a:r>
                      <a:r>
                        <a:rPr lang="hr-HR" noProof="0" dirty="0"/>
                        <a:t>Hrvatskih korisnika</a:t>
                      </a:r>
                      <a:endParaRPr lang="en-US" noProof="0" dirty="0"/>
                    </a:p>
                  </a:txBody>
                  <a:tcPr/>
                </a:tc>
                <a:tc>
                  <a:txBody>
                    <a:bodyPr/>
                    <a:lstStyle/>
                    <a:p>
                      <a:pPr algn="r"/>
                      <a:r>
                        <a:rPr lang="en-US" noProof="0"/>
                        <a:t>48,954</a:t>
                      </a:r>
                    </a:p>
                  </a:txBody>
                  <a:tcPr/>
                </a:tc>
                <a:extLst>
                  <a:ext uri="{0D108BD9-81ED-4DB2-BD59-A6C34878D82A}">
                    <a16:rowId xmlns:a16="http://schemas.microsoft.com/office/drawing/2014/main" val="39705845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a:t>
                      </a:r>
                      <a:r>
                        <a:rPr lang="en-US" noProof="0" dirty="0"/>
                        <a:t> </a:t>
                      </a:r>
                      <a:r>
                        <a:rPr lang="hr-HR" noProof="0" dirty="0"/>
                        <a:t>Umreženih Hrvatskih korisnika</a:t>
                      </a:r>
                      <a:endParaRPr lang="en-US" noProof="0" dirty="0"/>
                    </a:p>
                  </a:txBody>
                  <a:tcPr/>
                </a:tc>
                <a:tc>
                  <a:txBody>
                    <a:bodyPr/>
                    <a:lstStyle/>
                    <a:p>
                      <a:pPr algn="r"/>
                      <a:r>
                        <a:rPr lang="en-US" noProof="0" dirty="0"/>
                        <a:t>6,887</a:t>
                      </a:r>
                    </a:p>
                  </a:txBody>
                  <a:tcPr/>
                </a:tc>
                <a:extLst>
                  <a:ext uri="{0D108BD9-81ED-4DB2-BD59-A6C34878D82A}">
                    <a16:rowId xmlns:a16="http://schemas.microsoft.com/office/drawing/2014/main" val="308354921"/>
                  </a:ext>
                </a:extLst>
              </a:tr>
              <a:tr h="370840">
                <a:tc>
                  <a:txBody>
                    <a:bodyPr/>
                    <a:lstStyle/>
                    <a:p>
                      <a:r>
                        <a:rPr lang="en-US" b="1" noProof="0" dirty="0"/>
                        <a:t># </a:t>
                      </a:r>
                      <a:r>
                        <a:rPr lang="hr-HR" b="0" noProof="0" dirty="0"/>
                        <a:t>Tweetovi</a:t>
                      </a:r>
                      <a:endParaRPr lang="en-US" b="0" noProof="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noProof="0" dirty="0"/>
                        <a:t>386,168</a:t>
                      </a:r>
                    </a:p>
                  </a:txBody>
                  <a:tcPr/>
                </a:tc>
                <a:extLst>
                  <a:ext uri="{0D108BD9-81ED-4DB2-BD59-A6C34878D82A}">
                    <a16:rowId xmlns:a16="http://schemas.microsoft.com/office/drawing/2014/main" val="3298149295"/>
                  </a:ext>
                </a:extLst>
              </a:tr>
              <a:tr h="370840">
                <a:tc>
                  <a:txBody>
                    <a:bodyPr/>
                    <a:lstStyle/>
                    <a:p>
                      <a:pPr marL="285750" indent="-285750">
                        <a:buFont typeface="Arial" panose="020B0604020202020204" pitchFamily="34" charset="0"/>
                        <a:buChar char="•"/>
                      </a:pPr>
                      <a:r>
                        <a:rPr lang="en-US" b="1" noProof="0" dirty="0"/>
                        <a:t>%</a:t>
                      </a:r>
                      <a:r>
                        <a:rPr lang="en-US" noProof="0" dirty="0"/>
                        <a:t> Original (</a:t>
                      </a:r>
                      <a:r>
                        <a:rPr lang="hr-HR" noProof="0" dirty="0"/>
                        <a:t>izlazni</a:t>
                      </a:r>
                      <a:r>
                        <a:rPr lang="en-US" noProof="0"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noProof="0" dirty="0"/>
                        <a:t>%</a:t>
                      </a:r>
                      <a:r>
                        <a:rPr lang="en-US" noProof="0" dirty="0"/>
                        <a:t> Retweet (</a:t>
                      </a:r>
                      <a:r>
                        <a:rPr lang="hr-HR" noProof="0" dirty="0"/>
                        <a:t>izlazni</a:t>
                      </a:r>
                      <a:r>
                        <a:rPr lang="en-US" noProof="0" dirty="0"/>
                        <a:t>)</a:t>
                      </a:r>
                    </a:p>
                  </a:txBody>
                  <a:tcPr/>
                </a:tc>
                <a:tc>
                  <a:txBody>
                    <a:bodyPr/>
                    <a:lstStyle/>
                    <a:p>
                      <a:pPr marL="285750" indent="-285750" algn="r">
                        <a:buFont typeface="Arial" panose="020B0604020202020204" pitchFamily="34" charset="0"/>
                        <a:buChar char="•"/>
                      </a:pPr>
                      <a:r>
                        <a:rPr lang="en-US" noProof="0"/>
                        <a:t>68.66 %</a:t>
                      </a:r>
                    </a:p>
                    <a:p>
                      <a:pPr marL="285750" indent="-285750" algn="r">
                        <a:buFont typeface="Arial" panose="020B0604020202020204" pitchFamily="34" charset="0"/>
                        <a:buChar char="•"/>
                      </a:pPr>
                      <a:r>
                        <a:rPr lang="en-US" noProof="0"/>
                        <a:t>31.34 %</a:t>
                      </a:r>
                    </a:p>
                  </a:txBody>
                  <a:tcPr/>
                </a:tc>
                <a:extLst>
                  <a:ext uri="{0D108BD9-81ED-4DB2-BD59-A6C34878D82A}">
                    <a16:rowId xmlns:a16="http://schemas.microsoft.com/office/drawing/2014/main" val="4134223303"/>
                  </a:ext>
                </a:extLst>
              </a:tr>
              <a:tr h="370840">
                <a:tc>
                  <a:txBody>
                    <a:bodyPr/>
                    <a:lstStyle/>
                    <a:p>
                      <a:r>
                        <a:rPr lang="en-US" b="1" noProof="0" dirty="0"/>
                        <a:t>#</a:t>
                      </a:r>
                      <a:r>
                        <a:rPr lang="en-US" noProof="0" dirty="0"/>
                        <a:t> Retweet</a:t>
                      </a:r>
                      <a:r>
                        <a:rPr lang="hr-HR" noProof="0" dirty="0"/>
                        <a:t>-ovi</a:t>
                      </a:r>
                      <a:r>
                        <a:rPr lang="en-US" noProof="0" dirty="0"/>
                        <a:t> (</a:t>
                      </a:r>
                      <a:r>
                        <a:rPr lang="hr-HR" noProof="0" dirty="0"/>
                        <a:t>ulazni</a:t>
                      </a:r>
                      <a:r>
                        <a:rPr lang="en-US" noProof="0" dirty="0"/>
                        <a:t>)</a:t>
                      </a:r>
                    </a:p>
                  </a:txBody>
                  <a:tcPr/>
                </a:tc>
                <a:tc>
                  <a:txBody>
                    <a:bodyPr/>
                    <a:lstStyle/>
                    <a:p>
                      <a:pPr algn="r"/>
                      <a:r>
                        <a:rPr lang="en-US" noProof="0"/>
                        <a:t>7,034</a:t>
                      </a:r>
                    </a:p>
                  </a:txBody>
                  <a:tcPr/>
                </a:tc>
                <a:extLst>
                  <a:ext uri="{0D108BD9-81ED-4DB2-BD59-A6C34878D82A}">
                    <a16:rowId xmlns:a16="http://schemas.microsoft.com/office/drawing/2014/main" val="1781370562"/>
                  </a:ext>
                </a:extLst>
              </a:tr>
              <a:tr h="370840">
                <a:tc>
                  <a:txBody>
                    <a:bodyPr/>
                    <a:lstStyle/>
                    <a:p>
                      <a:r>
                        <a:rPr lang="en-US" b="1" noProof="0" dirty="0"/>
                        <a:t>#</a:t>
                      </a:r>
                      <a:r>
                        <a:rPr lang="en-US" noProof="0" dirty="0"/>
                        <a:t> Reply</a:t>
                      </a:r>
                      <a:r>
                        <a:rPr lang="hr-HR" noProof="0" dirty="0"/>
                        <a:t>-evi</a:t>
                      </a:r>
                      <a:r>
                        <a:rPr lang="en-US" noProof="0" dirty="0"/>
                        <a:t> (</a:t>
                      </a:r>
                      <a:r>
                        <a:rPr lang="hr-HR" noProof="0" dirty="0"/>
                        <a:t>ulazni</a:t>
                      </a:r>
                      <a:r>
                        <a:rPr lang="en-US" noProof="0" dirty="0"/>
                        <a:t>)</a:t>
                      </a:r>
                    </a:p>
                  </a:txBody>
                  <a:tcPr/>
                </a:tc>
                <a:tc>
                  <a:txBody>
                    <a:bodyPr/>
                    <a:lstStyle/>
                    <a:p>
                      <a:pPr algn="r"/>
                      <a:r>
                        <a:rPr lang="en-US" noProof="0"/>
                        <a:t>32,728</a:t>
                      </a:r>
                    </a:p>
                  </a:txBody>
                  <a:tcPr/>
                </a:tc>
                <a:extLst>
                  <a:ext uri="{0D108BD9-81ED-4DB2-BD59-A6C34878D82A}">
                    <a16:rowId xmlns:a16="http://schemas.microsoft.com/office/drawing/2014/main" val="264690495"/>
                  </a:ext>
                </a:extLst>
              </a:tr>
              <a:tr h="370840">
                <a:tc>
                  <a:txBody>
                    <a:bodyPr/>
                    <a:lstStyle/>
                    <a:p>
                      <a:r>
                        <a:rPr lang="en-US" b="1" noProof="0" dirty="0"/>
                        <a:t>#</a:t>
                      </a:r>
                      <a:r>
                        <a:rPr lang="en-US" noProof="0" dirty="0"/>
                        <a:t> Quote</a:t>
                      </a:r>
                      <a:r>
                        <a:rPr lang="hr-HR" noProof="0" dirty="0"/>
                        <a:t>-ovi</a:t>
                      </a:r>
                      <a:r>
                        <a:rPr lang="en-US" noProof="0" dirty="0"/>
                        <a:t> (</a:t>
                      </a:r>
                      <a:r>
                        <a:rPr lang="hr-HR" noProof="0" dirty="0"/>
                        <a:t>ulazni</a:t>
                      </a:r>
                      <a:r>
                        <a:rPr lang="en-US" noProof="0" dirty="0"/>
                        <a:t>)</a:t>
                      </a:r>
                    </a:p>
                  </a:txBody>
                  <a:tcPr/>
                </a:tc>
                <a:tc>
                  <a:txBody>
                    <a:bodyPr/>
                    <a:lstStyle/>
                    <a:p>
                      <a:pPr algn="r"/>
                      <a:r>
                        <a:rPr lang="en-US" noProof="0" dirty="0"/>
                        <a:t>2,120</a:t>
                      </a:r>
                    </a:p>
                  </a:txBody>
                  <a:tcPr/>
                </a:tc>
                <a:extLst>
                  <a:ext uri="{0D108BD9-81ED-4DB2-BD59-A6C34878D82A}">
                    <a16:rowId xmlns:a16="http://schemas.microsoft.com/office/drawing/2014/main" val="2299975290"/>
                  </a:ext>
                </a:extLst>
              </a:tr>
            </a:tbl>
          </a:graphicData>
        </a:graphic>
      </p:graphicFrame>
      <p:sp>
        <p:nvSpPr>
          <p:cNvPr id="11" name="Slide Number Placeholder 10">
            <a:extLst>
              <a:ext uri="{FF2B5EF4-FFF2-40B4-BE49-F238E27FC236}">
                <a16:creationId xmlns:a16="http://schemas.microsoft.com/office/drawing/2014/main" id="{39BD0DB8-768D-F911-0492-FA896F0B6B7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15157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7B43-D531-60B4-E15D-FF0F5D0E74DC}"/>
              </a:ext>
            </a:extLst>
          </p:cNvPr>
          <p:cNvSpPr>
            <a:spLocks noGrp="1"/>
          </p:cNvSpPr>
          <p:nvPr>
            <p:ph type="title"/>
          </p:nvPr>
        </p:nvSpPr>
        <p:spPr/>
        <p:txBody>
          <a:bodyPr/>
          <a:lstStyle/>
          <a:p>
            <a:r>
              <a:rPr lang="hr-HR" dirty="0"/>
              <a:t>Statistička obilježja atributa modela podataka</a:t>
            </a:r>
          </a:p>
        </p:txBody>
      </p:sp>
      <p:sp>
        <p:nvSpPr>
          <p:cNvPr id="4" name="Date Placeholder 3">
            <a:extLst>
              <a:ext uri="{FF2B5EF4-FFF2-40B4-BE49-F238E27FC236}">
                <a16:creationId xmlns:a16="http://schemas.microsoft.com/office/drawing/2014/main" id="{5B2EB5A8-7AC5-A4F3-19E9-1DB6C79BE742}"/>
              </a:ext>
            </a:extLst>
          </p:cNvPr>
          <p:cNvSpPr>
            <a:spLocks noGrp="1"/>
          </p:cNvSpPr>
          <p:nvPr>
            <p:ph type="dt" sz="half" idx="10"/>
          </p:nvPr>
        </p:nvSpPr>
        <p:spPr/>
        <p:txBody>
          <a:bodyPr/>
          <a:lstStyle/>
          <a:p>
            <a:r>
              <a:rPr lang="en-US"/>
              <a:t>2022</a:t>
            </a:r>
            <a:endParaRPr lang="en-US" dirty="0"/>
          </a:p>
        </p:txBody>
      </p:sp>
      <p:sp>
        <p:nvSpPr>
          <p:cNvPr id="5" name="Footer Placeholder 4">
            <a:extLst>
              <a:ext uri="{FF2B5EF4-FFF2-40B4-BE49-F238E27FC236}">
                <a16:creationId xmlns:a16="http://schemas.microsoft.com/office/drawing/2014/main" id="{069A993A-718A-3210-1BC5-AE426A82BB97}"/>
              </a:ext>
            </a:extLst>
          </p:cNvPr>
          <p:cNvSpPr>
            <a:spLocks noGrp="1"/>
          </p:cNvSpPr>
          <p:nvPr>
            <p:ph type="ftr" sz="quarter" idx="11"/>
          </p:nvPr>
        </p:nvSpPr>
        <p:spPr/>
        <p:txBody>
          <a:bodyPr/>
          <a:lstStyle/>
          <a:p>
            <a:r>
              <a:rPr lang="hr-HR" dirty="0"/>
              <a:t>Analiza širenja informacija na Twitteru</a:t>
            </a:r>
          </a:p>
        </p:txBody>
      </p:sp>
      <p:pic>
        <p:nvPicPr>
          <p:cNvPr id="7" name="Picture 6">
            <a:extLst>
              <a:ext uri="{FF2B5EF4-FFF2-40B4-BE49-F238E27FC236}">
                <a16:creationId xmlns:a16="http://schemas.microsoft.com/office/drawing/2014/main" id="{89C4E868-F399-4760-8D16-274E27FFCDA1}"/>
              </a:ext>
            </a:extLst>
          </p:cNvPr>
          <p:cNvPicPr>
            <a:picLocks noChangeAspect="1"/>
          </p:cNvPicPr>
          <p:nvPr/>
        </p:nvPicPr>
        <p:blipFill>
          <a:blip r:embed="rId2"/>
          <a:srcRect/>
          <a:stretch/>
        </p:blipFill>
        <p:spPr>
          <a:xfrm>
            <a:off x="456216" y="1605811"/>
            <a:ext cx="11279568" cy="3937325"/>
          </a:xfrm>
          <a:prstGeom prst="rect">
            <a:avLst/>
          </a:prstGeom>
        </p:spPr>
      </p:pic>
      <p:sp>
        <p:nvSpPr>
          <p:cNvPr id="8" name="Slide Number Placeholder 7">
            <a:extLst>
              <a:ext uri="{FF2B5EF4-FFF2-40B4-BE49-F238E27FC236}">
                <a16:creationId xmlns:a16="http://schemas.microsoft.com/office/drawing/2014/main" id="{FB3C4D3E-80EB-7A51-E9CE-3E13D1CDD7C1}"/>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54442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BE52B14-6873-7B9C-EA0A-566360BBCAE2}"/>
              </a:ext>
            </a:extLst>
          </p:cNvPr>
          <p:cNvSpPr>
            <a:spLocks noGrp="1"/>
          </p:cNvSpPr>
          <p:nvPr>
            <p:ph type="title"/>
          </p:nvPr>
        </p:nvSpPr>
        <p:spPr>
          <a:xfrm>
            <a:off x="5476875" y="1671639"/>
            <a:ext cx="6119380" cy="1204912"/>
          </a:xfrm>
        </p:spPr>
        <p:txBody>
          <a:bodyPr>
            <a:normAutofit/>
          </a:bodyPr>
          <a:lstStyle/>
          <a:p>
            <a:r>
              <a:rPr lang="hr-HR" dirty="0"/>
              <a:t>5. Kontinuirana isporuka (CI/CD)</a:t>
            </a:r>
          </a:p>
        </p:txBody>
      </p:sp>
      <p:sp>
        <p:nvSpPr>
          <p:cNvPr id="11" name="Text Placeholder 10">
            <a:extLst>
              <a:ext uri="{FF2B5EF4-FFF2-40B4-BE49-F238E27FC236}">
                <a16:creationId xmlns:a16="http://schemas.microsoft.com/office/drawing/2014/main" id="{C237BE8A-F5C2-3FCA-5C23-B0701AAE1272}"/>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hr-HR" sz="1600" dirty="0"/>
              <a:t>GitHub Actions</a:t>
            </a:r>
          </a:p>
          <a:p>
            <a:pPr marL="742950" lvl="1" indent="-285750">
              <a:buFont typeface="Arial" panose="020B0604020202020204" pitchFamily="34" charset="0"/>
              <a:buChar char="•"/>
            </a:pPr>
            <a:r>
              <a:rPr lang="hr-HR" sz="1400" dirty="0"/>
              <a:t>Automatsko verzioniranje softvera</a:t>
            </a:r>
          </a:p>
          <a:p>
            <a:pPr marL="742950" lvl="1" indent="-285750">
              <a:buFont typeface="Arial" panose="020B0604020202020204" pitchFamily="34" charset="0"/>
              <a:buChar char="•"/>
            </a:pPr>
            <a:r>
              <a:rPr lang="hr-HR" sz="1400" dirty="0"/>
              <a:t>Automatsko pokretanje prikupljanja podataka</a:t>
            </a:r>
          </a:p>
          <a:p>
            <a:pPr marL="285750" indent="-285750">
              <a:buFont typeface="Arial" panose="020B0604020202020204" pitchFamily="34" charset="0"/>
              <a:buChar char="•"/>
            </a:pPr>
            <a:r>
              <a:rPr lang="hr-HR" sz="1600" dirty="0"/>
              <a:t>Linux produkcijsko okruženje </a:t>
            </a:r>
            <a:r>
              <a:rPr lang="hr-HR" dirty="0"/>
              <a:t>(</a:t>
            </a:r>
            <a:r>
              <a:rPr lang="hr-HR" dirty="0">
                <a:solidFill>
                  <a:schemeClr val="bg2">
                    <a:lumMod val="50000"/>
                  </a:schemeClr>
                </a:solidFill>
              </a:rPr>
              <a:t>infocov-compute.uniri.hr:///srv/</a:t>
            </a:r>
            <a:r>
              <a:rPr lang="hr-HR" dirty="0"/>
              <a:t>)</a:t>
            </a:r>
          </a:p>
        </p:txBody>
      </p:sp>
      <p:sp>
        <p:nvSpPr>
          <p:cNvPr id="4" name="Date Placeholder 3">
            <a:extLst>
              <a:ext uri="{FF2B5EF4-FFF2-40B4-BE49-F238E27FC236}">
                <a16:creationId xmlns:a16="http://schemas.microsoft.com/office/drawing/2014/main" id="{7808D333-75DF-33AC-F518-49A0764C0A80}"/>
              </a:ext>
            </a:extLst>
          </p:cNvPr>
          <p:cNvSpPr>
            <a:spLocks noGrp="1"/>
          </p:cNvSpPr>
          <p:nvPr>
            <p:ph type="dt" sz="half" idx="10"/>
          </p:nvPr>
        </p:nvSpPr>
        <p:spPr/>
        <p:txBody>
          <a:bodyPr/>
          <a:lstStyle/>
          <a:p>
            <a:r>
              <a:rPr lang="en-US"/>
              <a:t>2022</a:t>
            </a:r>
            <a:endParaRPr lang="en-US" dirty="0"/>
          </a:p>
        </p:txBody>
      </p:sp>
      <p:sp>
        <p:nvSpPr>
          <p:cNvPr id="5" name="Footer Placeholder 4">
            <a:extLst>
              <a:ext uri="{FF2B5EF4-FFF2-40B4-BE49-F238E27FC236}">
                <a16:creationId xmlns:a16="http://schemas.microsoft.com/office/drawing/2014/main" id="{ED1C2E88-D9C9-6DC6-1A38-0714BD76A9AA}"/>
              </a:ext>
            </a:extLst>
          </p:cNvPr>
          <p:cNvSpPr>
            <a:spLocks noGrp="1"/>
          </p:cNvSpPr>
          <p:nvPr>
            <p:ph type="ftr" sz="quarter" idx="11"/>
          </p:nvPr>
        </p:nvSpPr>
        <p:spPr/>
        <p:txBody>
          <a:bodyPr/>
          <a:lstStyle/>
          <a:p>
            <a:r>
              <a:rPr lang="pl-PL" dirty="0"/>
              <a:t>Analiza širenja informacija na Twitteru</a:t>
            </a:r>
            <a:endParaRPr lang="en-US" dirty="0"/>
          </a:p>
        </p:txBody>
      </p:sp>
      <p:sp>
        <p:nvSpPr>
          <p:cNvPr id="12" name="Slide Number Placeholder 11">
            <a:extLst>
              <a:ext uri="{FF2B5EF4-FFF2-40B4-BE49-F238E27FC236}">
                <a16:creationId xmlns:a16="http://schemas.microsoft.com/office/drawing/2014/main" id="{6DFE1A86-808F-A4DE-FEE0-FBC49C60F6A1}"/>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31330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6343A1-8380-92D6-DC1D-2DB853F396DB}"/>
              </a:ext>
            </a:extLst>
          </p:cNvPr>
          <p:cNvSpPr>
            <a:spLocks noGrp="1"/>
          </p:cNvSpPr>
          <p:nvPr>
            <p:ph type="ctrTitle"/>
          </p:nvPr>
        </p:nvSpPr>
        <p:spPr/>
        <p:txBody>
          <a:bodyPr/>
          <a:lstStyle/>
          <a:p>
            <a:r>
              <a:rPr lang="hr-HR" dirty="0"/>
              <a:t>Rezultati</a:t>
            </a:r>
          </a:p>
        </p:txBody>
      </p:sp>
      <p:sp>
        <p:nvSpPr>
          <p:cNvPr id="7" name="Subtitle 6">
            <a:extLst>
              <a:ext uri="{FF2B5EF4-FFF2-40B4-BE49-F238E27FC236}">
                <a16:creationId xmlns:a16="http://schemas.microsoft.com/office/drawing/2014/main" id="{D900903B-9858-3E2F-F23F-81CD94D24DAC}"/>
              </a:ext>
            </a:extLst>
          </p:cNvPr>
          <p:cNvSpPr>
            <a:spLocks noGrp="1"/>
          </p:cNvSpPr>
          <p:nvPr>
            <p:ph type="subTitle" idx="1"/>
          </p:nvPr>
        </p:nvSpPr>
        <p:spPr>
          <a:xfrm>
            <a:off x="6991350" y="3962003"/>
            <a:ext cx="4179570" cy="1225817"/>
          </a:xfrm>
        </p:spPr>
        <p:txBody>
          <a:bodyPr>
            <a:normAutofit fontScale="92500" lnSpcReduction="10000"/>
          </a:bodyPr>
          <a:lstStyle/>
          <a:p>
            <a:pPr marL="342900" indent="-342900">
              <a:buFont typeface="+mj-lt"/>
              <a:buAutoNum type="arabicPeriod"/>
            </a:pPr>
            <a:r>
              <a:rPr lang="hr-HR" dirty="0"/>
              <a:t>Tweetovi</a:t>
            </a:r>
          </a:p>
          <a:p>
            <a:pPr marL="342900" indent="-342900">
              <a:buFont typeface="+mj-lt"/>
              <a:buAutoNum type="arabicPeriod"/>
            </a:pPr>
            <a:r>
              <a:rPr lang="hr-HR" dirty="0"/>
              <a:t>Korisnici</a:t>
            </a:r>
          </a:p>
          <a:p>
            <a:pPr marL="342900" indent="-342900">
              <a:buFont typeface="+mj-lt"/>
              <a:buAutoNum type="arabicPeriod"/>
            </a:pPr>
            <a:r>
              <a:rPr lang="hr-HR" dirty="0"/>
              <a:t>Hashtagovi</a:t>
            </a:r>
          </a:p>
          <a:p>
            <a:pPr marL="342900" indent="-342900">
              <a:buFont typeface="Arial" panose="020B0604020202020204" pitchFamily="34" charset="0"/>
              <a:buChar char="•"/>
            </a:pPr>
            <a:r>
              <a:rPr lang="hr-HR" dirty="0">
                <a:solidFill>
                  <a:srgbClr val="FFFFFF"/>
                </a:solidFill>
              </a:rPr>
              <a:t>Analiza grafova</a:t>
            </a:r>
          </a:p>
        </p:txBody>
      </p:sp>
    </p:spTree>
    <p:extLst>
      <p:ext uri="{BB962C8B-B14F-4D97-AF65-F5344CB8AC3E}">
        <p14:creationId xmlns:p14="http://schemas.microsoft.com/office/powerpoint/2010/main" val="160202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CBAAA-2C57-940B-3E2C-4D6145062C2E}"/>
              </a:ext>
            </a:extLst>
          </p:cNvPr>
          <p:cNvSpPr>
            <a:spLocks noGrp="1"/>
          </p:cNvSpPr>
          <p:nvPr>
            <p:ph type="title"/>
          </p:nvPr>
        </p:nvSpPr>
        <p:spPr/>
        <p:txBody>
          <a:bodyPr/>
          <a:lstStyle/>
          <a:p>
            <a:r>
              <a:rPr lang="hr-HR" dirty="0"/>
              <a:t>1. Tweetovi</a:t>
            </a:r>
          </a:p>
        </p:txBody>
      </p:sp>
      <p:sp>
        <p:nvSpPr>
          <p:cNvPr id="5" name="Text Placeholder 4">
            <a:extLst>
              <a:ext uri="{FF2B5EF4-FFF2-40B4-BE49-F238E27FC236}">
                <a16:creationId xmlns:a16="http://schemas.microsoft.com/office/drawing/2014/main" id="{7C23E896-9A77-B1D3-0FE6-AB340EDE6318}"/>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hr-HR" sz="1600" dirty="0"/>
              <a:t>Tabularna struktura podataka</a:t>
            </a:r>
          </a:p>
          <a:p>
            <a:pPr marL="285750" indent="-285750">
              <a:buFont typeface="Arial" panose="020B0604020202020204" pitchFamily="34" charset="0"/>
              <a:buChar char="•"/>
            </a:pPr>
            <a:r>
              <a:rPr lang="hr-HR" sz="1600" dirty="0"/>
              <a:t>Agregirani po </a:t>
            </a:r>
            <a:r>
              <a:rPr lang="hr-HR" sz="1600" i="1" dirty="0"/>
              <a:t>Vremenu</a:t>
            </a:r>
          </a:p>
        </p:txBody>
      </p:sp>
      <p:sp>
        <p:nvSpPr>
          <p:cNvPr id="6" name="Date Placeholder 5">
            <a:extLst>
              <a:ext uri="{FF2B5EF4-FFF2-40B4-BE49-F238E27FC236}">
                <a16:creationId xmlns:a16="http://schemas.microsoft.com/office/drawing/2014/main" id="{50386489-A524-E853-94EA-CF48718270D0}"/>
              </a:ext>
            </a:extLst>
          </p:cNvPr>
          <p:cNvSpPr>
            <a:spLocks noGrp="1"/>
          </p:cNvSpPr>
          <p:nvPr>
            <p:ph type="dt" sz="half" idx="10"/>
          </p:nvPr>
        </p:nvSpPr>
        <p:spPr/>
        <p:txBody>
          <a:bodyPr/>
          <a:lstStyle/>
          <a:p>
            <a:r>
              <a:rPr lang="en-US"/>
              <a:t>2022</a:t>
            </a:r>
            <a:endParaRPr lang="en-US" dirty="0"/>
          </a:p>
        </p:txBody>
      </p:sp>
      <p:sp>
        <p:nvSpPr>
          <p:cNvPr id="7" name="Footer Placeholder 6">
            <a:extLst>
              <a:ext uri="{FF2B5EF4-FFF2-40B4-BE49-F238E27FC236}">
                <a16:creationId xmlns:a16="http://schemas.microsoft.com/office/drawing/2014/main" id="{E05A262C-B12C-2B0F-D290-AD089CAF28B0}"/>
              </a:ext>
            </a:extLst>
          </p:cNvPr>
          <p:cNvSpPr>
            <a:spLocks noGrp="1"/>
          </p:cNvSpPr>
          <p:nvPr>
            <p:ph type="ftr" sz="quarter" idx="11"/>
          </p:nvPr>
        </p:nvSpPr>
        <p:spPr/>
        <p:txBody>
          <a:bodyPr/>
          <a:lstStyle/>
          <a:p>
            <a:r>
              <a:rPr lang="pl-PL" dirty="0"/>
              <a:t>Analiza širenja informacija na Twitteru</a:t>
            </a:r>
            <a:endParaRPr lang="en-US" dirty="0"/>
          </a:p>
        </p:txBody>
      </p:sp>
      <p:sp>
        <p:nvSpPr>
          <p:cNvPr id="8" name="Slide Number Placeholder 7">
            <a:extLst>
              <a:ext uri="{FF2B5EF4-FFF2-40B4-BE49-F238E27FC236}">
                <a16:creationId xmlns:a16="http://schemas.microsoft.com/office/drawing/2014/main" id="{D3B66723-29C1-ED48-859B-08E72E1E908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16648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3A4C03D-8E14-D5CD-552A-7BCA888DDF6E}"/>
              </a:ext>
            </a:extLst>
          </p:cNvPr>
          <p:cNvSpPr>
            <a:spLocks noGrp="1"/>
          </p:cNvSpPr>
          <p:nvPr>
            <p:ph type="ftr" sz="quarter" idx="11"/>
          </p:nvPr>
        </p:nvSpPr>
        <p:spPr>
          <a:xfrm>
            <a:off x="838200" y="6356349"/>
            <a:ext cx="4114800" cy="365125"/>
          </a:xfrm>
        </p:spPr>
        <p:txBody>
          <a:bodyPr/>
          <a:lstStyle/>
          <a:p>
            <a:r>
              <a:rPr lang="hr-HR" sz="1200" dirty="0"/>
              <a:t>Zastupljenost ulaznih reakcija u prikupljenim Tweetovima kroz tjedne u studenom, 2022</a:t>
            </a:r>
            <a:endParaRPr lang="en-US" sz="1200" dirty="0"/>
          </a:p>
        </p:txBody>
      </p:sp>
      <p:sp>
        <p:nvSpPr>
          <p:cNvPr id="8" name="Slide Number Placeholder 7">
            <a:extLst>
              <a:ext uri="{FF2B5EF4-FFF2-40B4-BE49-F238E27FC236}">
                <a16:creationId xmlns:a16="http://schemas.microsoft.com/office/drawing/2014/main" id="{84A25C31-A544-1446-407A-3B727842886E}"/>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14" name="Picture 13">
            <a:extLst>
              <a:ext uri="{FF2B5EF4-FFF2-40B4-BE49-F238E27FC236}">
                <a16:creationId xmlns:a16="http://schemas.microsoft.com/office/drawing/2014/main" id="{B025ADAA-A166-E76C-5D1F-5A3FFD4382C8}"/>
              </a:ext>
            </a:extLst>
          </p:cNvPr>
          <p:cNvPicPr>
            <a:picLocks noChangeAspect="1"/>
          </p:cNvPicPr>
          <p:nvPr/>
        </p:nvPicPr>
        <p:blipFill>
          <a:blip r:embed="rId3"/>
          <a:stretch>
            <a:fillRect/>
          </a:stretch>
        </p:blipFill>
        <p:spPr>
          <a:xfrm>
            <a:off x="2478504" y="637055"/>
            <a:ext cx="7074570" cy="4861994"/>
          </a:xfrm>
          <a:prstGeom prst="rect">
            <a:avLst/>
          </a:prstGeom>
        </p:spPr>
      </p:pic>
    </p:spTree>
    <p:extLst>
      <p:ext uri="{BB962C8B-B14F-4D97-AF65-F5344CB8AC3E}">
        <p14:creationId xmlns:p14="http://schemas.microsoft.com/office/powerpoint/2010/main" val="289970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CBAAA-2C57-940B-3E2C-4D6145062C2E}"/>
              </a:ext>
            </a:extLst>
          </p:cNvPr>
          <p:cNvSpPr>
            <a:spLocks noGrp="1"/>
          </p:cNvSpPr>
          <p:nvPr>
            <p:ph type="title"/>
          </p:nvPr>
        </p:nvSpPr>
        <p:spPr/>
        <p:txBody>
          <a:bodyPr/>
          <a:lstStyle/>
          <a:p>
            <a:r>
              <a:rPr lang="hr-HR" dirty="0"/>
              <a:t>2. Korisnici</a:t>
            </a:r>
          </a:p>
        </p:txBody>
      </p:sp>
      <p:sp>
        <p:nvSpPr>
          <p:cNvPr id="5" name="Text Placeholder 4">
            <a:extLst>
              <a:ext uri="{FF2B5EF4-FFF2-40B4-BE49-F238E27FC236}">
                <a16:creationId xmlns:a16="http://schemas.microsoft.com/office/drawing/2014/main" id="{7C23E896-9A77-B1D3-0FE6-AB340EDE6318}"/>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hr-HR" sz="1600" dirty="0"/>
              <a:t>Tabularna struktura podataka</a:t>
            </a:r>
          </a:p>
          <a:p>
            <a:pPr marL="285750" indent="-285750">
              <a:buFont typeface="Arial" panose="020B0604020202020204" pitchFamily="34" charset="0"/>
              <a:buChar char="•"/>
            </a:pPr>
            <a:r>
              <a:rPr lang="hr-HR" sz="1600" dirty="0"/>
              <a:t>Agregirani po </a:t>
            </a:r>
            <a:r>
              <a:rPr lang="hr-HR" sz="1600" i="1" dirty="0"/>
              <a:t>Korisniku</a:t>
            </a:r>
          </a:p>
        </p:txBody>
      </p:sp>
      <p:sp>
        <p:nvSpPr>
          <p:cNvPr id="6" name="Date Placeholder 5">
            <a:extLst>
              <a:ext uri="{FF2B5EF4-FFF2-40B4-BE49-F238E27FC236}">
                <a16:creationId xmlns:a16="http://schemas.microsoft.com/office/drawing/2014/main" id="{50386489-A524-E853-94EA-CF48718270D0}"/>
              </a:ext>
            </a:extLst>
          </p:cNvPr>
          <p:cNvSpPr>
            <a:spLocks noGrp="1"/>
          </p:cNvSpPr>
          <p:nvPr>
            <p:ph type="dt" sz="half" idx="10"/>
          </p:nvPr>
        </p:nvSpPr>
        <p:spPr/>
        <p:txBody>
          <a:bodyPr/>
          <a:lstStyle/>
          <a:p>
            <a:r>
              <a:rPr lang="en-US"/>
              <a:t>2022</a:t>
            </a:r>
            <a:endParaRPr lang="en-US" dirty="0"/>
          </a:p>
        </p:txBody>
      </p:sp>
      <p:sp>
        <p:nvSpPr>
          <p:cNvPr id="7" name="Footer Placeholder 6">
            <a:extLst>
              <a:ext uri="{FF2B5EF4-FFF2-40B4-BE49-F238E27FC236}">
                <a16:creationId xmlns:a16="http://schemas.microsoft.com/office/drawing/2014/main" id="{E05A262C-B12C-2B0F-D290-AD089CAF28B0}"/>
              </a:ext>
            </a:extLst>
          </p:cNvPr>
          <p:cNvSpPr>
            <a:spLocks noGrp="1"/>
          </p:cNvSpPr>
          <p:nvPr>
            <p:ph type="ftr" sz="quarter" idx="11"/>
          </p:nvPr>
        </p:nvSpPr>
        <p:spPr/>
        <p:txBody>
          <a:bodyPr/>
          <a:lstStyle/>
          <a:p>
            <a:r>
              <a:rPr lang="hr-HR" dirty="0"/>
              <a:t>Analiza širenja informacija na Twitteru</a:t>
            </a:r>
            <a:endParaRPr lang="en-US" dirty="0"/>
          </a:p>
        </p:txBody>
      </p:sp>
      <p:sp>
        <p:nvSpPr>
          <p:cNvPr id="8" name="Slide Number Placeholder 7">
            <a:extLst>
              <a:ext uri="{FF2B5EF4-FFF2-40B4-BE49-F238E27FC236}">
                <a16:creationId xmlns:a16="http://schemas.microsoft.com/office/drawing/2014/main" id="{D3B66723-29C1-ED48-859B-08E72E1E908B}"/>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347349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3A4C03D-8E14-D5CD-552A-7BCA888DDF6E}"/>
              </a:ext>
            </a:extLst>
          </p:cNvPr>
          <p:cNvSpPr>
            <a:spLocks noGrp="1"/>
          </p:cNvSpPr>
          <p:nvPr>
            <p:ph type="ftr" sz="quarter" idx="11"/>
          </p:nvPr>
        </p:nvSpPr>
        <p:spPr>
          <a:xfrm>
            <a:off x="838200" y="6356349"/>
            <a:ext cx="4114800" cy="365125"/>
          </a:xfrm>
        </p:spPr>
        <p:txBody>
          <a:bodyPr/>
          <a:lstStyle/>
          <a:p>
            <a:r>
              <a:rPr lang="hr-HR" sz="1200" dirty="0"/>
              <a:t>Izlazni originalni Tweetovi vs. Ulazni Tweetovi (sortirano po Ulaznim Retweet-ovima)</a:t>
            </a:r>
            <a:endParaRPr lang="en-US" sz="1200" dirty="0"/>
          </a:p>
        </p:txBody>
      </p:sp>
      <p:sp>
        <p:nvSpPr>
          <p:cNvPr id="8" name="Slide Number Placeholder 7">
            <a:extLst>
              <a:ext uri="{FF2B5EF4-FFF2-40B4-BE49-F238E27FC236}">
                <a16:creationId xmlns:a16="http://schemas.microsoft.com/office/drawing/2014/main" id="{84A25C31-A544-1446-407A-3B727842886E}"/>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12" name="Picture 11">
            <a:extLst>
              <a:ext uri="{FF2B5EF4-FFF2-40B4-BE49-F238E27FC236}">
                <a16:creationId xmlns:a16="http://schemas.microsoft.com/office/drawing/2014/main" id="{7601840A-19B8-3D73-56FD-14406A77EA07}"/>
              </a:ext>
            </a:extLst>
          </p:cNvPr>
          <p:cNvPicPr>
            <a:picLocks noChangeAspect="1"/>
          </p:cNvPicPr>
          <p:nvPr/>
        </p:nvPicPr>
        <p:blipFill>
          <a:blip r:embed="rId4"/>
          <a:srcRect/>
          <a:stretch/>
        </p:blipFill>
        <p:spPr>
          <a:xfrm>
            <a:off x="506609" y="270724"/>
            <a:ext cx="10270944" cy="5803205"/>
          </a:xfrm>
          <a:prstGeom prst="rect">
            <a:avLst/>
          </a:prstGeom>
        </p:spPr>
      </p:pic>
    </p:spTree>
    <p:extLst>
      <p:ext uri="{BB962C8B-B14F-4D97-AF65-F5344CB8AC3E}">
        <p14:creationId xmlns:p14="http://schemas.microsoft.com/office/powerpoint/2010/main" val="1224080305"/>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CBAAA-2C57-940B-3E2C-4D6145062C2E}"/>
              </a:ext>
            </a:extLst>
          </p:cNvPr>
          <p:cNvSpPr>
            <a:spLocks noGrp="1"/>
          </p:cNvSpPr>
          <p:nvPr>
            <p:ph type="title"/>
          </p:nvPr>
        </p:nvSpPr>
        <p:spPr/>
        <p:txBody>
          <a:bodyPr/>
          <a:lstStyle/>
          <a:p>
            <a:r>
              <a:rPr lang="hr-HR" dirty="0"/>
              <a:t>3. Hashtagovi</a:t>
            </a:r>
          </a:p>
        </p:txBody>
      </p:sp>
      <p:sp>
        <p:nvSpPr>
          <p:cNvPr id="5" name="Text Placeholder 4">
            <a:extLst>
              <a:ext uri="{FF2B5EF4-FFF2-40B4-BE49-F238E27FC236}">
                <a16:creationId xmlns:a16="http://schemas.microsoft.com/office/drawing/2014/main" id="{7C23E896-9A77-B1D3-0FE6-AB340EDE6318}"/>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hr-HR" sz="1600" dirty="0"/>
              <a:t>Tabularna struktura podataka</a:t>
            </a:r>
          </a:p>
          <a:p>
            <a:pPr marL="285750" indent="-285750">
              <a:buFont typeface="Arial" panose="020B0604020202020204" pitchFamily="34" charset="0"/>
              <a:buChar char="•"/>
            </a:pPr>
            <a:r>
              <a:rPr lang="hr-HR" sz="1600" dirty="0"/>
              <a:t>Struktura podataka grafa</a:t>
            </a:r>
          </a:p>
          <a:p>
            <a:pPr marL="285750" indent="-285750">
              <a:buFont typeface="Arial" panose="020B0604020202020204" pitchFamily="34" charset="0"/>
              <a:buChar char="•"/>
            </a:pPr>
            <a:r>
              <a:rPr lang="hr-HR" sz="1600" dirty="0"/>
              <a:t>Agregirani po </a:t>
            </a:r>
            <a:r>
              <a:rPr lang="hr-HR" sz="1600" i="1" dirty="0"/>
              <a:t>Hashtagu</a:t>
            </a:r>
          </a:p>
        </p:txBody>
      </p:sp>
      <p:sp>
        <p:nvSpPr>
          <p:cNvPr id="6" name="Date Placeholder 5">
            <a:extLst>
              <a:ext uri="{FF2B5EF4-FFF2-40B4-BE49-F238E27FC236}">
                <a16:creationId xmlns:a16="http://schemas.microsoft.com/office/drawing/2014/main" id="{50386489-A524-E853-94EA-CF48718270D0}"/>
              </a:ext>
            </a:extLst>
          </p:cNvPr>
          <p:cNvSpPr>
            <a:spLocks noGrp="1"/>
          </p:cNvSpPr>
          <p:nvPr>
            <p:ph type="dt" sz="half" idx="10"/>
          </p:nvPr>
        </p:nvSpPr>
        <p:spPr/>
        <p:txBody>
          <a:bodyPr/>
          <a:lstStyle/>
          <a:p>
            <a:r>
              <a:rPr lang="en-US"/>
              <a:t>2022</a:t>
            </a:r>
            <a:endParaRPr lang="en-US" dirty="0"/>
          </a:p>
        </p:txBody>
      </p:sp>
      <p:sp>
        <p:nvSpPr>
          <p:cNvPr id="7" name="Footer Placeholder 6">
            <a:extLst>
              <a:ext uri="{FF2B5EF4-FFF2-40B4-BE49-F238E27FC236}">
                <a16:creationId xmlns:a16="http://schemas.microsoft.com/office/drawing/2014/main" id="{E05A262C-B12C-2B0F-D290-AD089CAF28B0}"/>
              </a:ext>
            </a:extLst>
          </p:cNvPr>
          <p:cNvSpPr>
            <a:spLocks noGrp="1"/>
          </p:cNvSpPr>
          <p:nvPr>
            <p:ph type="ftr" sz="quarter" idx="11"/>
          </p:nvPr>
        </p:nvSpPr>
        <p:spPr/>
        <p:txBody>
          <a:bodyPr/>
          <a:lstStyle/>
          <a:p>
            <a:r>
              <a:rPr lang="pl-PL" dirty="0"/>
              <a:t>Analiza širenja informacija na Twitteru</a:t>
            </a:r>
            <a:endParaRPr lang="en-US" dirty="0"/>
          </a:p>
        </p:txBody>
      </p:sp>
      <p:sp>
        <p:nvSpPr>
          <p:cNvPr id="8" name="Slide Number Placeholder 7">
            <a:extLst>
              <a:ext uri="{FF2B5EF4-FFF2-40B4-BE49-F238E27FC236}">
                <a16:creationId xmlns:a16="http://schemas.microsoft.com/office/drawing/2014/main" id="{D3B66723-29C1-ED48-859B-08E72E1E908B}"/>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287069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3A4C03D-8E14-D5CD-552A-7BCA888DDF6E}"/>
              </a:ext>
            </a:extLst>
          </p:cNvPr>
          <p:cNvSpPr>
            <a:spLocks noGrp="1"/>
          </p:cNvSpPr>
          <p:nvPr>
            <p:ph type="ftr" sz="quarter" idx="11"/>
          </p:nvPr>
        </p:nvSpPr>
        <p:spPr>
          <a:xfrm>
            <a:off x="838200" y="6356349"/>
            <a:ext cx="4114800" cy="365125"/>
          </a:xfrm>
        </p:spPr>
        <p:txBody>
          <a:bodyPr/>
          <a:lstStyle/>
          <a:p>
            <a:r>
              <a:rPr lang="hr-HR" sz="1200" dirty="0"/>
              <a:t>Izlazni originalni Hashtagovi vs. Ulazni Hashtagovi (sortirano po Ulaznim Retweet-ovima)</a:t>
            </a:r>
            <a:endParaRPr lang="en-US" sz="1200" dirty="0"/>
          </a:p>
        </p:txBody>
      </p:sp>
      <p:sp>
        <p:nvSpPr>
          <p:cNvPr id="8" name="Slide Number Placeholder 7">
            <a:extLst>
              <a:ext uri="{FF2B5EF4-FFF2-40B4-BE49-F238E27FC236}">
                <a16:creationId xmlns:a16="http://schemas.microsoft.com/office/drawing/2014/main" id="{84A25C31-A544-1446-407A-3B727842886E}"/>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12" name="Picture 11">
            <a:extLst>
              <a:ext uri="{FF2B5EF4-FFF2-40B4-BE49-F238E27FC236}">
                <a16:creationId xmlns:a16="http://schemas.microsoft.com/office/drawing/2014/main" id="{7601840A-19B8-3D73-56FD-14406A77EA07}"/>
              </a:ext>
            </a:extLst>
          </p:cNvPr>
          <p:cNvPicPr>
            <a:picLocks noChangeAspect="1"/>
          </p:cNvPicPr>
          <p:nvPr/>
        </p:nvPicPr>
        <p:blipFill>
          <a:blip r:embed="rId4"/>
          <a:srcRect/>
          <a:stretch/>
        </p:blipFill>
        <p:spPr>
          <a:xfrm>
            <a:off x="641251" y="270724"/>
            <a:ext cx="10084788" cy="5803205"/>
          </a:xfrm>
          <a:prstGeom prst="rect">
            <a:avLst/>
          </a:prstGeom>
        </p:spPr>
      </p:pic>
    </p:spTree>
    <p:extLst>
      <p:ext uri="{BB962C8B-B14F-4D97-AF65-F5344CB8AC3E}">
        <p14:creationId xmlns:p14="http://schemas.microsoft.com/office/powerpoint/2010/main" val="3804031126"/>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hr-HR" dirty="0"/>
              <a:t>Sadržaj</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hr-HR" dirty="0"/>
              <a:t>Uvod</a:t>
            </a:r>
            <a:endParaRPr lang="en-US" dirty="0"/>
          </a:p>
          <a:p>
            <a:r>
              <a:rPr lang="hr-HR" dirty="0"/>
              <a:t>Metode</a:t>
            </a:r>
            <a:endParaRPr lang="en-US" dirty="0"/>
          </a:p>
          <a:p>
            <a:r>
              <a:rPr lang="hr-HR" dirty="0"/>
              <a:t>Rezultati</a:t>
            </a:r>
            <a:endParaRPr lang="en-US" dirty="0"/>
          </a:p>
          <a:p>
            <a:r>
              <a:rPr lang="hr-HR" dirty="0"/>
              <a:t>Zaključak</a:t>
            </a:r>
            <a:endParaRPr lang="en-US" dirty="0"/>
          </a:p>
          <a:p>
            <a:r>
              <a:rPr lang="hr-HR" dirty="0"/>
              <a:t>Pitanja</a:t>
            </a:r>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46134EA-4F69-89FA-C508-C0F65B2A0366}"/>
              </a:ext>
            </a:extLst>
          </p:cNvPr>
          <p:cNvSpPr>
            <a:spLocks noGrp="1"/>
          </p:cNvSpPr>
          <p:nvPr>
            <p:ph type="ftr" sz="quarter" idx="11"/>
          </p:nvPr>
        </p:nvSpPr>
        <p:spPr>
          <a:xfrm>
            <a:off x="838200" y="6356350"/>
            <a:ext cx="4114800" cy="365125"/>
          </a:xfrm>
        </p:spPr>
        <p:txBody>
          <a:bodyPr/>
          <a:lstStyle/>
          <a:p>
            <a:r>
              <a:rPr lang="hr-HR" sz="1200" dirty="0"/>
              <a:t>Popularnost hashtagova na temelju</a:t>
            </a:r>
            <a:r>
              <a:rPr lang="en-US" sz="1200" dirty="0"/>
              <a:t> </a:t>
            </a:r>
            <a:r>
              <a:rPr lang="en-US" sz="1200" i="1" dirty="0"/>
              <a:t>alpha</a:t>
            </a:r>
            <a:r>
              <a:rPr lang="en-US" sz="1200" dirty="0"/>
              <a:t> </a:t>
            </a:r>
            <a:r>
              <a:rPr lang="hr-HR" sz="1200" dirty="0"/>
              <a:t>i</a:t>
            </a:r>
            <a:r>
              <a:rPr lang="en-US" sz="1200" dirty="0"/>
              <a:t> </a:t>
            </a:r>
            <a:r>
              <a:rPr lang="en-US" sz="1200" i="1" dirty="0"/>
              <a:t>beta </a:t>
            </a:r>
            <a:r>
              <a:rPr lang="hr-HR" sz="1200" dirty="0"/>
              <a:t>izračunatih</a:t>
            </a:r>
            <a:r>
              <a:rPr lang="hr-HR" sz="1200" i="1" dirty="0"/>
              <a:t> vrijednosti </a:t>
            </a:r>
            <a:r>
              <a:rPr lang="en-US" sz="1200" dirty="0"/>
              <a:t>(</a:t>
            </a:r>
            <a:r>
              <a:rPr lang="hr-HR" sz="1200" dirty="0"/>
              <a:t>normalizirano</a:t>
            </a:r>
            <a:r>
              <a:rPr lang="en-US" sz="1200" dirty="0"/>
              <a:t>)</a:t>
            </a:r>
          </a:p>
        </p:txBody>
      </p:sp>
      <p:pic>
        <p:nvPicPr>
          <p:cNvPr id="7" name="Picture 6">
            <a:extLst>
              <a:ext uri="{FF2B5EF4-FFF2-40B4-BE49-F238E27FC236}">
                <a16:creationId xmlns:a16="http://schemas.microsoft.com/office/drawing/2014/main" id="{3F9B8238-260E-CC03-9AB2-CDF32D63C9B8}"/>
              </a:ext>
            </a:extLst>
          </p:cNvPr>
          <p:cNvPicPr>
            <a:picLocks noChangeAspect="1"/>
          </p:cNvPicPr>
          <p:nvPr/>
        </p:nvPicPr>
        <p:blipFill>
          <a:blip r:embed="rId4"/>
          <a:srcRect/>
          <a:stretch/>
        </p:blipFill>
        <p:spPr>
          <a:xfrm>
            <a:off x="2996559" y="475580"/>
            <a:ext cx="6198881" cy="4945316"/>
          </a:xfrm>
          <a:prstGeom prst="rect">
            <a:avLst/>
          </a:prstGeom>
        </p:spPr>
      </p:pic>
      <p:sp>
        <p:nvSpPr>
          <p:cNvPr id="8" name="Slide Number Placeholder 7">
            <a:extLst>
              <a:ext uri="{FF2B5EF4-FFF2-40B4-BE49-F238E27FC236}">
                <a16:creationId xmlns:a16="http://schemas.microsoft.com/office/drawing/2014/main" id="{C807EF16-7D32-21F5-82FD-EBA5119FD002}"/>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463804359"/>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3A4C03D-8E14-D5CD-552A-7BCA888DDF6E}"/>
              </a:ext>
            </a:extLst>
          </p:cNvPr>
          <p:cNvSpPr>
            <a:spLocks noGrp="1"/>
          </p:cNvSpPr>
          <p:nvPr>
            <p:ph type="ftr" sz="quarter" idx="11"/>
          </p:nvPr>
        </p:nvSpPr>
        <p:spPr>
          <a:xfrm>
            <a:off x="838200" y="6356349"/>
            <a:ext cx="4114800" cy="365125"/>
          </a:xfrm>
        </p:spPr>
        <p:txBody>
          <a:bodyPr/>
          <a:lstStyle/>
          <a:p>
            <a:r>
              <a:rPr lang="hr-HR" sz="1200" dirty="0"/>
              <a:t>Evolucija Hrvatskih trendova na Twitteru kroz studeni, 2022</a:t>
            </a:r>
            <a:endParaRPr lang="en-US" sz="1200" dirty="0"/>
          </a:p>
        </p:txBody>
      </p:sp>
      <p:sp>
        <p:nvSpPr>
          <p:cNvPr id="8" name="Slide Number Placeholder 7">
            <a:extLst>
              <a:ext uri="{FF2B5EF4-FFF2-40B4-BE49-F238E27FC236}">
                <a16:creationId xmlns:a16="http://schemas.microsoft.com/office/drawing/2014/main" id="{84A25C31-A544-1446-407A-3B727842886E}"/>
              </a:ext>
            </a:extLst>
          </p:cNvPr>
          <p:cNvSpPr>
            <a:spLocks noGrp="1"/>
          </p:cNvSpPr>
          <p:nvPr>
            <p:ph type="sldNum" sz="quarter" idx="12"/>
          </p:nvPr>
        </p:nvSpPr>
        <p:spPr/>
        <p:txBody>
          <a:bodyPr/>
          <a:lstStyle/>
          <a:p>
            <a:fld id="{A49DFD55-3C28-40EF-9E31-A92D2E4017FF}" type="slidenum">
              <a:rPr lang="en-US" smtClean="0"/>
              <a:pPr/>
              <a:t>21</a:t>
            </a:fld>
            <a:endParaRPr lang="en-US" dirty="0"/>
          </a:p>
        </p:txBody>
      </p:sp>
      <p:pic>
        <p:nvPicPr>
          <p:cNvPr id="12" name="Picture 11">
            <a:extLst>
              <a:ext uri="{FF2B5EF4-FFF2-40B4-BE49-F238E27FC236}">
                <a16:creationId xmlns:a16="http://schemas.microsoft.com/office/drawing/2014/main" id="{7601840A-19B8-3D73-56FD-14406A77EA07}"/>
              </a:ext>
            </a:extLst>
          </p:cNvPr>
          <p:cNvPicPr>
            <a:picLocks noChangeAspect="1"/>
          </p:cNvPicPr>
          <p:nvPr/>
        </p:nvPicPr>
        <p:blipFill>
          <a:blip r:embed="rId3"/>
          <a:srcRect/>
          <a:stretch/>
        </p:blipFill>
        <p:spPr>
          <a:xfrm>
            <a:off x="1259489" y="270724"/>
            <a:ext cx="9530648" cy="5803205"/>
          </a:xfrm>
          <a:prstGeom prst="rect">
            <a:avLst/>
          </a:prstGeom>
        </p:spPr>
      </p:pic>
    </p:spTree>
    <p:extLst>
      <p:ext uri="{BB962C8B-B14F-4D97-AF65-F5344CB8AC3E}">
        <p14:creationId xmlns:p14="http://schemas.microsoft.com/office/powerpoint/2010/main" val="3984788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AD233-B31F-00E2-E2B0-1B60E166D5E5}"/>
              </a:ext>
            </a:extLst>
          </p:cNvPr>
          <p:cNvPicPr>
            <a:picLocks noChangeAspect="1"/>
          </p:cNvPicPr>
          <p:nvPr/>
        </p:nvPicPr>
        <p:blipFill>
          <a:blip r:embed="rId3"/>
          <a:stretch>
            <a:fillRect/>
          </a:stretch>
        </p:blipFill>
        <p:spPr>
          <a:xfrm>
            <a:off x="2306287" y="0"/>
            <a:ext cx="7579425" cy="6858000"/>
          </a:xfrm>
          <a:prstGeom prst="rect">
            <a:avLst/>
          </a:prstGeom>
        </p:spPr>
      </p:pic>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838200" y="6356350"/>
            <a:ext cx="4114800" cy="365125"/>
          </a:xfrm>
        </p:spPr>
        <p:txBody>
          <a:bodyPr/>
          <a:lstStyle/>
          <a:p>
            <a:r>
              <a:rPr lang="hr-HR" sz="1400" dirty="0"/>
              <a:t>Aktivne teme na Twitteru, studeni, 2022</a:t>
            </a:r>
            <a:endParaRPr lang="en-US" sz="1400" b="1" i="1" dirty="0"/>
          </a:p>
        </p:txBody>
      </p:sp>
      <p:sp>
        <p:nvSpPr>
          <p:cNvPr id="14" name="Slide Number Placeholder 13">
            <a:extLst>
              <a:ext uri="{FF2B5EF4-FFF2-40B4-BE49-F238E27FC236}">
                <a16:creationId xmlns:a16="http://schemas.microsoft.com/office/drawing/2014/main" id="{C713E8C4-634A-F5A2-30D1-7FFD5D857CA2}"/>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3201149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838200" y="6356350"/>
            <a:ext cx="4114800" cy="365125"/>
          </a:xfrm>
        </p:spPr>
        <p:txBody>
          <a:bodyPr/>
          <a:lstStyle/>
          <a:p>
            <a:r>
              <a:rPr lang="hr-HR" sz="1200" dirty="0"/>
              <a:t>Hashtagovi dijeljeni između </a:t>
            </a:r>
            <a:r>
              <a:rPr lang="hr-HR" sz="1200" i="1" dirty="0"/>
              <a:t>Korisnika </a:t>
            </a:r>
            <a:r>
              <a:rPr lang="hr-HR" sz="1200" dirty="0"/>
              <a:t>koji su retweetali </a:t>
            </a:r>
            <a:r>
              <a:rPr lang="hr-HR" sz="1200" b="1" i="1" dirty="0"/>
              <a:t>Vatren</a:t>
            </a:r>
            <a:r>
              <a:rPr lang="hr-HR" sz="1200" b="1" dirty="0"/>
              <a:t>i</a:t>
            </a:r>
            <a:r>
              <a:rPr lang="hr-HR" sz="1200" dirty="0"/>
              <a:t>, </a:t>
            </a:r>
            <a:r>
              <a:rPr lang="hr-HR" sz="1200" b="1" i="1" dirty="0"/>
              <a:t>crpyto, Ukraine</a:t>
            </a:r>
            <a:endParaRPr lang="en-US" sz="1200" b="1" i="1" dirty="0"/>
          </a:p>
        </p:txBody>
      </p:sp>
      <p:pic>
        <p:nvPicPr>
          <p:cNvPr id="11" name="Picture 10">
            <a:extLst>
              <a:ext uri="{FF2B5EF4-FFF2-40B4-BE49-F238E27FC236}">
                <a16:creationId xmlns:a16="http://schemas.microsoft.com/office/drawing/2014/main" id="{ABB71E4B-4365-7635-0816-4EC80201F4EC}"/>
              </a:ext>
            </a:extLst>
          </p:cNvPr>
          <p:cNvPicPr>
            <a:picLocks noChangeAspect="1"/>
          </p:cNvPicPr>
          <p:nvPr/>
        </p:nvPicPr>
        <p:blipFill>
          <a:blip r:embed="rId3"/>
          <a:srcRect/>
          <a:stretch/>
        </p:blipFill>
        <p:spPr>
          <a:xfrm>
            <a:off x="840689" y="596413"/>
            <a:ext cx="5367122" cy="4960324"/>
          </a:xfrm>
          <a:prstGeom prst="rect">
            <a:avLst/>
          </a:prstGeom>
        </p:spPr>
      </p:pic>
      <p:pic>
        <p:nvPicPr>
          <p:cNvPr id="13" name="Picture 12">
            <a:extLst>
              <a:ext uri="{FF2B5EF4-FFF2-40B4-BE49-F238E27FC236}">
                <a16:creationId xmlns:a16="http://schemas.microsoft.com/office/drawing/2014/main" id="{70960DBA-FCF5-BC28-B05B-13F18C278D50}"/>
              </a:ext>
            </a:extLst>
          </p:cNvPr>
          <p:cNvPicPr>
            <a:picLocks noChangeAspect="1"/>
          </p:cNvPicPr>
          <p:nvPr/>
        </p:nvPicPr>
        <p:blipFill>
          <a:blip r:embed="rId4"/>
          <a:srcRect/>
          <a:stretch/>
        </p:blipFill>
        <p:spPr>
          <a:xfrm>
            <a:off x="7957703" y="362985"/>
            <a:ext cx="2559628" cy="2257526"/>
          </a:xfrm>
          <a:prstGeom prst="rect">
            <a:avLst/>
          </a:prstGeom>
        </p:spPr>
      </p:pic>
      <p:sp>
        <p:nvSpPr>
          <p:cNvPr id="14" name="Slide Number Placeholder 13">
            <a:extLst>
              <a:ext uri="{FF2B5EF4-FFF2-40B4-BE49-F238E27FC236}">
                <a16:creationId xmlns:a16="http://schemas.microsoft.com/office/drawing/2014/main" id="{C713E8C4-634A-F5A2-30D1-7FFD5D857CA2}"/>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3" name="Picture 2">
            <a:extLst>
              <a:ext uri="{FF2B5EF4-FFF2-40B4-BE49-F238E27FC236}">
                <a16:creationId xmlns:a16="http://schemas.microsoft.com/office/drawing/2014/main" id="{316042BE-3516-ACDE-1C48-50A4567F48A1}"/>
              </a:ext>
            </a:extLst>
          </p:cNvPr>
          <p:cNvPicPr>
            <a:picLocks noChangeAspect="1"/>
          </p:cNvPicPr>
          <p:nvPr/>
        </p:nvPicPr>
        <p:blipFill>
          <a:blip r:embed="rId5"/>
          <a:srcRect/>
          <a:stretch/>
        </p:blipFill>
        <p:spPr>
          <a:xfrm>
            <a:off x="6306344" y="2986749"/>
            <a:ext cx="5862346" cy="3508266"/>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p:txBody>
          <a:bodyPr/>
          <a:lstStyle/>
          <a:p>
            <a:r>
              <a:rPr lang="hr-HR" dirty="0"/>
              <a:t>Zaključak</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362075" y="3660773"/>
            <a:ext cx="5111750" cy="2146469"/>
          </a:xfrm>
        </p:spPr>
        <p:txBody>
          <a:bodyPr>
            <a:normAutofit lnSpcReduction="10000"/>
          </a:bodyPr>
          <a:lstStyle/>
          <a:p>
            <a:pPr marL="285750" indent="-285750">
              <a:buFont typeface="Arial" panose="020B0604020202020204" pitchFamily="34" charset="0"/>
              <a:buChar char="•"/>
            </a:pPr>
            <a:r>
              <a:rPr lang="hr-HR" dirty="0"/>
              <a:t>Širenje relevantnih informacija unutar skupine određeno je specifičnom strukturom grafa</a:t>
            </a:r>
          </a:p>
          <a:p>
            <a:pPr marL="285750" indent="-285750">
              <a:buFont typeface="Arial" panose="020B0604020202020204" pitchFamily="34" charset="0"/>
              <a:buChar char="•"/>
            </a:pPr>
            <a:r>
              <a:rPr lang="hr-HR" dirty="0"/>
              <a:t>Atributi koji utječu na strukturu: </a:t>
            </a:r>
            <a:r>
              <a:rPr lang="hr-HR" b="1" dirty="0"/>
              <a:t>broj ulaznih veza</a:t>
            </a:r>
            <a:r>
              <a:rPr lang="hr-HR" dirty="0"/>
              <a:t>, </a:t>
            </a:r>
            <a:r>
              <a:rPr lang="hr-HR" b="1" dirty="0"/>
              <a:t>broj izlaznih veza</a:t>
            </a:r>
            <a:r>
              <a:rPr lang="hr-HR" dirty="0"/>
              <a:t> i </a:t>
            </a:r>
            <a:r>
              <a:rPr lang="hr-HR" b="1" dirty="0"/>
              <a:t>koeficijent grupiranja</a:t>
            </a:r>
          </a:p>
          <a:p>
            <a:pPr marL="285750" indent="-285750">
              <a:buFont typeface="Arial" panose="020B0604020202020204" pitchFamily="34" charset="0"/>
              <a:buChar char="•"/>
            </a:pPr>
            <a:r>
              <a:rPr lang="hr-HR" dirty="0"/>
              <a:t>Malen obujam podataka - rezultati mogu ovisiti o trenutnom trendu unutar mreže</a:t>
            </a:r>
          </a:p>
          <a:p>
            <a:pPr marL="285750" indent="-285750">
              <a:buFont typeface="Arial" panose="020B0604020202020204" pitchFamily="34" charset="0"/>
              <a:buChar char="•"/>
            </a:pPr>
            <a:r>
              <a:rPr lang="hr-HR" dirty="0"/>
              <a:t>Potrebno je nastaviti prikupljati podatke i mjeriti širenje informacija</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p:txBody>
          <a:bodyPr/>
          <a:lstStyle/>
          <a:p>
            <a:r>
              <a:rPr lang="pl-PL" dirty="0"/>
              <a:t>Analiza širenja informacija na Twitteru</a:t>
            </a:r>
            <a:endParaRPr lang="en-US" dirty="0"/>
          </a:p>
        </p:txBody>
      </p:sp>
    </p:spTree>
    <p:extLst>
      <p:ext uri="{BB962C8B-B14F-4D97-AF65-F5344CB8AC3E}">
        <p14:creationId xmlns:p14="http://schemas.microsoft.com/office/powerpoint/2010/main" val="174286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hr-HR" dirty="0"/>
              <a:t>Pitanja</a:t>
            </a:r>
            <a:endParaRPr lang="en-US" dirty="0"/>
          </a:p>
        </p:txBody>
      </p:sp>
    </p:spTree>
    <p:extLst>
      <p:ext uri="{BB962C8B-B14F-4D97-AF65-F5344CB8AC3E}">
        <p14:creationId xmlns:p14="http://schemas.microsoft.com/office/powerpoint/2010/main" val="196978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hr-HR" dirty="0"/>
              <a:t>Hvala</a:t>
            </a:r>
            <a:endParaRPr lang="en-US" dirty="0"/>
          </a:p>
        </p:txBody>
      </p:sp>
      <p:sp>
        <p:nvSpPr>
          <p:cNvPr id="3" name="Subtitle 2">
            <a:extLst>
              <a:ext uri="{FF2B5EF4-FFF2-40B4-BE49-F238E27FC236}">
                <a16:creationId xmlns:a16="http://schemas.microsoft.com/office/drawing/2014/main" id="{5E4EA77E-9C07-029C-0225-93FC4DC23345}"/>
              </a:ext>
            </a:extLst>
          </p:cNvPr>
          <p:cNvSpPr>
            <a:spLocks noGrp="1"/>
          </p:cNvSpPr>
          <p:nvPr>
            <p:ph type="subTitle" idx="1"/>
          </p:nvPr>
        </p:nvSpPr>
        <p:spPr>
          <a:xfrm>
            <a:off x="4267200" y="3238103"/>
            <a:ext cx="4179570" cy="1839223"/>
          </a:xfrm>
        </p:spPr>
        <p:txBody>
          <a:bodyPr>
            <a:normAutofit/>
          </a:bodyPr>
          <a:lstStyle/>
          <a:p>
            <a:r>
              <a:rPr lang="hr-HR" dirty="0"/>
              <a:t>Andrea Hrelja</a:t>
            </a:r>
          </a:p>
          <a:p>
            <a:r>
              <a:rPr lang="hr-HR" dirty="0"/>
              <a:t>Fakultet informatike i digitalnih tehnologija</a:t>
            </a:r>
            <a:endParaRPr lang="en-US" dirty="0"/>
          </a:p>
          <a:p>
            <a:r>
              <a:rPr lang="hr-HR" dirty="0"/>
              <a:t>Sveučilište u Rijeci</a:t>
            </a:r>
          </a:p>
          <a:p>
            <a:r>
              <a:rPr lang="hr-HR" dirty="0"/>
              <a:t>Rijeka, 22.12.2022</a:t>
            </a:r>
          </a:p>
          <a:p>
            <a:endParaRPr lang="hr-HR" dirty="0"/>
          </a:p>
        </p:txBody>
      </p:sp>
    </p:spTree>
    <p:extLst>
      <p:ext uri="{BB962C8B-B14F-4D97-AF65-F5344CB8AC3E}">
        <p14:creationId xmlns:p14="http://schemas.microsoft.com/office/powerpoint/2010/main" val="18542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hr-HR" dirty="0"/>
              <a:t>Uvod</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659371"/>
          </a:xfrm>
        </p:spPr>
        <p:txBody>
          <a:bodyPr>
            <a:normAutofit/>
          </a:bodyPr>
          <a:lstStyle/>
          <a:p>
            <a:pPr marL="285750" indent="-285750">
              <a:buFont typeface="Arial" panose="020B0604020202020204" pitchFamily="34" charset="0"/>
              <a:buChar char="•"/>
            </a:pPr>
            <a:r>
              <a:rPr lang="hr-HR" dirty="0"/>
              <a:t>Brzina širenja informacija</a:t>
            </a:r>
          </a:p>
          <a:p>
            <a:pPr marL="285750" indent="-285750">
              <a:buFont typeface="Arial" panose="020B0604020202020204" pitchFamily="34" charset="0"/>
              <a:buChar char="•"/>
            </a:pPr>
            <a:r>
              <a:rPr lang="hr-HR" dirty="0"/>
              <a:t>Kvaliteta informacija</a:t>
            </a:r>
          </a:p>
          <a:p>
            <a:pPr marL="285750" indent="-285750">
              <a:buFont typeface="Arial" panose="020B0604020202020204" pitchFamily="34" charset="0"/>
              <a:buChar char="•"/>
            </a:pPr>
            <a:r>
              <a:rPr lang="hr-HR" dirty="0"/>
              <a:t>Relevantnost informacija</a:t>
            </a:r>
          </a:p>
          <a:p>
            <a:pPr marL="285750" indent="-285750">
              <a:buFont typeface="Arial" panose="020B0604020202020204" pitchFamily="34" charset="0"/>
              <a:buChar char="•"/>
            </a:pPr>
            <a:r>
              <a:rPr lang="hr-HR" dirty="0"/>
              <a:t>Praćenje širenja informacija</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pl-PL" dirty="0"/>
              <a:t>Analiza širenja informacija na Twitteru</a:t>
            </a:r>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hr-HR" dirty="0"/>
              <a:t>Metode</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715531"/>
          </a:xfrm>
        </p:spPr>
        <p:txBody>
          <a:bodyPr>
            <a:normAutofit/>
          </a:bodyPr>
          <a:lstStyle/>
          <a:p>
            <a:pPr marL="342900" indent="-342900">
              <a:buFont typeface="+mj-lt"/>
              <a:buAutoNum type="arabicPeriod"/>
            </a:pPr>
            <a:r>
              <a:rPr lang="hr-HR" dirty="0"/>
              <a:t>Životni ciklus razvoja softvera (</a:t>
            </a:r>
            <a:r>
              <a:rPr lang="en-US" dirty="0"/>
              <a:t>SDLC</a:t>
            </a:r>
            <a:r>
              <a:rPr lang="hr-HR" dirty="0"/>
              <a:t>)</a:t>
            </a:r>
            <a:endParaRPr lang="en-US" dirty="0"/>
          </a:p>
          <a:p>
            <a:pPr marL="342900" indent="-342900">
              <a:buFont typeface="+mj-lt"/>
              <a:buAutoNum type="arabicPeriod"/>
            </a:pPr>
            <a:r>
              <a:rPr lang="hr-HR" dirty="0"/>
              <a:t>Prikupljanje podataka</a:t>
            </a:r>
            <a:endParaRPr lang="en-US" dirty="0"/>
          </a:p>
          <a:p>
            <a:pPr marL="342900" indent="-342900">
              <a:buFont typeface="+mj-lt"/>
              <a:buAutoNum type="arabicPeriod"/>
            </a:pPr>
            <a:r>
              <a:rPr lang="hr-HR" dirty="0"/>
              <a:t>Transformacija podataka</a:t>
            </a:r>
            <a:endParaRPr lang="en-US" dirty="0"/>
          </a:p>
          <a:p>
            <a:pPr marL="342900" indent="-342900">
              <a:buFont typeface="+mj-lt"/>
              <a:buAutoNum type="arabicPeriod"/>
            </a:pPr>
            <a:r>
              <a:rPr lang="hr-HR" dirty="0"/>
              <a:t>Analiza podataka</a:t>
            </a:r>
          </a:p>
          <a:p>
            <a:pPr marL="342900" indent="-342900">
              <a:buFont typeface="+mj-lt"/>
              <a:buAutoNum type="arabicPeriod"/>
            </a:pPr>
            <a:r>
              <a:rPr lang="hr-HR" dirty="0"/>
              <a:t>Kontinuirana isporuka (CI/CD)</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2734F7-AC48-5D65-3172-92FC4012739F}"/>
              </a:ext>
            </a:extLst>
          </p:cNvPr>
          <p:cNvSpPr>
            <a:spLocks noGrp="1"/>
          </p:cNvSpPr>
          <p:nvPr>
            <p:ph type="title"/>
          </p:nvPr>
        </p:nvSpPr>
        <p:spPr>
          <a:xfrm>
            <a:off x="5476875" y="2826544"/>
            <a:ext cx="5111750" cy="1204912"/>
          </a:xfrm>
        </p:spPr>
        <p:txBody>
          <a:bodyPr/>
          <a:lstStyle/>
          <a:p>
            <a:r>
              <a:rPr lang="hr-HR" dirty="0"/>
              <a:t>1. Životni ciklus razvoja softvera (</a:t>
            </a:r>
            <a:r>
              <a:rPr lang="en-US" dirty="0"/>
              <a:t>SDLC</a:t>
            </a:r>
            <a:r>
              <a:rPr lang="hr-HR" dirty="0"/>
              <a:t>)</a:t>
            </a:r>
          </a:p>
        </p:txBody>
      </p:sp>
      <p:sp>
        <p:nvSpPr>
          <p:cNvPr id="11" name="Date Placeholder 10">
            <a:extLst>
              <a:ext uri="{FF2B5EF4-FFF2-40B4-BE49-F238E27FC236}">
                <a16:creationId xmlns:a16="http://schemas.microsoft.com/office/drawing/2014/main" id="{793DD8B4-5BC7-AF13-C8CB-4674439E9DF5}"/>
              </a:ext>
            </a:extLst>
          </p:cNvPr>
          <p:cNvSpPr>
            <a:spLocks noGrp="1"/>
          </p:cNvSpPr>
          <p:nvPr>
            <p:ph type="dt" sz="half" idx="10"/>
          </p:nvPr>
        </p:nvSpPr>
        <p:spPr/>
        <p:txBody>
          <a:bodyPr/>
          <a:lstStyle/>
          <a:p>
            <a:r>
              <a:rPr lang="en-US"/>
              <a:t>2022</a:t>
            </a:r>
            <a:endParaRPr lang="en-US" dirty="0"/>
          </a:p>
        </p:txBody>
      </p:sp>
      <p:sp>
        <p:nvSpPr>
          <p:cNvPr id="12" name="Footer Placeholder 11">
            <a:extLst>
              <a:ext uri="{FF2B5EF4-FFF2-40B4-BE49-F238E27FC236}">
                <a16:creationId xmlns:a16="http://schemas.microsoft.com/office/drawing/2014/main" id="{A6B42B48-D08D-136A-518C-E39D266F1CE6}"/>
              </a:ext>
            </a:extLst>
          </p:cNvPr>
          <p:cNvSpPr>
            <a:spLocks noGrp="1"/>
          </p:cNvSpPr>
          <p:nvPr>
            <p:ph type="ftr" sz="quarter" idx="11"/>
          </p:nvPr>
        </p:nvSpPr>
        <p:spPr/>
        <p:txBody>
          <a:bodyPr/>
          <a:lstStyle/>
          <a:p>
            <a:r>
              <a:rPr lang="pl-PL" dirty="0"/>
              <a:t>Analiza širenja informacija na Twitteru</a:t>
            </a:r>
            <a:endParaRPr lang="en-US" dirty="0"/>
          </a:p>
        </p:txBody>
      </p:sp>
      <p:sp>
        <p:nvSpPr>
          <p:cNvPr id="13" name="Slide Number Placeholder 12">
            <a:extLst>
              <a:ext uri="{FF2B5EF4-FFF2-40B4-BE49-F238E27FC236}">
                <a16:creationId xmlns:a16="http://schemas.microsoft.com/office/drawing/2014/main" id="{8D1C9423-D365-6E03-ABDF-D8B837C82358}"/>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029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hr-HR" dirty="0"/>
              <a:t>Faze Životnog ciklusa razvoja softvera </a:t>
            </a:r>
            <a:endParaRPr lang="en-US" dirty="0"/>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pl-PL" dirty="0"/>
              <a:t>Analiza širenja informacija na Twitteru</a:t>
            </a:r>
            <a:endParaRPr lang="en-US" dirty="0"/>
          </a:p>
        </p:txBody>
      </p:sp>
      <p:pic>
        <p:nvPicPr>
          <p:cNvPr id="8" name="Picture 7" descr="Icon&#10;&#10;Description automatically generated">
            <a:extLst>
              <a:ext uri="{FF2B5EF4-FFF2-40B4-BE49-F238E27FC236}">
                <a16:creationId xmlns:a16="http://schemas.microsoft.com/office/drawing/2014/main" id="{853F9AE0-3E32-65CD-5003-1C71F06F4EDE}"/>
              </a:ext>
            </a:extLst>
          </p:cNvPr>
          <p:cNvPicPr>
            <a:picLocks noChangeAspect="1"/>
          </p:cNvPicPr>
          <p:nvPr/>
        </p:nvPicPr>
        <p:blipFill>
          <a:blip r:embed="rId3"/>
          <a:stretch>
            <a:fillRect/>
          </a:stretch>
        </p:blipFill>
        <p:spPr>
          <a:xfrm>
            <a:off x="1517414" y="2197725"/>
            <a:ext cx="9157171" cy="1676486"/>
          </a:xfrm>
          <a:prstGeom prst="rect">
            <a:avLst/>
          </a:prstGeom>
        </p:spPr>
      </p:pic>
      <p:grpSp>
        <p:nvGrpSpPr>
          <p:cNvPr id="10" name="Group 9">
            <a:extLst>
              <a:ext uri="{FF2B5EF4-FFF2-40B4-BE49-F238E27FC236}">
                <a16:creationId xmlns:a16="http://schemas.microsoft.com/office/drawing/2014/main" id="{982CB850-C110-1C7C-50B6-69E548825DF3}"/>
              </a:ext>
            </a:extLst>
          </p:cNvPr>
          <p:cNvGrpSpPr/>
          <p:nvPr/>
        </p:nvGrpSpPr>
        <p:grpSpPr>
          <a:xfrm>
            <a:off x="1260761" y="4273318"/>
            <a:ext cx="2320637" cy="1597546"/>
            <a:chOff x="4621" y="1152669"/>
            <a:chExt cx="2020453" cy="1439573"/>
          </a:xfrm>
        </p:grpSpPr>
        <p:sp>
          <p:nvSpPr>
            <p:cNvPr id="11" name="Rectangle: Rounded Corners 10">
              <a:extLst>
                <a:ext uri="{FF2B5EF4-FFF2-40B4-BE49-F238E27FC236}">
                  <a16:creationId xmlns:a16="http://schemas.microsoft.com/office/drawing/2014/main" id="{13804CAD-B752-DB1A-F2AD-DB94C1A30AFD}"/>
                </a:ext>
              </a:extLst>
            </p:cNvPr>
            <p:cNvSpPr/>
            <p:nvPr/>
          </p:nvSpPr>
          <p:spPr>
            <a:xfrm>
              <a:off x="4621" y="1152669"/>
              <a:ext cx="2020453" cy="1439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4CE62CB7-0180-0118-17D9-A6B16B5DA628}"/>
                </a:ext>
              </a:extLst>
            </p:cNvPr>
            <p:cNvSpPr txBox="1"/>
            <p:nvPr/>
          </p:nvSpPr>
          <p:spPr>
            <a:xfrm>
              <a:off x="4621" y="1194833"/>
              <a:ext cx="2020453" cy="1355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1" indent="-114300" defTabSz="622300">
                <a:lnSpc>
                  <a:spcPct val="100000"/>
                </a:lnSpc>
                <a:spcBef>
                  <a:spcPct val="0"/>
                </a:spcBef>
                <a:spcAft>
                  <a:spcPct val="15000"/>
                </a:spcAft>
                <a:buChar char="•"/>
              </a:pPr>
              <a:r>
                <a:rPr lang="hr-HR" sz="1400" kern="1200" spc="50" baseline="0" noProof="0" dirty="0">
                  <a:solidFill>
                    <a:schemeClr val="tx1"/>
                  </a:solidFill>
                  <a:latin typeface="+mn-lt"/>
                </a:rPr>
                <a:t>Hrvatski korisnici</a:t>
              </a:r>
            </a:p>
            <a:p>
              <a:pPr marL="0" lvl="1" indent="-114300" defTabSz="622300">
                <a:lnSpc>
                  <a:spcPct val="100000"/>
                </a:lnSpc>
                <a:spcBef>
                  <a:spcPct val="0"/>
                </a:spcBef>
                <a:spcAft>
                  <a:spcPct val="15000"/>
                </a:spcAft>
                <a:buChar char="•"/>
              </a:pPr>
              <a:r>
                <a:rPr lang="hr-HR" sz="1400" spc="50" dirty="0">
                  <a:solidFill>
                    <a:schemeClr val="tx1"/>
                  </a:solidFill>
                </a:rPr>
                <a:t>Tweetovi od 2022-11-01</a:t>
              </a:r>
              <a:endParaRPr lang="en-US" sz="1400" kern="1200" spc="50" baseline="0" noProof="0" dirty="0">
                <a:solidFill>
                  <a:schemeClr val="tx1"/>
                </a:solidFill>
                <a:latin typeface="+mn-lt"/>
              </a:endParaRPr>
            </a:p>
          </p:txBody>
        </p:sp>
      </p:grpSp>
      <p:grpSp>
        <p:nvGrpSpPr>
          <p:cNvPr id="13" name="Group 12">
            <a:extLst>
              <a:ext uri="{FF2B5EF4-FFF2-40B4-BE49-F238E27FC236}">
                <a16:creationId xmlns:a16="http://schemas.microsoft.com/office/drawing/2014/main" id="{75C21140-261F-4C84-0273-9FCC372BA28D}"/>
              </a:ext>
            </a:extLst>
          </p:cNvPr>
          <p:cNvGrpSpPr/>
          <p:nvPr/>
        </p:nvGrpSpPr>
        <p:grpSpPr>
          <a:xfrm>
            <a:off x="3888508" y="4273318"/>
            <a:ext cx="2320636" cy="1597546"/>
            <a:chOff x="2833255" y="1152669"/>
            <a:chExt cx="2020453" cy="1439573"/>
          </a:xfrm>
        </p:grpSpPr>
        <p:sp>
          <p:nvSpPr>
            <p:cNvPr id="14" name="Rectangle: Rounded Corners 13">
              <a:extLst>
                <a:ext uri="{FF2B5EF4-FFF2-40B4-BE49-F238E27FC236}">
                  <a16:creationId xmlns:a16="http://schemas.microsoft.com/office/drawing/2014/main" id="{0CFCE508-7C8F-5782-FA53-75560035CA7A}"/>
                </a:ext>
              </a:extLst>
            </p:cNvPr>
            <p:cNvSpPr/>
            <p:nvPr/>
          </p:nvSpPr>
          <p:spPr>
            <a:xfrm>
              <a:off x="2833255" y="1152669"/>
              <a:ext cx="2020453" cy="1439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32EE4F9F-B667-16C2-2CEF-BB5A25844437}"/>
                </a:ext>
              </a:extLst>
            </p:cNvPr>
            <p:cNvSpPr txBox="1"/>
            <p:nvPr/>
          </p:nvSpPr>
          <p:spPr>
            <a:xfrm>
              <a:off x="2875419" y="1194833"/>
              <a:ext cx="1936125" cy="13552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1" indent="-114300" algn="l" defTabSz="622300">
                <a:lnSpc>
                  <a:spcPct val="100000"/>
                </a:lnSpc>
                <a:spcBef>
                  <a:spcPct val="0"/>
                </a:spcBef>
                <a:spcAft>
                  <a:spcPct val="15000"/>
                </a:spcAft>
                <a:buChar char="•"/>
              </a:pPr>
              <a:r>
                <a:rPr lang="hr-HR" sz="1400" kern="1200" spc="50" noProof="0" dirty="0">
                  <a:solidFill>
                    <a:schemeClr val="tx1"/>
                  </a:solidFill>
                  <a:latin typeface="+mn-lt"/>
                </a:rPr>
                <a:t>Arhitektura podatkovne platforme</a:t>
              </a:r>
              <a:endParaRPr lang="en-US" sz="1400" kern="1200" spc="50" noProof="0" dirty="0">
                <a:solidFill>
                  <a:schemeClr val="tx1"/>
                </a:solidFill>
                <a:latin typeface="+mn-lt"/>
              </a:endParaRPr>
            </a:p>
            <a:p>
              <a:pPr marL="0" lvl="1" indent="-114300" algn="l" defTabSz="622300">
                <a:lnSpc>
                  <a:spcPct val="100000"/>
                </a:lnSpc>
                <a:spcBef>
                  <a:spcPct val="0"/>
                </a:spcBef>
                <a:spcAft>
                  <a:spcPct val="15000"/>
                </a:spcAft>
                <a:buChar char="•"/>
              </a:pPr>
              <a:r>
                <a:rPr lang="hr-HR" sz="1400" kern="1200" spc="50" noProof="0" dirty="0">
                  <a:solidFill>
                    <a:schemeClr val="tx1"/>
                  </a:solidFill>
                  <a:latin typeface="+mn-lt"/>
                </a:rPr>
                <a:t>Odredišni sustav za spremanje podataka</a:t>
              </a:r>
              <a:endParaRPr lang="en-US" sz="1400" kern="1200" spc="50" noProof="0" dirty="0">
                <a:solidFill>
                  <a:schemeClr val="tx1"/>
                </a:solidFill>
                <a:latin typeface="+mn-lt"/>
              </a:endParaRPr>
            </a:p>
          </p:txBody>
        </p:sp>
      </p:grpSp>
      <p:grpSp>
        <p:nvGrpSpPr>
          <p:cNvPr id="20" name="Group 19">
            <a:extLst>
              <a:ext uri="{FF2B5EF4-FFF2-40B4-BE49-F238E27FC236}">
                <a16:creationId xmlns:a16="http://schemas.microsoft.com/office/drawing/2014/main" id="{886B95FB-F3A4-05C7-4B02-414C42D91B3F}"/>
              </a:ext>
            </a:extLst>
          </p:cNvPr>
          <p:cNvGrpSpPr/>
          <p:nvPr/>
        </p:nvGrpSpPr>
        <p:grpSpPr>
          <a:xfrm>
            <a:off x="6514794" y="4622308"/>
            <a:ext cx="2020453" cy="932345"/>
            <a:chOff x="2833255" y="1152669"/>
            <a:chExt cx="2020453" cy="1439573"/>
          </a:xfrm>
        </p:grpSpPr>
        <p:sp>
          <p:nvSpPr>
            <p:cNvPr id="21" name="Rectangle: Rounded Corners 20">
              <a:extLst>
                <a:ext uri="{FF2B5EF4-FFF2-40B4-BE49-F238E27FC236}">
                  <a16:creationId xmlns:a16="http://schemas.microsoft.com/office/drawing/2014/main" id="{473E27B4-6BF9-8A10-9918-A234BEE8B2F3}"/>
                </a:ext>
              </a:extLst>
            </p:cNvPr>
            <p:cNvSpPr/>
            <p:nvPr/>
          </p:nvSpPr>
          <p:spPr>
            <a:xfrm>
              <a:off x="2833255" y="1152669"/>
              <a:ext cx="2020453" cy="1439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F1D48B6A-D495-B4DD-ECC8-08A1777B1BBA}"/>
                </a:ext>
              </a:extLst>
            </p:cNvPr>
            <p:cNvSpPr txBox="1"/>
            <p:nvPr/>
          </p:nvSpPr>
          <p:spPr>
            <a:xfrm>
              <a:off x="2875419" y="1194833"/>
              <a:ext cx="1936125" cy="1355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1" indent="-114300" algn="l" defTabSz="622300">
                <a:lnSpc>
                  <a:spcPct val="100000"/>
                </a:lnSpc>
                <a:spcBef>
                  <a:spcPct val="0"/>
                </a:spcBef>
                <a:spcAft>
                  <a:spcPct val="15000"/>
                </a:spcAft>
                <a:buChar char="•"/>
              </a:pPr>
              <a:r>
                <a:rPr lang="hr-HR" sz="1400" kern="1200" spc="50" dirty="0">
                  <a:solidFill>
                    <a:schemeClr val="tx1"/>
                  </a:solidFill>
                  <a:latin typeface="+mn-lt"/>
                </a:rPr>
                <a:t>Razvoj i testiranje</a:t>
              </a:r>
            </a:p>
            <a:p>
              <a:pPr marL="0" lvl="1" indent="-114300" algn="l" defTabSz="622300">
                <a:lnSpc>
                  <a:spcPct val="100000"/>
                </a:lnSpc>
                <a:spcBef>
                  <a:spcPct val="0"/>
                </a:spcBef>
                <a:spcAft>
                  <a:spcPct val="15000"/>
                </a:spcAft>
                <a:buChar char="•"/>
              </a:pPr>
              <a:r>
                <a:rPr lang="hr-HR" sz="1400" kern="1200" spc="50" dirty="0">
                  <a:solidFill>
                    <a:schemeClr val="tx1"/>
                  </a:solidFill>
                  <a:latin typeface="+mn-lt"/>
                </a:rPr>
                <a:t>Prototipiranje</a:t>
              </a:r>
            </a:p>
            <a:p>
              <a:pPr marL="0" lvl="1" indent="-114300" algn="l" defTabSz="622300">
                <a:lnSpc>
                  <a:spcPct val="100000"/>
                </a:lnSpc>
                <a:spcBef>
                  <a:spcPct val="0"/>
                </a:spcBef>
                <a:spcAft>
                  <a:spcPct val="15000"/>
                </a:spcAft>
                <a:buChar char="•"/>
              </a:pPr>
              <a:r>
                <a:rPr lang="hr-HR" sz="1400" spc="50" dirty="0">
                  <a:solidFill>
                    <a:schemeClr val="tx1"/>
                  </a:solidFill>
                </a:rPr>
                <a:t>Česte izmjene</a:t>
              </a:r>
              <a:endParaRPr lang="en-US" sz="1400" kern="1200" spc="50" dirty="0">
                <a:solidFill>
                  <a:schemeClr val="tx1"/>
                </a:solidFill>
                <a:latin typeface="+mn-lt"/>
              </a:endParaRPr>
            </a:p>
          </p:txBody>
        </p:sp>
      </p:grpSp>
      <p:grpSp>
        <p:nvGrpSpPr>
          <p:cNvPr id="23" name="Group 22">
            <a:extLst>
              <a:ext uri="{FF2B5EF4-FFF2-40B4-BE49-F238E27FC236}">
                <a16:creationId xmlns:a16="http://schemas.microsoft.com/office/drawing/2014/main" id="{B668CAB0-BAE7-9A06-B6EA-E0A9F605F198}"/>
              </a:ext>
            </a:extLst>
          </p:cNvPr>
          <p:cNvGrpSpPr/>
          <p:nvPr/>
        </p:nvGrpSpPr>
        <p:grpSpPr>
          <a:xfrm>
            <a:off x="8971973" y="4622308"/>
            <a:ext cx="2020453" cy="932345"/>
            <a:chOff x="2833255" y="1152669"/>
            <a:chExt cx="2020453" cy="1439573"/>
          </a:xfrm>
        </p:grpSpPr>
        <p:sp>
          <p:nvSpPr>
            <p:cNvPr id="24" name="Rectangle: Rounded Corners 23">
              <a:extLst>
                <a:ext uri="{FF2B5EF4-FFF2-40B4-BE49-F238E27FC236}">
                  <a16:creationId xmlns:a16="http://schemas.microsoft.com/office/drawing/2014/main" id="{BB1AC424-5168-8FED-3B50-6DFEF4DF8C1E}"/>
                </a:ext>
              </a:extLst>
            </p:cNvPr>
            <p:cNvSpPr/>
            <p:nvPr/>
          </p:nvSpPr>
          <p:spPr>
            <a:xfrm>
              <a:off x="2833255" y="1152669"/>
              <a:ext cx="2020453" cy="1439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angle: Rounded Corners 4">
              <a:extLst>
                <a:ext uri="{FF2B5EF4-FFF2-40B4-BE49-F238E27FC236}">
                  <a16:creationId xmlns:a16="http://schemas.microsoft.com/office/drawing/2014/main" id="{FD9E173F-E986-3751-A45B-37A7E23A2F52}"/>
                </a:ext>
              </a:extLst>
            </p:cNvPr>
            <p:cNvSpPr txBox="1"/>
            <p:nvPr/>
          </p:nvSpPr>
          <p:spPr>
            <a:xfrm>
              <a:off x="2875419" y="1194833"/>
              <a:ext cx="1936125" cy="13552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1" indent="-114300" defTabSz="622300">
                <a:lnSpc>
                  <a:spcPct val="100000"/>
                </a:lnSpc>
                <a:spcBef>
                  <a:spcPct val="0"/>
                </a:spcBef>
                <a:spcAft>
                  <a:spcPct val="15000"/>
                </a:spcAft>
                <a:buChar char="•"/>
              </a:pPr>
              <a:r>
                <a:rPr lang="hr-HR" sz="1400" kern="1200" spc="50" dirty="0">
                  <a:solidFill>
                    <a:schemeClr val="tx1"/>
                  </a:solidFill>
                  <a:latin typeface="+mn-lt"/>
                </a:rPr>
                <a:t>Isporuka</a:t>
              </a:r>
              <a:endParaRPr lang="hr-HR" sz="1400" spc="50" dirty="0">
                <a:solidFill>
                  <a:schemeClr val="tx1"/>
                </a:solidFill>
              </a:endParaRPr>
            </a:p>
            <a:p>
              <a:pPr marL="0" lvl="1" indent="-114300" defTabSz="622300">
                <a:lnSpc>
                  <a:spcPct val="100000"/>
                </a:lnSpc>
                <a:spcBef>
                  <a:spcPct val="0"/>
                </a:spcBef>
                <a:spcAft>
                  <a:spcPct val="15000"/>
                </a:spcAft>
                <a:buChar char="•"/>
              </a:pPr>
              <a:r>
                <a:rPr lang="hr-HR" sz="1400" kern="1200" spc="50" dirty="0">
                  <a:solidFill>
                    <a:schemeClr val="tx1"/>
                  </a:solidFill>
                  <a:latin typeface="+mn-lt"/>
                </a:rPr>
                <a:t>Održavanje</a:t>
              </a:r>
              <a:endParaRPr lang="en-US" sz="1400" kern="1200" spc="50" dirty="0">
                <a:solidFill>
                  <a:schemeClr val="tx1"/>
                </a:solidFill>
                <a:latin typeface="+mn-lt"/>
              </a:endParaRPr>
            </a:p>
          </p:txBody>
        </p:sp>
      </p:grpSp>
      <p:sp>
        <p:nvSpPr>
          <p:cNvPr id="2" name="Slide Number Placeholder 1">
            <a:extLst>
              <a:ext uri="{FF2B5EF4-FFF2-40B4-BE49-F238E27FC236}">
                <a16:creationId xmlns:a16="http://schemas.microsoft.com/office/drawing/2014/main" id="{8D651A90-D708-D53F-33F7-8F80810C708D}"/>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89880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2080B61-0D4C-1ADB-BE26-B3C1490B62D0}"/>
              </a:ext>
            </a:extLst>
          </p:cNvPr>
          <p:cNvSpPr txBox="1">
            <a:spLocks/>
          </p:cNvSpPr>
          <p:nvPr/>
        </p:nvSpPr>
        <p:spPr>
          <a:xfrm>
            <a:off x="5476874" y="2876551"/>
            <a:ext cx="6223289"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hr-HR" dirty="0"/>
              <a:t>2. Prikupljanje podataka</a:t>
            </a:r>
            <a:br>
              <a:rPr lang="hr-HR" dirty="0"/>
            </a:br>
            <a:r>
              <a:rPr lang="hr-HR" dirty="0"/>
              <a:t>3. Transformacija podataka</a:t>
            </a:r>
          </a:p>
        </p:txBody>
      </p:sp>
      <p:sp>
        <p:nvSpPr>
          <p:cNvPr id="11" name="Date Placeholder 10">
            <a:extLst>
              <a:ext uri="{FF2B5EF4-FFF2-40B4-BE49-F238E27FC236}">
                <a16:creationId xmlns:a16="http://schemas.microsoft.com/office/drawing/2014/main" id="{28EB4EF2-7B86-F849-3C19-587F20230D14}"/>
              </a:ext>
            </a:extLst>
          </p:cNvPr>
          <p:cNvSpPr>
            <a:spLocks noGrp="1"/>
          </p:cNvSpPr>
          <p:nvPr>
            <p:ph type="dt" sz="half" idx="10"/>
          </p:nvPr>
        </p:nvSpPr>
        <p:spPr/>
        <p:txBody>
          <a:bodyPr/>
          <a:lstStyle/>
          <a:p>
            <a:r>
              <a:rPr lang="en-US"/>
              <a:t>2022</a:t>
            </a:r>
            <a:endParaRPr lang="en-US" dirty="0"/>
          </a:p>
        </p:txBody>
      </p:sp>
      <p:sp>
        <p:nvSpPr>
          <p:cNvPr id="12" name="Footer Placeholder 11">
            <a:extLst>
              <a:ext uri="{FF2B5EF4-FFF2-40B4-BE49-F238E27FC236}">
                <a16:creationId xmlns:a16="http://schemas.microsoft.com/office/drawing/2014/main" id="{7387686B-14F7-9EC9-3749-0B87A3755580}"/>
              </a:ext>
            </a:extLst>
          </p:cNvPr>
          <p:cNvSpPr>
            <a:spLocks noGrp="1"/>
          </p:cNvSpPr>
          <p:nvPr>
            <p:ph type="ftr" sz="quarter" idx="11"/>
          </p:nvPr>
        </p:nvSpPr>
        <p:spPr/>
        <p:txBody>
          <a:bodyPr/>
          <a:lstStyle/>
          <a:p>
            <a:r>
              <a:rPr lang="pl-PL" dirty="0"/>
              <a:t>Analiza širenja informacija na Twitteru</a:t>
            </a:r>
            <a:endParaRPr lang="en-US" dirty="0"/>
          </a:p>
        </p:txBody>
      </p:sp>
      <p:sp>
        <p:nvSpPr>
          <p:cNvPr id="13" name="Slide Number Placeholder 12">
            <a:extLst>
              <a:ext uri="{FF2B5EF4-FFF2-40B4-BE49-F238E27FC236}">
                <a16:creationId xmlns:a16="http://schemas.microsoft.com/office/drawing/2014/main" id="{282F38B7-1C79-BABA-8DA6-24D1B825071D}"/>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1786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A8A4F-149A-2546-4D30-C71588FECFB6}"/>
              </a:ext>
            </a:extLst>
          </p:cNvPr>
          <p:cNvPicPr>
            <a:picLocks noChangeAspect="1"/>
          </p:cNvPicPr>
          <p:nvPr/>
        </p:nvPicPr>
        <p:blipFill>
          <a:blip r:embed="rId3"/>
          <a:stretch>
            <a:fillRect/>
          </a:stretch>
        </p:blipFill>
        <p:spPr>
          <a:xfrm>
            <a:off x="642355" y="500616"/>
            <a:ext cx="3377528" cy="1906733"/>
          </a:xfrm>
          <a:prstGeom prst="rect">
            <a:avLst/>
          </a:prstGeom>
        </p:spPr>
      </p:pic>
      <p:pic>
        <p:nvPicPr>
          <p:cNvPr id="15" name="Picture 14">
            <a:extLst>
              <a:ext uri="{FF2B5EF4-FFF2-40B4-BE49-F238E27FC236}">
                <a16:creationId xmlns:a16="http://schemas.microsoft.com/office/drawing/2014/main" id="{76C6C0F5-381D-7ED8-6795-3C9149A8D911}"/>
              </a:ext>
            </a:extLst>
          </p:cNvPr>
          <p:cNvPicPr>
            <a:picLocks noChangeAspect="1"/>
          </p:cNvPicPr>
          <p:nvPr/>
        </p:nvPicPr>
        <p:blipFill>
          <a:blip r:embed="rId4"/>
          <a:stretch>
            <a:fillRect/>
          </a:stretch>
        </p:blipFill>
        <p:spPr>
          <a:xfrm>
            <a:off x="5093527" y="501650"/>
            <a:ext cx="4593398" cy="5854700"/>
          </a:xfrm>
          <a:prstGeom prst="rect">
            <a:avLst/>
          </a:prstGeom>
          <a:ln w="9525">
            <a:noFill/>
          </a:ln>
        </p:spPr>
      </p:pic>
      <p:sp>
        <p:nvSpPr>
          <p:cNvPr id="16" name="Right Brace 15">
            <a:extLst>
              <a:ext uri="{FF2B5EF4-FFF2-40B4-BE49-F238E27FC236}">
                <a16:creationId xmlns:a16="http://schemas.microsoft.com/office/drawing/2014/main" id="{41CF7EBE-6252-0E31-9D20-3BE8B75233F9}"/>
              </a:ext>
            </a:extLst>
          </p:cNvPr>
          <p:cNvSpPr/>
          <p:nvPr/>
        </p:nvSpPr>
        <p:spPr>
          <a:xfrm>
            <a:off x="4190080" y="503717"/>
            <a:ext cx="596237" cy="5850567"/>
          </a:xfrm>
          <a:prstGeom prst="rightBrace">
            <a:avLst>
              <a:gd name="adj1" fmla="val 8333"/>
              <a:gd name="adj2" fmla="val 4527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hr-HR"/>
          </a:p>
        </p:txBody>
      </p:sp>
      <p:pic>
        <p:nvPicPr>
          <p:cNvPr id="18" name="Picture 17">
            <a:extLst>
              <a:ext uri="{FF2B5EF4-FFF2-40B4-BE49-F238E27FC236}">
                <a16:creationId xmlns:a16="http://schemas.microsoft.com/office/drawing/2014/main" id="{6EDF8D97-954E-0D12-B17E-D6219E73F6C5}"/>
              </a:ext>
            </a:extLst>
          </p:cNvPr>
          <p:cNvPicPr>
            <a:picLocks noChangeAspect="1"/>
          </p:cNvPicPr>
          <p:nvPr/>
        </p:nvPicPr>
        <p:blipFill>
          <a:blip r:embed="rId5"/>
          <a:stretch>
            <a:fillRect/>
          </a:stretch>
        </p:blipFill>
        <p:spPr>
          <a:xfrm>
            <a:off x="644776" y="2809129"/>
            <a:ext cx="3367253" cy="3542055"/>
          </a:xfrm>
          <a:prstGeom prst="rect">
            <a:avLst/>
          </a:prstGeom>
        </p:spPr>
      </p:pic>
      <p:sp>
        <p:nvSpPr>
          <p:cNvPr id="19" name="Slide Number Placeholder 18">
            <a:extLst>
              <a:ext uri="{FF2B5EF4-FFF2-40B4-BE49-F238E27FC236}">
                <a16:creationId xmlns:a16="http://schemas.microsoft.com/office/drawing/2014/main" id="{53E0D6C5-89AF-27C6-0DD5-D55781B66699}"/>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20" name="Footer Placeholder 19">
            <a:extLst>
              <a:ext uri="{FF2B5EF4-FFF2-40B4-BE49-F238E27FC236}">
                <a16:creationId xmlns:a16="http://schemas.microsoft.com/office/drawing/2014/main" id="{1FA57DC3-5E14-1AEA-57F4-DEC366A78E68}"/>
              </a:ext>
            </a:extLst>
          </p:cNvPr>
          <p:cNvSpPr>
            <a:spLocks noGrp="1"/>
          </p:cNvSpPr>
          <p:nvPr>
            <p:ph type="ftr" sz="quarter" idx="11"/>
          </p:nvPr>
        </p:nvSpPr>
        <p:spPr>
          <a:xfrm>
            <a:off x="838200" y="6356350"/>
            <a:ext cx="4114800" cy="365125"/>
          </a:xfrm>
        </p:spPr>
        <p:txBody>
          <a:bodyPr/>
          <a:lstStyle/>
          <a:p>
            <a:r>
              <a:rPr lang="hr-HR" sz="1200" dirty="0"/>
              <a:t>Prikupljanje i transformacija podataka</a:t>
            </a:r>
            <a:endParaRPr lang="en-US" sz="1200" dirty="0"/>
          </a:p>
        </p:txBody>
      </p:sp>
      <p:sp>
        <p:nvSpPr>
          <p:cNvPr id="21" name="Right Brace 20">
            <a:extLst>
              <a:ext uri="{FF2B5EF4-FFF2-40B4-BE49-F238E27FC236}">
                <a16:creationId xmlns:a16="http://schemas.microsoft.com/office/drawing/2014/main" id="{DB077B92-26A8-3D94-DA88-B2A8AD713A99}"/>
              </a:ext>
            </a:extLst>
          </p:cNvPr>
          <p:cNvSpPr/>
          <p:nvPr/>
        </p:nvSpPr>
        <p:spPr>
          <a:xfrm>
            <a:off x="9845143" y="1568037"/>
            <a:ext cx="297984" cy="110902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hr-HR"/>
          </a:p>
        </p:txBody>
      </p:sp>
      <p:sp>
        <p:nvSpPr>
          <p:cNvPr id="23" name="Right Brace 22">
            <a:extLst>
              <a:ext uri="{FF2B5EF4-FFF2-40B4-BE49-F238E27FC236}">
                <a16:creationId xmlns:a16="http://schemas.microsoft.com/office/drawing/2014/main" id="{3FEAF4D1-60F8-6A60-E6EA-417109CF2D88}"/>
              </a:ext>
            </a:extLst>
          </p:cNvPr>
          <p:cNvSpPr/>
          <p:nvPr/>
        </p:nvSpPr>
        <p:spPr>
          <a:xfrm>
            <a:off x="9845143" y="2746075"/>
            <a:ext cx="297984" cy="110902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hr-HR"/>
          </a:p>
        </p:txBody>
      </p:sp>
      <p:sp>
        <p:nvSpPr>
          <p:cNvPr id="24" name="TextBox 23">
            <a:extLst>
              <a:ext uri="{FF2B5EF4-FFF2-40B4-BE49-F238E27FC236}">
                <a16:creationId xmlns:a16="http://schemas.microsoft.com/office/drawing/2014/main" id="{FF43D300-D385-980D-B1EA-B04FF8603CCB}"/>
              </a:ext>
            </a:extLst>
          </p:cNvPr>
          <p:cNvSpPr txBox="1"/>
          <p:nvPr/>
        </p:nvSpPr>
        <p:spPr>
          <a:xfrm>
            <a:off x="10250435" y="1830158"/>
            <a:ext cx="1417320" cy="523220"/>
          </a:xfrm>
          <a:prstGeom prst="rect">
            <a:avLst/>
          </a:prstGeom>
          <a:ln w="3175"/>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hr-HR" sz="1400" dirty="0"/>
              <a:t>Izlazne </a:t>
            </a:r>
          </a:p>
          <a:p>
            <a:pPr algn="ctr"/>
            <a:r>
              <a:rPr lang="hr-HR" sz="1400" dirty="0"/>
              <a:t>reakcije</a:t>
            </a:r>
          </a:p>
        </p:txBody>
      </p:sp>
      <p:sp>
        <p:nvSpPr>
          <p:cNvPr id="25" name="TextBox 24">
            <a:extLst>
              <a:ext uri="{FF2B5EF4-FFF2-40B4-BE49-F238E27FC236}">
                <a16:creationId xmlns:a16="http://schemas.microsoft.com/office/drawing/2014/main" id="{497FC4B3-DC7B-4BEE-2F43-56A49093A006}"/>
              </a:ext>
            </a:extLst>
          </p:cNvPr>
          <p:cNvSpPr txBox="1"/>
          <p:nvPr/>
        </p:nvSpPr>
        <p:spPr>
          <a:xfrm>
            <a:off x="10250435" y="3038974"/>
            <a:ext cx="1417320" cy="523220"/>
          </a:xfrm>
          <a:prstGeom prst="rect">
            <a:avLst/>
          </a:prstGeom>
          <a:ln w="3175"/>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hr-HR" sz="1400" dirty="0"/>
              <a:t>Ulazne </a:t>
            </a:r>
          </a:p>
          <a:p>
            <a:pPr algn="ctr"/>
            <a:r>
              <a:rPr lang="hr-HR" sz="1400" dirty="0"/>
              <a:t>reakcije</a:t>
            </a:r>
          </a:p>
        </p:txBody>
      </p:sp>
    </p:spTree>
    <p:extLst>
      <p:ext uri="{BB962C8B-B14F-4D97-AF65-F5344CB8AC3E}">
        <p14:creationId xmlns:p14="http://schemas.microsoft.com/office/powerpoint/2010/main" val="181397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29F617-D5FF-294D-2C95-53DDB01D6DC6}"/>
              </a:ext>
            </a:extLst>
          </p:cNvPr>
          <p:cNvSpPr>
            <a:spLocks noGrp="1"/>
          </p:cNvSpPr>
          <p:nvPr>
            <p:ph type="title"/>
          </p:nvPr>
        </p:nvSpPr>
        <p:spPr/>
        <p:txBody>
          <a:bodyPr/>
          <a:lstStyle/>
          <a:p>
            <a:r>
              <a:rPr lang="hr-HR" dirty="0"/>
              <a:t>4. Analiza podataka</a:t>
            </a:r>
          </a:p>
        </p:txBody>
      </p:sp>
      <p:sp>
        <p:nvSpPr>
          <p:cNvPr id="7" name="Text Placeholder 6">
            <a:extLst>
              <a:ext uri="{FF2B5EF4-FFF2-40B4-BE49-F238E27FC236}">
                <a16:creationId xmlns:a16="http://schemas.microsoft.com/office/drawing/2014/main" id="{800FA910-08CC-CA3B-6CD7-6FF72DC73ABC}"/>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hr-HR" sz="1600" dirty="0"/>
              <a:t>Deskriptivna statistika</a:t>
            </a:r>
          </a:p>
          <a:p>
            <a:pPr marL="285750" indent="-285750">
              <a:buFont typeface="Arial" panose="020B0604020202020204" pitchFamily="34" charset="0"/>
              <a:buChar char="•"/>
            </a:pPr>
            <a:r>
              <a:rPr lang="hr-HR" sz="1600" dirty="0"/>
              <a:t>Istraživačka analiza podataka (EDA)</a:t>
            </a:r>
          </a:p>
          <a:p>
            <a:pPr marL="285750" indent="-285750">
              <a:buFont typeface="Arial" panose="020B0604020202020204" pitchFamily="34" charset="0"/>
              <a:buChar char="•"/>
            </a:pPr>
            <a:r>
              <a:rPr lang="hr-HR" sz="1600" dirty="0"/>
              <a:t>Analiza grafova</a:t>
            </a:r>
          </a:p>
        </p:txBody>
      </p:sp>
      <p:sp>
        <p:nvSpPr>
          <p:cNvPr id="3" name="Date Placeholder 2">
            <a:extLst>
              <a:ext uri="{FF2B5EF4-FFF2-40B4-BE49-F238E27FC236}">
                <a16:creationId xmlns:a16="http://schemas.microsoft.com/office/drawing/2014/main" id="{A56F2941-965F-9EC1-3DD6-2841424BA241}"/>
              </a:ext>
            </a:extLst>
          </p:cNvPr>
          <p:cNvSpPr>
            <a:spLocks noGrp="1"/>
          </p:cNvSpPr>
          <p:nvPr>
            <p:ph type="dt" sz="half" idx="10"/>
          </p:nvPr>
        </p:nvSpPr>
        <p:spPr/>
        <p:txBody>
          <a:bodyPr/>
          <a:lstStyle/>
          <a:p>
            <a:r>
              <a:rPr lang="en-US"/>
              <a:t>2022</a:t>
            </a:r>
            <a:endParaRPr lang="en-US" dirty="0"/>
          </a:p>
        </p:txBody>
      </p:sp>
      <p:sp>
        <p:nvSpPr>
          <p:cNvPr id="4" name="Footer Placeholder 3">
            <a:extLst>
              <a:ext uri="{FF2B5EF4-FFF2-40B4-BE49-F238E27FC236}">
                <a16:creationId xmlns:a16="http://schemas.microsoft.com/office/drawing/2014/main" id="{4D644D97-F1EA-39ED-8A88-C19C00BF8F5F}"/>
              </a:ext>
            </a:extLst>
          </p:cNvPr>
          <p:cNvSpPr>
            <a:spLocks noGrp="1"/>
          </p:cNvSpPr>
          <p:nvPr>
            <p:ph type="ftr" sz="quarter" idx="11"/>
          </p:nvPr>
        </p:nvSpPr>
        <p:spPr/>
        <p:txBody>
          <a:bodyPr/>
          <a:lstStyle/>
          <a:p>
            <a:r>
              <a:rPr lang="pl-PL" dirty="0"/>
              <a:t>Analiza širenja informacija na Twitteru</a:t>
            </a:r>
            <a:endParaRPr lang="en-US" dirty="0"/>
          </a:p>
        </p:txBody>
      </p:sp>
      <p:sp>
        <p:nvSpPr>
          <p:cNvPr id="8" name="Slide Number Placeholder 7">
            <a:extLst>
              <a:ext uri="{FF2B5EF4-FFF2-40B4-BE49-F238E27FC236}">
                <a16:creationId xmlns:a16="http://schemas.microsoft.com/office/drawing/2014/main" id="{F9F64DFD-0505-B510-6FE5-EB40E36A1EC7}"/>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7900798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{B410529A-C1A7-4092-85C9-C56B7A72FBBE}tf67328976_win32</Template>
  <TotalTime>1413</TotalTime>
  <Words>2099</Words>
  <Application>Microsoft Office PowerPoint</Application>
  <PresentationFormat>Widescreen</PresentationFormat>
  <Paragraphs>233</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Analiza širenja informacija na twitteru</vt:lpstr>
      <vt:lpstr>Sadržaj</vt:lpstr>
      <vt:lpstr>Uvod</vt:lpstr>
      <vt:lpstr>Metode</vt:lpstr>
      <vt:lpstr>1. Životni ciklus razvoja softvera (SDLC)</vt:lpstr>
      <vt:lpstr>Faze Životnog ciklusa razvoja softvera </vt:lpstr>
      <vt:lpstr>PowerPoint Presentation</vt:lpstr>
      <vt:lpstr>PowerPoint Presentation</vt:lpstr>
      <vt:lpstr>4. Analiza podataka</vt:lpstr>
      <vt:lpstr>PowerPoint Presentation</vt:lpstr>
      <vt:lpstr>Statistička obilježja atributa modela podataka</vt:lpstr>
      <vt:lpstr>5. Kontinuirana isporuka (CI/CD)</vt:lpstr>
      <vt:lpstr>Rezultati</vt:lpstr>
      <vt:lpstr>1. Tweetovi</vt:lpstr>
      <vt:lpstr>PowerPoint Presentation</vt:lpstr>
      <vt:lpstr>2. Korisnici</vt:lpstr>
      <vt:lpstr>PowerPoint Presentation</vt:lpstr>
      <vt:lpstr>3. Hashtagovi</vt:lpstr>
      <vt:lpstr>PowerPoint Presentation</vt:lpstr>
      <vt:lpstr>PowerPoint Presentation</vt:lpstr>
      <vt:lpstr>PowerPoint Presentation</vt:lpstr>
      <vt:lpstr>PowerPoint Presentation</vt:lpstr>
      <vt:lpstr>PowerPoint Presentation</vt:lpstr>
      <vt:lpstr>Zaključak</vt:lpstr>
      <vt:lpstr>Pitanja</vt:lpstr>
      <vt:lpstr>Hvala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Spread Analysis on Twitter</dc:title>
  <dc:creator>Andrea Hrelja</dc:creator>
  <cp:lastModifiedBy>Andrea Hrelja</cp:lastModifiedBy>
  <cp:revision>6</cp:revision>
  <dcterms:created xsi:type="dcterms:W3CDTF">2022-12-19T16:42:10Z</dcterms:created>
  <dcterms:modified xsi:type="dcterms:W3CDTF">2022-12-22T08:33:41Z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