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72" r:id="rId7"/>
    <p:sldId id="26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8" r:id="rId16"/>
    <p:sldId id="282" r:id="rId17"/>
    <p:sldId id="284" r:id="rId18"/>
    <p:sldId id="285" r:id="rId19"/>
    <p:sldId id="286" r:id="rId20"/>
    <p:sldId id="287" r:id="rId21"/>
    <p:sldId id="264" r:id="rId22"/>
    <p:sldId id="28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2" d="100"/>
          <a:sy n="102" d="100"/>
        </p:scale>
        <p:origin x="9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01BD-52E5-73FC-440C-6D521B479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B7D2-F2B8-4895-EE4C-5CDE986F3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1622-43D6-A017-5110-9C07B37D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66DC-D3AD-8863-BF8E-3CF58501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E95F-E613-C76B-6E8A-E2020F03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FBEA-BC2A-C501-3631-9F8B1BB6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868A5-6758-D66E-301A-2FC95585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F782-EC31-FE49-F2A9-BC271FD9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F27B-7BFB-F498-B850-4444FA17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31AE-7077-B8BC-FD56-5479CA58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24456-2676-FD61-D936-BE83A3F3D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9847-0590-6E76-B093-3402AB0E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2F1E-E672-FF1E-46C4-13C5FC70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E4A3-0216-0B89-0BC8-F74A15C4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1DFC-2599-A428-B9A7-89F1135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5FF5-B398-36B1-8F11-D32AA727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EDD2-0815-62C7-74DB-75CCE0C4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BC2B-E4EB-8EEC-D5A0-578928E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8E9F-12D8-C589-EAFF-1B8A0547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EEED-2432-DC06-1B20-F3678920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1F-368C-B7BD-C1C6-919D8F60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CF8DB-6DD3-B147-18F7-45B262D7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99FF-E455-5B02-FD20-E89FF5CD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FA2D-48D0-C1DD-20D1-6AEFAB15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147F-EE5F-7CA7-65C0-E9B11329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17CF-29D4-7951-17A7-B1FDFB73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3EED-9139-6E95-A24C-153A30879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925E-1AA7-CC98-6EB6-5C14E72D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40FE-F575-284D-6D6A-0176A304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AD57-1450-6C91-95B3-F1EC574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FF72F-F38F-801B-400C-D4F6BEB6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D00B-9A20-6251-4DAD-ED4CF52B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18FF2-1981-95FB-3BD7-1F02B36B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B78B9-37AE-16E6-0CD5-9C551C27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E67FD-6FA5-8DA9-A4D0-B0F68C6D0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47259-C3FD-CE8E-E095-D1578282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8638B-6A01-9676-3669-28E0BB06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2BA63-8099-AB30-45F9-3240D836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2D8FF-373E-427D-0788-3848553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07D6-57F5-EC56-5589-B50B5C6C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CB5F3-43B2-A5C3-8BA0-D3CD9E9F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D873-7E28-DD18-F671-231718EB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931DE-EDFC-2353-375D-9E900EF4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D20C-0358-7021-491B-C2DCD0E0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40A0-14F8-EF1C-2623-C335F58B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63A6-FD20-99CB-AAE2-904172A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C8AD-3F3B-767F-B810-09F54A6B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1077-931A-F934-0268-97A07AE4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2EF40-3245-174B-4DC5-43C928AE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C5222-926E-6367-5812-39C3C3FE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F8A8-1385-38FF-9BA9-9B6251DD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05FF-C1DF-2192-8C44-F3BF2474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05A3-5760-4E3A-F374-E4BC9775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57A70-2F92-399D-DE77-CD27E8CBD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37525-A61A-E3EF-8EE6-696691307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83D2-F422-6E39-7F4D-51A16415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F239-8881-979A-1C62-5944342D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9B1D-B425-C8A6-ACAD-53C89A5F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04B99-FD5A-2892-46CF-CD83CEF0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4FA05-2272-B2EC-4F7F-30F1A860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9B7-86EF-C3DC-3FDC-A56604D43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43F3-D2DB-3743-9EB9-7679777289DD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CFE3-3521-ADA9-F01B-8C9C076D3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5C5-CDA9-372F-2A2D-18B8395F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9DE-11CC-D34B-A34F-F6EAECE7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mrlabs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mrlab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Systems</a:t>
            </a:r>
            <a:br>
              <a:rPr lang="en-US" b="1" dirty="0"/>
            </a:br>
            <a:r>
              <a:rPr lang="en-US" b="1" dirty="0"/>
              <a:t>Term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24B8-13F7-E207-2079-DA5CC4D2B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111221007</a:t>
            </a:r>
          </a:p>
          <a:p>
            <a:r>
              <a:rPr lang="en-US" dirty="0"/>
              <a:t>POREDDY CHANDRAMOHAN REDDY</a:t>
            </a:r>
          </a:p>
        </p:txBody>
      </p:sp>
    </p:spTree>
    <p:extLst>
      <p:ext uri="{BB962C8B-B14F-4D97-AF65-F5344CB8AC3E}">
        <p14:creationId xmlns:p14="http://schemas.microsoft.com/office/powerpoint/2010/main" val="104887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ProductName, SellerID, Category, UnitPrice, Color, QuantityOnHand)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u="sng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ProductName, Category, UnitPrice, Color, QuantityOnHand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SellerID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Product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87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TelNumber, Email, UserName,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ShipAdress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ShipCity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ShipState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ShipCountry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ShipZipcode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u="sng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BuyerID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TelNumber, Email, UserName,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ShipAdress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ShipCity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ShipState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ShipCountry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ShipZipcode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Buyer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38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BuyerID, TotalAmount, TotalQuantity, PaymentID, PaymentDate, OrderDate, Cancel, Paid, ShippingID)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TotalAmount, TotalQuantity, PaymentDate,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Cancel, Paid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BuyerID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PaymentID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ShippingID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41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CardHolderName, CardType, CreditCard, CredExpMo,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CardExpYr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BillingAddress, BillingCity, BillingState, BillingZipcode,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BillCountry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u="sng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PaymentID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CardHolderName, CardType, CreditCard, CredExpMo,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CardExpYr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BillingAddress, BillingCity, BillingState, BillingZipcode, </a:t>
            </a:r>
            <a:r>
              <a:rPr lang="en-US" sz="1800" i="1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BillCountry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Payment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10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 (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ItemQuantity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OrderID, ProductID </a:t>
            </a: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ItemQuantity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Order_Details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83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AEA321-266C-C9EF-C760-88ADF1CD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93700"/>
            <a:ext cx="51054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8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 a city (Ex.Bengaluru) on each day in the 2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Quarter of 2022 in descending order.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BuyerName, ProductName, OrderQuantity using orderID (Ex. 89878325779)?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the buyers whose credit card is expiring this year [2022].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address of a buyer based on the shippingID.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Non-trivial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11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 a city (Ex.Bengaluru) on each day in the 2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Quarter of 2022 in descending order.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Non-trivial queries – cont..</a:t>
            </a:r>
            <a:endParaRPr lang="en-US" sz="2800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581A71-1564-C2E0-8BC9-060D5D9D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20" y="2461947"/>
            <a:ext cx="6661759" cy="2220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2E1ED-419B-F8DC-89BA-8878E8602ECD}"/>
              </a:ext>
            </a:extLst>
          </p:cNvPr>
          <p:cNvSpPr txBox="1"/>
          <p:nvPr/>
        </p:nvSpPr>
        <p:spPr>
          <a:xfrm>
            <a:off x="586739" y="5006655"/>
            <a:ext cx="11018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buyer.shipCity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(total_amount),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orders.orderDate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orders, buyer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orders.OrderDate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'2022-04-01' AND '2022-06-30'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buyer.ShipCity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='Bengaluru'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OrderDate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OrderDate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3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BuyerName, ProductName, OrderQuantity using orderID (Ex. 89878325779)?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81A71-1564-C2E0-8BC9-060D5D9D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4380" y="2461947"/>
            <a:ext cx="6003239" cy="2220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2E1ED-419B-F8DC-89BA-8878E8602ECD}"/>
              </a:ext>
            </a:extLst>
          </p:cNvPr>
          <p:cNvSpPr txBox="1"/>
          <p:nvPr/>
        </p:nvSpPr>
        <p:spPr>
          <a:xfrm>
            <a:off x="586739" y="5006655"/>
            <a:ext cx="11018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Buyer.UserName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Products.ProductName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Buyer LEFT JOIN Orders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Buyer.BuyerID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Orders.BuyerID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Order_Details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Order_Details.OrderID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Order_Details.ProductID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Products.ProductID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'89878325779';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F72705-CE39-3F6B-F743-C0B40D8D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Non-trivial queries – cont..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16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the buyers whose credit card is expiring this year [2022].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81A71-1564-C2E0-8BC9-060D5D9D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17864" y="2233172"/>
            <a:ext cx="5356269" cy="2678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2E1ED-419B-F8DC-89BA-8878E8602ECD}"/>
              </a:ext>
            </a:extLst>
          </p:cNvPr>
          <p:cNvSpPr txBox="1"/>
          <p:nvPr/>
        </p:nvSpPr>
        <p:spPr>
          <a:xfrm>
            <a:off x="586739" y="5006655"/>
            <a:ext cx="1101852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UserName, Email 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BUYER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BUYER.BUYERID = ORDERS.BUYERID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PAYMENT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PAYMENT.PaymentID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ORDERS.PAYMENTID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Payment.CardExpYr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YEAR(CURDATE());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F72705-CE39-3F6B-F743-C0B40D8D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Non-trivial queries – cont..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00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/>
              <a:t>MIK – Mayur Indian Kitchen </a:t>
            </a:r>
            <a:br>
              <a:rPr lang="en-US" sz="4600"/>
            </a:br>
            <a:r>
              <a:rPr lang="en-US" sz="4600"/>
              <a:t>E-commerce groceries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3FC48-A080-CA8E-F652-FC5406D78ABF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Mayur Indian Kitchen have a chain of Indian restaurants in Taiwan.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They’re already in offline Indian grocery business where people visit MIK stores to buy groceries.</a:t>
            </a:r>
            <a:endParaRPr lang="en-US" sz="1700" dirty="0"/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Now the </a:t>
            </a:r>
            <a:r>
              <a:rPr lang="en-US" sz="1700" dirty="0">
                <a:effectLst/>
                <a:highlight>
                  <a:srgbClr val="FFFF00"/>
                </a:highlight>
              </a:rPr>
              <a:t>business wants to go online with an E-commerce website and mobile applications</a:t>
            </a:r>
            <a:r>
              <a:rPr lang="en-US" sz="1700" dirty="0">
                <a:effectLst/>
              </a:rPr>
              <a:t>.</a:t>
            </a:r>
            <a:endParaRPr lang="en-US" sz="1700" dirty="0">
              <a:sym typeface="Wingdings" pitchFamily="2" charset="2"/>
            </a:endParaRP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sym typeface="Wingdings" pitchFamily="2" charset="2"/>
              </a:rPr>
              <a:t></a:t>
            </a:r>
            <a:r>
              <a:rPr lang="en-US" sz="1700" dirty="0">
                <a:effectLst/>
              </a:rPr>
              <a:t> </a:t>
            </a:r>
            <a:r>
              <a:rPr lang="en-US" sz="1700" u="sng" dirty="0">
                <a:effectLst/>
                <a:hlinkClick r:id="rId2"/>
              </a:rPr>
              <a:t>http://www.cmrlabs.com</a:t>
            </a:r>
            <a:endParaRPr lang="en-US" sz="1700" dirty="0">
              <a:effectLst/>
            </a:endParaRP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To achieve this business goal, we </a:t>
            </a:r>
            <a:r>
              <a:rPr lang="en-US" sz="1700" dirty="0">
                <a:effectLst/>
                <a:highlight>
                  <a:srgbClr val="FFFF00"/>
                </a:highlight>
              </a:rPr>
              <a:t>need a database</a:t>
            </a:r>
            <a:r>
              <a:rPr lang="en-US" sz="1700" dirty="0">
                <a:effectLst/>
              </a:rPr>
              <a:t> where we can manage products, customers, orders, payments etc.,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B35DEE-4785-BA59-1626-2C2AE8E21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" r="205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8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018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address of a buyer based on the shippingID.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81A71-1564-C2E0-8BC9-060D5D9D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36668" y="333886"/>
            <a:ext cx="4554345" cy="4554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2E1ED-419B-F8DC-89BA-8878E8602ECD}"/>
              </a:ext>
            </a:extLst>
          </p:cNvPr>
          <p:cNvSpPr txBox="1"/>
          <p:nvPr/>
        </p:nvSpPr>
        <p:spPr>
          <a:xfrm>
            <a:off x="586739" y="5006655"/>
            <a:ext cx="11018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UserName,TelNumber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ShipAdress, ShipCity, ShipZipcode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Buyer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JOIN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Buyer.BuyerID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Orders.BuyerID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JOIN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Shipment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Orders.ShippingID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Shipment.ShippingID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Shipment.ShippingID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'73874731131';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F72705-CE39-3F6B-F743-C0B40D8D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Non-trivial queries – cont..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99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97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2E0F-5D9B-3080-0271-15E403BD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7922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86740" y="1096011"/>
            <a:ext cx="9860184" cy="378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1.Select a suitable application, identify the important data and relationships among data, and specify possible uses of the database.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2.Draw an ER diagram to design the conceptual schema.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3.Transform the conceptual schema into relational schemas.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4.Present the results on 12/5/2022(including 1, 2, and 3).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5.Find a DBMS to use and create a database based on the relational schemas from Step 3.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6.Run at least 3non-trivial queries in SQL to show that your design does fulfill the possible uses of the database stated in Step 1.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7.Present and demo your project on 1/9/2023.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391886"/>
            <a:ext cx="11018520" cy="704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74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 dirty="0"/>
              <a:t>MIK – Mayur Indian Kitchen </a:t>
            </a:r>
            <a:br>
              <a:rPr lang="en-US" sz="4600" dirty="0"/>
            </a:br>
            <a:r>
              <a:rPr lang="en-US" sz="4600" dirty="0"/>
              <a:t>E-commerce groceries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3FC48-A080-CA8E-F652-FC5406D78ABF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It’s an E-commerce platform where </a:t>
            </a:r>
            <a:r>
              <a:rPr lang="en-US" sz="1700" dirty="0">
                <a:effectLst/>
                <a:highlight>
                  <a:srgbClr val="FFFF00"/>
                </a:highlight>
              </a:rPr>
              <a:t>Seller can list their product</a:t>
            </a:r>
            <a:r>
              <a:rPr lang="en-US" sz="1700" dirty="0">
                <a:effectLst/>
              </a:rPr>
              <a:t>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 Products listed will be showed on the website and mobile app.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Buyer can register</a:t>
            </a:r>
            <a:r>
              <a:rPr lang="en-US" sz="1700" dirty="0"/>
              <a:t> in this website.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Buyer can </a:t>
            </a:r>
            <a:r>
              <a:rPr lang="en-US" sz="1700" dirty="0">
                <a:highlight>
                  <a:srgbClr val="FFFF00"/>
                </a:highlight>
              </a:rPr>
              <a:t>place orders</a:t>
            </a:r>
            <a:r>
              <a:rPr lang="en-US" sz="1700" dirty="0"/>
              <a:t>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Buyer can </a:t>
            </a:r>
            <a:r>
              <a:rPr lang="en-US" sz="1700" dirty="0">
                <a:highlight>
                  <a:srgbClr val="FFFF00"/>
                </a:highlight>
              </a:rPr>
              <a:t>pay for the orders</a:t>
            </a:r>
            <a:r>
              <a:rPr lang="en-US" sz="1700" dirty="0"/>
              <a:t>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Buyer can </a:t>
            </a:r>
            <a:r>
              <a:rPr lang="en-US" sz="1700" dirty="0">
                <a:highlight>
                  <a:srgbClr val="FFFF00"/>
                </a:highlight>
              </a:rPr>
              <a:t>cancel the orders</a:t>
            </a:r>
            <a:r>
              <a:rPr lang="en-US" sz="1700" dirty="0"/>
              <a:t>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Products can be managed by the Seller.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Orders can be managed by the Buyer.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B35DEE-4785-BA59-1626-2C2AE8E2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737" r="205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Important data &amp; relationship between data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3FC48-A080-CA8E-F652-FC5406D78ABF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Merchants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We have merchant details.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Merchant can list products that they want to sell.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Merchant can add/update/delete products.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roducts</a:t>
            </a:r>
            <a:endParaRPr lang="en-US" sz="1400" dirty="0"/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Customers can place orders from the list of products.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Customers can pay for the orders that are placed.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ustomers</a:t>
            </a:r>
            <a:endParaRPr lang="en-US" sz="1400" dirty="0"/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Customers can place orders.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Customers can pay for the orders that are placed.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endParaRPr lang="en-US" sz="1400" dirty="0"/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List of orders placed by customers will be in the orders table.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Customers can pay for the orders that are placed.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B35DEE-4785-BA59-1626-2C2AE8E2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737" r="205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Important data &amp; relationship between data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3FC48-A080-CA8E-F652-FC5406D78ABF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Payments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Customer can pay for their orders.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US" sz="1400" dirty="0"/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List of products ordered by the customers.</a:t>
            </a:r>
          </a:p>
          <a:p>
            <a:pPr marL="514350" lvl="1" indent="-285750" algn="just">
              <a:spcAft>
                <a:spcPts val="600"/>
              </a:spcAft>
              <a:buFontTx/>
              <a:buChar char="-"/>
            </a:pPr>
            <a:r>
              <a:rPr lang="en-US" sz="1400" dirty="0"/>
              <a:t>Details of the orders will be under order details table.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B35DEE-4785-BA59-1626-2C2AE8E2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737" r="205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6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Possible uses of the database</a:t>
            </a:r>
            <a:endParaRPr lang="en-US" sz="28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B35DEE-4785-BA59-1626-2C2AE8E2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737" r="205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8CF8FC7-8A91-9E5A-E458-D3549A25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6" y="2093976"/>
            <a:ext cx="6509854" cy="4090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F7D53-D421-91FD-ED1D-E61498E30295}"/>
              </a:ext>
            </a:extLst>
          </p:cNvPr>
          <p:cNvSpPr txBox="1"/>
          <p:nvPr/>
        </p:nvSpPr>
        <p:spPr>
          <a:xfrm>
            <a:off x="646347" y="6357256"/>
            <a:ext cx="6713552" cy="500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http://www.cmrlabs.com/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983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FC12234-8380-7DE7-EB49-F84EFC1F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14" y="12848"/>
            <a:ext cx="8417512" cy="685610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F90A2FF-8013-35BD-AFED-9FB9901E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49"/>
            <a:ext cx="2786743" cy="592062"/>
          </a:xfrm>
        </p:spPr>
        <p:txBody>
          <a:bodyPr>
            <a:normAutofit/>
          </a:bodyPr>
          <a:lstStyle/>
          <a:p>
            <a:r>
              <a:rPr lang="en-US" sz="36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39639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87E-766D-3B99-F528-CB5E18BD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171" y="15667"/>
            <a:ext cx="2873829" cy="717323"/>
          </a:xfrm>
        </p:spPr>
        <p:txBody>
          <a:bodyPr>
            <a:normAutofit/>
          </a:bodyPr>
          <a:lstStyle/>
          <a:p>
            <a:r>
              <a:rPr lang="en-US" sz="4400" b="1" dirty="0"/>
              <a:t>ER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1584E2-ECCF-1574-7A9C-5A5C9750BC91}"/>
              </a:ext>
            </a:extLst>
          </p:cNvPr>
          <p:cNvSpPr/>
          <p:nvPr/>
        </p:nvSpPr>
        <p:spPr>
          <a:xfrm>
            <a:off x="1399228" y="2795113"/>
            <a:ext cx="181791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A33F4-D7EF-8074-304D-95BA46F91583}"/>
              </a:ext>
            </a:extLst>
          </p:cNvPr>
          <p:cNvSpPr/>
          <p:nvPr/>
        </p:nvSpPr>
        <p:spPr>
          <a:xfrm>
            <a:off x="5390283" y="1890604"/>
            <a:ext cx="181791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A9DD5-1B11-C626-B9D8-8EBF6F89B588}"/>
              </a:ext>
            </a:extLst>
          </p:cNvPr>
          <p:cNvSpPr/>
          <p:nvPr/>
        </p:nvSpPr>
        <p:spPr>
          <a:xfrm>
            <a:off x="1399228" y="3875647"/>
            <a:ext cx="181791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16B0CF-30A7-9E18-07F9-6469395A5821}"/>
              </a:ext>
            </a:extLst>
          </p:cNvPr>
          <p:cNvSpPr/>
          <p:nvPr/>
        </p:nvSpPr>
        <p:spPr>
          <a:xfrm>
            <a:off x="6184767" y="3889710"/>
            <a:ext cx="181791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E1D1D-53FF-8154-0028-7C6E127C640E}"/>
              </a:ext>
            </a:extLst>
          </p:cNvPr>
          <p:cNvSpPr/>
          <p:nvPr/>
        </p:nvSpPr>
        <p:spPr>
          <a:xfrm>
            <a:off x="9681409" y="3889709"/>
            <a:ext cx="181791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5B92E8-5A79-EE6D-F996-935517F62408}"/>
              </a:ext>
            </a:extLst>
          </p:cNvPr>
          <p:cNvSpPr/>
          <p:nvPr/>
        </p:nvSpPr>
        <p:spPr>
          <a:xfrm>
            <a:off x="288784" y="2505322"/>
            <a:ext cx="862836" cy="289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SellerID</a:t>
            </a:r>
            <a:endParaRPr lang="en-US" sz="8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D26D1C-9C30-3B86-92EB-33EC66D6FB57}"/>
              </a:ext>
            </a:extLst>
          </p:cNvPr>
          <p:cNvCxnSpPr>
            <a:cxnSpLocks/>
            <a:stCxn id="20" idx="6"/>
            <a:endCxn id="3" idx="0"/>
          </p:cNvCxnSpPr>
          <p:nvPr/>
        </p:nvCxnSpPr>
        <p:spPr>
          <a:xfrm>
            <a:off x="1151620" y="2650218"/>
            <a:ext cx="1156566" cy="14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98C436-B6A9-9362-14BF-F9E7FE8ECA1A}"/>
              </a:ext>
            </a:extLst>
          </p:cNvPr>
          <p:cNvCxnSpPr>
            <a:cxnSpLocks/>
            <a:stCxn id="35" idx="6"/>
            <a:endCxn id="3" idx="0"/>
          </p:cNvCxnSpPr>
          <p:nvPr/>
        </p:nvCxnSpPr>
        <p:spPr>
          <a:xfrm>
            <a:off x="1415219" y="2290990"/>
            <a:ext cx="892967" cy="50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433C8B3-F39B-072D-6E99-4A75FC4A0276}"/>
              </a:ext>
            </a:extLst>
          </p:cNvPr>
          <p:cNvSpPr/>
          <p:nvPr/>
        </p:nvSpPr>
        <p:spPr>
          <a:xfrm>
            <a:off x="64163" y="2163818"/>
            <a:ext cx="1351056" cy="25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CompanName</a:t>
            </a:r>
            <a:endParaRPr lang="en-US" sz="8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7272EB-12F9-8935-2372-D06C68286C06}"/>
              </a:ext>
            </a:extLst>
          </p:cNvPr>
          <p:cNvCxnSpPr>
            <a:cxnSpLocks/>
            <a:stCxn id="54" idx="6"/>
            <a:endCxn id="3" idx="0"/>
          </p:cNvCxnSpPr>
          <p:nvPr/>
        </p:nvCxnSpPr>
        <p:spPr>
          <a:xfrm>
            <a:off x="1119178" y="1971101"/>
            <a:ext cx="1189008" cy="8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B92FEF1-6247-65F2-5C6A-FA584B092978}"/>
              </a:ext>
            </a:extLst>
          </p:cNvPr>
          <p:cNvSpPr/>
          <p:nvPr/>
        </p:nvSpPr>
        <p:spPr>
          <a:xfrm>
            <a:off x="264605" y="1843929"/>
            <a:ext cx="854573" cy="254343"/>
          </a:xfrm>
          <a:prstGeom prst="ellipse">
            <a:avLst/>
          </a:prstGeom>
          <a:ln w="12700" cmpd="dbl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address</a:t>
            </a:r>
            <a:endParaRPr lang="en-US" sz="8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C13853-C5BC-0FDB-6FCF-3732A5ED3288}"/>
              </a:ext>
            </a:extLst>
          </p:cNvPr>
          <p:cNvSpPr/>
          <p:nvPr/>
        </p:nvSpPr>
        <p:spPr>
          <a:xfrm>
            <a:off x="388774" y="1521916"/>
            <a:ext cx="622621" cy="25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</a:t>
            </a:r>
            <a:endParaRPr lang="en-US" sz="8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821BAC4-7855-19A9-69C4-A320EB133F64}"/>
              </a:ext>
            </a:extLst>
          </p:cNvPr>
          <p:cNvCxnSpPr>
            <a:cxnSpLocks/>
            <a:stCxn id="3" idx="0"/>
            <a:endCxn id="67" idx="6"/>
          </p:cNvCxnSpPr>
          <p:nvPr/>
        </p:nvCxnSpPr>
        <p:spPr>
          <a:xfrm flipH="1" flipV="1">
            <a:off x="1011395" y="1649088"/>
            <a:ext cx="1296791" cy="114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FF31ABA-D2A8-DE91-C9A7-1C22DB8AF94A}"/>
              </a:ext>
            </a:extLst>
          </p:cNvPr>
          <p:cNvSpPr/>
          <p:nvPr/>
        </p:nvSpPr>
        <p:spPr>
          <a:xfrm>
            <a:off x="874029" y="1290431"/>
            <a:ext cx="627338" cy="21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  <a:endParaRPr lang="en-US" sz="8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39C62D9-CE3F-767D-A999-98D8481F9843}"/>
              </a:ext>
            </a:extLst>
          </p:cNvPr>
          <p:cNvCxnSpPr>
            <a:cxnSpLocks/>
            <a:stCxn id="3" idx="0"/>
            <a:endCxn id="94" idx="4"/>
          </p:cNvCxnSpPr>
          <p:nvPr/>
        </p:nvCxnSpPr>
        <p:spPr>
          <a:xfrm flipH="1" flipV="1">
            <a:off x="1187698" y="1507687"/>
            <a:ext cx="1120488" cy="128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7C6F5D1-1AD7-3590-A211-32B79B7DF0DD}"/>
              </a:ext>
            </a:extLst>
          </p:cNvPr>
          <p:cNvSpPr/>
          <p:nvPr/>
        </p:nvSpPr>
        <p:spPr>
          <a:xfrm>
            <a:off x="1025276" y="944339"/>
            <a:ext cx="877484" cy="213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zipcode</a:t>
            </a:r>
            <a:endParaRPr lang="en-US" sz="8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67FC87-58A4-E806-19C6-8E6E9F22091D}"/>
              </a:ext>
            </a:extLst>
          </p:cNvPr>
          <p:cNvCxnSpPr>
            <a:cxnSpLocks/>
            <a:stCxn id="3" idx="0"/>
            <a:endCxn id="116" idx="4"/>
          </p:cNvCxnSpPr>
          <p:nvPr/>
        </p:nvCxnSpPr>
        <p:spPr>
          <a:xfrm flipH="1" flipV="1">
            <a:off x="1464018" y="1157926"/>
            <a:ext cx="844168" cy="163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7A777939-F249-ED3B-F572-589F060FC32D}"/>
              </a:ext>
            </a:extLst>
          </p:cNvPr>
          <p:cNvSpPr/>
          <p:nvPr/>
        </p:nvSpPr>
        <p:spPr>
          <a:xfrm>
            <a:off x="1119178" y="456381"/>
            <a:ext cx="838242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country</a:t>
            </a:r>
            <a:endParaRPr lang="en-US" sz="8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8449E2B-2B0A-C09C-8687-FD34F92BE81B}"/>
              </a:ext>
            </a:extLst>
          </p:cNvPr>
          <p:cNvCxnSpPr>
            <a:cxnSpLocks/>
            <a:stCxn id="3" idx="0"/>
            <a:endCxn id="122" idx="5"/>
          </p:cNvCxnSpPr>
          <p:nvPr/>
        </p:nvCxnSpPr>
        <p:spPr>
          <a:xfrm flipH="1" flipV="1">
            <a:off x="1834662" y="741612"/>
            <a:ext cx="473524" cy="205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7CF0EC-5DC2-E692-46C7-B2F73EB64279}"/>
              </a:ext>
            </a:extLst>
          </p:cNvPr>
          <p:cNvCxnSpPr>
            <a:cxnSpLocks/>
            <a:stCxn id="146" idx="3"/>
            <a:endCxn id="3" idx="0"/>
          </p:cNvCxnSpPr>
          <p:nvPr/>
        </p:nvCxnSpPr>
        <p:spPr>
          <a:xfrm>
            <a:off x="2033675" y="402756"/>
            <a:ext cx="274511" cy="239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42EC23DA-CD04-3227-ABC2-3F63822596CF}"/>
              </a:ext>
            </a:extLst>
          </p:cNvPr>
          <p:cNvSpPr/>
          <p:nvPr/>
        </p:nvSpPr>
        <p:spPr>
          <a:xfrm>
            <a:off x="1840871" y="54323"/>
            <a:ext cx="1316548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contactPerson</a:t>
            </a:r>
            <a:endParaRPr lang="en-US" sz="80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302548B-107E-756C-7E40-6F34753F344E}"/>
              </a:ext>
            </a:extLst>
          </p:cNvPr>
          <p:cNvCxnSpPr>
            <a:cxnSpLocks/>
            <a:stCxn id="157" idx="3"/>
            <a:endCxn id="3" idx="0"/>
          </p:cNvCxnSpPr>
          <p:nvPr/>
        </p:nvCxnSpPr>
        <p:spPr>
          <a:xfrm flipH="1">
            <a:off x="2308186" y="955082"/>
            <a:ext cx="215348" cy="184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BCB70211-6243-AD8D-19BF-DF4916914056}"/>
              </a:ext>
            </a:extLst>
          </p:cNvPr>
          <p:cNvSpPr/>
          <p:nvPr/>
        </p:nvSpPr>
        <p:spPr>
          <a:xfrm>
            <a:off x="2314966" y="606649"/>
            <a:ext cx="1424194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contactNumber</a:t>
            </a:r>
            <a:endParaRPr lang="en-US" sz="800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19C418A-F900-BAD0-AE51-A071096F8EE6}"/>
              </a:ext>
            </a:extLst>
          </p:cNvPr>
          <p:cNvCxnSpPr>
            <a:cxnSpLocks/>
            <a:stCxn id="160" idx="4"/>
            <a:endCxn id="3" idx="0"/>
          </p:cNvCxnSpPr>
          <p:nvPr/>
        </p:nvCxnSpPr>
        <p:spPr>
          <a:xfrm flipH="1">
            <a:off x="2308186" y="1647782"/>
            <a:ext cx="868219" cy="114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9CF0B615-AE3B-63D0-AF45-3C004761CCF5}"/>
              </a:ext>
            </a:extLst>
          </p:cNvPr>
          <p:cNvSpPr/>
          <p:nvPr/>
        </p:nvSpPr>
        <p:spPr>
          <a:xfrm>
            <a:off x="2571141" y="1239567"/>
            <a:ext cx="1210528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contactEmail</a:t>
            </a:r>
            <a:endParaRPr lang="en-US" sz="800" dirty="0"/>
          </a:p>
        </p:txBody>
      </p:sp>
      <p:sp>
        <p:nvSpPr>
          <p:cNvPr id="166" name="Diamond 165">
            <a:extLst>
              <a:ext uri="{FF2B5EF4-FFF2-40B4-BE49-F238E27FC236}">
                <a16:creationId xmlns:a16="http://schemas.microsoft.com/office/drawing/2014/main" id="{2B6D1755-3366-D016-3AFE-94F4127C69B3}"/>
              </a:ext>
            </a:extLst>
          </p:cNvPr>
          <p:cNvSpPr/>
          <p:nvPr/>
        </p:nvSpPr>
        <p:spPr>
          <a:xfrm>
            <a:off x="3739885" y="2809799"/>
            <a:ext cx="1316363" cy="718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5212FBB-9A6B-2802-ED94-97312FC90456}"/>
              </a:ext>
            </a:extLst>
          </p:cNvPr>
          <p:cNvCxnSpPr>
            <a:cxnSpLocks/>
            <a:stCxn id="4" idx="1"/>
            <a:endCxn id="166" idx="3"/>
          </p:cNvCxnSpPr>
          <p:nvPr/>
        </p:nvCxnSpPr>
        <p:spPr>
          <a:xfrm flipH="1">
            <a:off x="5056248" y="2249833"/>
            <a:ext cx="334035" cy="91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E18FD273-FE9C-F844-4BF4-617D2FC416B3}"/>
              </a:ext>
            </a:extLst>
          </p:cNvPr>
          <p:cNvSpPr/>
          <p:nvPr/>
        </p:nvSpPr>
        <p:spPr>
          <a:xfrm>
            <a:off x="4614136" y="1375261"/>
            <a:ext cx="1019176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ProductID</a:t>
            </a:r>
            <a:endParaRPr lang="en-US" sz="800" b="1" u="sng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FE4CE50-967F-8490-F6C3-0BC995192D62}"/>
              </a:ext>
            </a:extLst>
          </p:cNvPr>
          <p:cNvCxnSpPr>
            <a:cxnSpLocks/>
            <a:stCxn id="226" idx="5"/>
            <a:endCxn id="4" idx="0"/>
          </p:cNvCxnSpPr>
          <p:nvPr/>
        </p:nvCxnSpPr>
        <p:spPr>
          <a:xfrm>
            <a:off x="5484057" y="1723694"/>
            <a:ext cx="815184" cy="16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5329116-7998-EE06-B0B3-A6FE3977C2EC}"/>
              </a:ext>
            </a:extLst>
          </p:cNvPr>
          <p:cNvCxnSpPr>
            <a:cxnSpLocks/>
            <a:stCxn id="232" idx="5"/>
            <a:endCxn id="4" idx="0"/>
          </p:cNvCxnSpPr>
          <p:nvPr/>
        </p:nvCxnSpPr>
        <p:spPr>
          <a:xfrm>
            <a:off x="5456859" y="741306"/>
            <a:ext cx="842382" cy="114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5C7610E4-9AD9-ADD1-0B53-3F7FF46E5E3D}"/>
              </a:ext>
            </a:extLst>
          </p:cNvPr>
          <p:cNvSpPr/>
          <p:nvPr/>
        </p:nvSpPr>
        <p:spPr>
          <a:xfrm>
            <a:off x="4326531" y="392873"/>
            <a:ext cx="1324262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ProductName</a:t>
            </a:r>
            <a:endParaRPr lang="en-US" sz="800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0C0110F-411F-85B8-499B-B7AE55C638FE}"/>
              </a:ext>
            </a:extLst>
          </p:cNvPr>
          <p:cNvCxnSpPr>
            <a:cxnSpLocks/>
            <a:stCxn id="242" idx="4"/>
            <a:endCxn id="4" idx="0"/>
          </p:cNvCxnSpPr>
          <p:nvPr/>
        </p:nvCxnSpPr>
        <p:spPr>
          <a:xfrm>
            <a:off x="6057945" y="463810"/>
            <a:ext cx="241296" cy="142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3AD40E70-F960-94A4-55EC-55DC268568CD}"/>
              </a:ext>
            </a:extLst>
          </p:cNvPr>
          <p:cNvSpPr/>
          <p:nvPr/>
        </p:nvSpPr>
        <p:spPr>
          <a:xfrm>
            <a:off x="5574680" y="55595"/>
            <a:ext cx="966529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Category</a:t>
            </a:r>
            <a:endParaRPr lang="en-US" sz="800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B42314E-22C9-3FED-34F2-30D36BB349C2}"/>
              </a:ext>
            </a:extLst>
          </p:cNvPr>
          <p:cNvCxnSpPr>
            <a:cxnSpLocks/>
            <a:stCxn id="255" idx="2"/>
            <a:endCxn id="4" idx="0"/>
          </p:cNvCxnSpPr>
          <p:nvPr/>
        </p:nvCxnSpPr>
        <p:spPr>
          <a:xfrm flipH="1">
            <a:off x="6299241" y="551552"/>
            <a:ext cx="290302" cy="133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F3EE786-BD03-1389-D7AB-E4EF2EB344FC}"/>
              </a:ext>
            </a:extLst>
          </p:cNvPr>
          <p:cNvSpPr/>
          <p:nvPr/>
        </p:nvSpPr>
        <p:spPr>
          <a:xfrm>
            <a:off x="6589543" y="347444"/>
            <a:ext cx="1324262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UnitPrice</a:t>
            </a:r>
            <a:endParaRPr lang="en-US" sz="800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BC8C156-3D79-DFEF-2059-7B9D2578E39E}"/>
              </a:ext>
            </a:extLst>
          </p:cNvPr>
          <p:cNvCxnSpPr>
            <a:cxnSpLocks/>
            <a:stCxn id="260" idx="3"/>
            <a:endCxn id="4" idx="0"/>
          </p:cNvCxnSpPr>
          <p:nvPr/>
        </p:nvCxnSpPr>
        <p:spPr>
          <a:xfrm flipH="1">
            <a:off x="6299241" y="1311031"/>
            <a:ext cx="586831" cy="57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7A0448A8-A886-4B7E-DAF9-3F6548A80D2D}"/>
              </a:ext>
            </a:extLst>
          </p:cNvPr>
          <p:cNvSpPr/>
          <p:nvPr/>
        </p:nvSpPr>
        <p:spPr>
          <a:xfrm>
            <a:off x="6660188" y="962598"/>
            <a:ext cx="1542431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QuantityOnHand</a:t>
            </a:r>
            <a:endParaRPr lang="en-US" sz="800" dirty="0"/>
          </a:p>
        </p:txBody>
      </p:sp>
      <p:sp>
        <p:nvSpPr>
          <p:cNvPr id="271" name="Diamond 270">
            <a:extLst>
              <a:ext uri="{FF2B5EF4-FFF2-40B4-BE49-F238E27FC236}">
                <a16:creationId xmlns:a16="http://schemas.microsoft.com/office/drawing/2014/main" id="{A3AB804D-3028-88B6-05B5-0B979B815A15}"/>
              </a:ext>
            </a:extLst>
          </p:cNvPr>
          <p:cNvSpPr/>
          <p:nvPr/>
        </p:nvSpPr>
        <p:spPr>
          <a:xfrm>
            <a:off x="3664500" y="3875647"/>
            <a:ext cx="1473165" cy="718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30F445E-45E9-604A-30A9-B66FC2AA3B30}"/>
              </a:ext>
            </a:extLst>
          </p:cNvPr>
          <p:cNvCxnSpPr>
            <a:cxnSpLocks/>
            <a:stCxn id="18" idx="1"/>
            <a:endCxn id="271" idx="3"/>
          </p:cNvCxnSpPr>
          <p:nvPr/>
        </p:nvCxnSpPr>
        <p:spPr>
          <a:xfrm flipH="1" flipV="1">
            <a:off x="5137665" y="4234876"/>
            <a:ext cx="1047102" cy="1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2D4FC1CC-8EEA-8E85-F26A-46B59ECB8067}"/>
              </a:ext>
            </a:extLst>
          </p:cNvPr>
          <p:cNvSpPr/>
          <p:nvPr/>
        </p:nvSpPr>
        <p:spPr>
          <a:xfrm>
            <a:off x="288784" y="4538151"/>
            <a:ext cx="872014" cy="26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BuyerID</a:t>
            </a:r>
            <a:endParaRPr lang="en-US" sz="800" b="1" u="sng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8E17FA8-6989-2F82-FEC8-B54DC204AD6B}"/>
              </a:ext>
            </a:extLst>
          </p:cNvPr>
          <p:cNvCxnSpPr>
            <a:cxnSpLocks/>
            <a:stCxn id="5" idx="2"/>
            <a:endCxn id="280" idx="6"/>
          </p:cNvCxnSpPr>
          <p:nvPr/>
        </p:nvCxnSpPr>
        <p:spPr>
          <a:xfrm flipH="1">
            <a:off x="1160798" y="4594104"/>
            <a:ext cx="1147388" cy="7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41FCE26-6897-E791-FFA6-9E31D7B70159}"/>
              </a:ext>
            </a:extLst>
          </p:cNvPr>
          <p:cNvCxnSpPr>
            <a:cxnSpLocks/>
            <a:stCxn id="292" idx="7"/>
            <a:endCxn id="5" idx="2"/>
          </p:cNvCxnSpPr>
          <p:nvPr/>
        </p:nvCxnSpPr>
        <p:spPr>
          <a:xfrm flipV="1">
            <a:off x="1072060" y="4594104"/>
            <a:ext cx="1236126" cy="29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ECC6E505-08F7-09BC-290B-FD096E7A83F8}"/>
              </a:ext>
            </a:extLst>
          </p:cNvPr>
          <p:cNvSpPr/>
          <p:nvPr/>
        </p:nvSpPr>
        <p:spPr>
          <a:xfrm>
            <a:off x="134432" y="4844564"/>
            <a:ext cx="1098500" cy="296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TelNumber</a:t>
            </a:r>
            <a:endParaRPr lang="en-US" sz="800" dirty="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5DB2869-26EF-CED1-888A-D1C028E44520}"/>
              </a:ext>
            </a:extLst>
          </p:cNvPr>
          <p:cNvCxnSpPr>
            <a:cxnSpLocks/>
            <a:stCxn id="299" idx="7"/>
            <a:endCxn id="5" idx="2"/>
          </p:cNvCxnSpPr>
          <p:nvPr/>
        </p:nvCxnSpPr>
        <p:spPr>
          <a:xfrm flipV="1">
            <a:off x="938298" y="4594104"/>
            <a:ext cx="1369888" cy="64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AA8C1F32-F272-6AC2-307E-7F9AFB055696}"/>
              </a:ext>
            </a:extLst>
          </p:cNvPr>
          <p:cNvSpPr/>
          <p:nvPr/>
        </p:nvSpPr>
        <p:spPr>
          <a:xfrm>
            <a:off x="351720" y="5193796"/>
            <a:ext cx="687219" cy="288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</a:t>
            </a:r>
            <a:endParaRPr lang="en-US" sz="800" dirty="0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6A097FB-F8D3-B9C0-EC91-6FA9160CED56}"/>
              </a:ext>
            </a:extLst>
          </p:cNvPr>
          <p:cNvCxnSpPr>
            <a:cxnSpLocks/>
            <a:stCxn id="313" idx="7"/>
            <a:endCxn id="5" idx="2"/>
          </p:cNvCxnSpPr>
          <p:nvPr/>
        </p:nvCxnSpPr>
        <p:spPr>
          <a:xfrm flipV="1">
            <a:off x="1025276" y="4594104"/>
            <a:ext cx="1282910" cy="101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5C948490-498B-124B-6699-7555FC3E08C0}"/>
              </a:ext>
            </a:extLst>
          </p:cNvPr>
          <p:cNvSpPr/>
          <p:nvPr/>
        </p:nvSpPr>
        <p:spPr>
          <a:xfrm>
            <a:off x="144083" y="5567603"/>
            <a:ext cx="1032382" cy="28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UserName</a:t>
            </a:r>
            <a:endParaRPr lang="en-US" sz="800" dirty="0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3F51FA5-B95C-D96D-C0D9-74604FC2E7A0}"/>
              </a:ext>
            </a:extLst>
          </p:cNvPr>
          <p:cNvCxnSpPr>
            <a:cxnSpLocks/>
            <a:stCxn id="352" idx="1"/>
            <a:endCxn id="5" idx="2"/>
          </p:cNvCxnSpPr>
          <p:nvPr/>
        </p:nvCxnSpPr>
        <p:spPr>
          <a:xfrm flipH="1" flipV="1">
            <a:off x="2308186" y="4594104"/>
            <a:ext cx="530022" cy="33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548D41A9-EF42-79EA-3829-03BEA9FEE55E}"/>
              </a:ext>
            </a:extLst>
          </p:cNvPr>
          <p:cNvSpPr/>
          <p:nvPr/>
        </p:nvSpPr>
        <p:spPr>
          <a:xfrm>
            <a:off x="2667541" y="4889392"/>
            <a:ext cx="1165389" cy="263385"/>
          </a:xfrm>
          <a:prstGeom prst="ellipse">
            <a:avLst/>
          </a:prstGeom>
          <a:solidFill>
            <a:schemeClr val="accent1"/>
          </a:solidFill>
          <a:ln w="12700" cmpd="dbl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7338"/>
                      <a:gd name="connsiteY0" fmla="*/ 204108 h 408215"/>
                      <a:gd name="connsiteX1" fmla="*/ 598669 w 1197338"/>
                      <a:gd name="connsiteY1" fmla="*/ 0 h 408215"/>
                      <a:gd name="connsiteX2" fmla="*/ 1197338 w 1197338"/>
                      <a:gd name="connsiteY2" fmla="*/ 204108 h 408215"/>
                      <a:gd name="connsiteX3" fmla="*/ 598669 w 1197338"/>
                      <a:gd name="connsiteY3" fmla="*/ 408216 h 408215"/>
                      <a:gd name="connsiteX4" fmla="*/ 0 w 1197338"/>
                      <a:gd name="connsiteY4" fmla="*/ 204108 h 40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7338" h="408215" fill="none" extrusionOk="0">
                        <a:moveTo>
                          <a:pt x="0" y="204108"/>
                        </a:moveTo>
                        <a:cubicBezTo>
                          <a:pt x="23096" y="94122"/>
                          <a:pt x="291464" y="-48221"/>
                          <a:pt x="598669" y="0"/>
                        </a:cubicBezTo>
                        <a:cubicBezTo>
                          <a:pt x="909646" y="-3011"/>
                          <a:pt x="1181437" y="106353"/>
                          <a:pt x="1197338" y="204108"/>
                        </a:cubicBezTo>
                        <a:cubicBezTo>
                          <a:pt x="1194498" y="289749"/>
                          <a:pt x="900880" y="447719"/>
                          <a:pt x="598669" y="408216"/>
                        </a:cubicBezTo>
                        <a:cubicBezTo>
                          <a:pt x="284148" y="417238"/>
                          <a:pt x="16486" y="320798"/>
                          <a:pt x="0" y="204108"/>
                        </a:cubicBezTo>
                        <a:close/>
                      </a:path>
                      <a:path w="1197338" h="408215" stroke="0" extrusionOk="0">
                        <a:moveTo>
                          <a:pt x="0" y="204108"/>
                        </a:moveTo>
                        <a:cubicBezTo>
                          <a:pt x="-37983" y="67953"/>
                          <a:pt x="225289" y="16042"/>
                          <a:pt x="598669" y="0"/>
                        </a:cubicBezTo>
                        <a:cubicBezTo>
                          <a:pt x="949895" y="4335"/>
                          <a:pt x="1175884" y="92064"/>
                          <a:pt x="1197338" y="204108"/>
                        </a:cubicBezTo>
                        <a:cubicBezTo>
                          <a:pt x="1157188" y="356043"/>
                          <a:pt x="919351" y="463237"/>
                          <a:pt x="598669" y="408216"/>
                        </a:cubicBezTo>
                        <a:cubicBezTo>
                          <a:pt x="250182" y="398450"/>
                          <a:pt x="19254" y="326034"/>
                          <a:pt x="0" y="2041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ShipAddress</a:t>
            </a:r>
            <a:endParaRPr lang="en-US" sz="800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72DB3139-27B1-B589-8BE6-E7BD20413B14}"/>
              </a:ext>
            </a:extLst>
          </p:cNvPr>
          <p:cNvSpPr/>
          <p:nvPr/>
        </p:nvSpPr>
        <p:spPr>
          <a:xfrm>
            <a:off x="1291934" y="5374521"/>
            <a:ext cx="582386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</a:t>
            </a:r>
            <a:endParaRPr lang="en-US" sz="800" dirty="0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089C93B-4E74-038E-A1CD-1B5057FFE624}"/>
              </a:ext>
            </a:extLst>
          </p:cNvPr>
          <p:cNvCxnSpPr>
            <a:cxnSpLocks/>
            <a:stCxn id="353" idx="0"/>
            <a:endCxn id="5" idx="2"/>
          </p:cNvCxnSpPr>
          <p:nvPr/>
        </p:nvCxnSpPr>
        <p:spPr>
          <a:xfrm flipV="1">
            <a:off x="1583127" y="4594104"/>
            <a:ext cx="725059" cy="78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26AB0552-732C-D548-1FD5-99DB03F05C2A}"/>
              </a:ext>
            </a:extLst>
          </p:cNvPr>
          <p:cNvSpPr/>
          <p:nvPr/>
        </p:nvSpPr>
        <p:spPr>
          <a:xfrm>
            <a:off x="1253237" y="5787469"/>
            <a:ext cx="659779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</a:t>
            </a:r>
            <a:endParaRPr lang="en-US" sz="800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672C2D4-A921-133B-4CED-212E1706FF6E}"/>
              </a:ext>
            </a:extLst>
          </p:cNvPr>
          <p:cNvCxnSpPr>
            <a:cxnSpLocks/>
            <a:stCxn id="355" idx="7"/>
            <a:endCxn id="5" idx="2"/>
          </p:cNvCxnSpPr>
          <p:nvPr/>
        </p:nvCxnSpPr>
        <p:spPr>
          <a:xfrm flipV="1">
            <a:off x="1816394" y="4594104"/>
            <a:ext cx="491792" cy="124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>
            <a:extLst>
              <a:ext uri="{FF2B5EF4-FFF2-40B4-BE49-F238E27FC236}">
                <a16:creationId xmlns:a16="http://schemas.microsoft.com/office/drawing/2014/main" id="{9530AF0B-C7CF-B82B-E6A7-1AE1D84A8556}"/>
              </a:ext>
            </a:extLst>
          </p:cNvPr>
          <p:cNvSpPr/>
          <p:nvPr/>
        </p:nvSpPr>
        <p:spPr>
          <a:xfrm>
            <a:off x="2219728" y="5264850"/>
            <a:ext cx="838242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zipcode</a:t>
            </a:r>
            <a:endParaRPr lang="en-US" sz="800" dirty="0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9B31E09-2F01-6D08-4CB1-065F3227DAC2}"/>
              </a:ext>
            </a:extLst>
          </p:cNvPr>
          <p:cNvCxnSpPr>
            <a:cxnSpLocks/>
            <a:stCxn id="5" idx="2"/>
            <a:endCxn id="357" idx="0"/>
          </p:cNvCxnSpPr>
          <p:nvPr/>
        </p:nvCxnSpPr>
        <p:spPr>
          <a:xfrm>
            <a:off x="2308186" y="4594104"/>
            <a:ext cx="330663" cy="67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ACC05FB2-A0C7-18F8-68FE-E6A15E39B793}"/>
              </a:ext>
            </a:extLst>
          </p:cNvPr>
          <p:cNvSpPr/>
          <p:nvPr/>
        </p:nvSpPr>
        <p:spPr>
          <a:xfrm>
            <a:off x="1936792" y="5667681"/>
            <a:ext cx="838242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country</a:t>
            </a:r>
            <a:endParaRPr lang="en-US" sz="800" dirty="0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C73FB503-20A0-3E22-821C-55048F62AA75}"/>
              </a:ext>
            </a:extLst>
          </p:cNvPr>
          <p:cNvCxnSpPr>
            <a:cxnSpLocks/>
            <a:stCxn id="5" idx="2"/>
            <a:endCxn id="359" idx="1"/>
          </p:cNvCxnSpPr>
          <p:nvPr/>
        </p:nvCxnSpPr>
        <p:spPr>
          <a:xfrm flipH="1">
            <a:off x="2059550" y="4594104"/>
            <a:ext cx="248636" cy="11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Diamond 394">
            <a:extLst>
              <a:ext uri="{FF2B5EF4-FFF2-40B4-BE49-F238E27FC236}">
                <a16:creationId xmlns:a16="http://schemas.microsoft.com/office/drawing/2014/main" id="{8644932A-BADE-B595-B3FB-3680896CBA60}"/>
              </a:ext>
            </a:extLst>
          </p:cNvPr>
          <p:cNvSpPr/>
          <p:nvPr/>
        </p:nvSpPr>
        <p:spPr>
          <a:xfrm>
            <a:off x="5808537" y="2887137"/>
            <a:ext cx="1746788" cy="718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45F6AE40-A9C2-E527-6292-E5AACFA95D08}"/>
              </a:ext>
            </a:extLst>
          </p:cNvPr>
          <p:cNvCxnSpPr>
            <a:cxnSpLocks/>
            <a:stCxn id="395" idx="0"/>
            <a:endCxn id="4" idx="2"/>
          </p:cNvCxnSpPr>
          <p:nvPr/>
        </p:nvCxnSpPr>
        <p:spPr>
          <a:xfrm flipH="1" flipV="1">
            <a:off x="6299241" y="2609061"/>
            <a:ext cx="382690" cy="27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7C5A5B67-6FCC-35BB-6269-DE311E228847}"/>
              </a:ext>
            </a:extLst>
          </p:cNvPr>
          <p:cNvCxnSpPr>
            <a:cxnSpLocks/>
            <a:stCxn id="18" idx="0"/>
            <a:endCxn id="395" idx="2"/>
          </p:cNvCxnSpPr>
          <p:nvPr/>
        </p:nvCxnSpPr>
        <p:spPr>
          <a:xfrm flipH="1" flipV="1">
            <a:off x="6681931" y="3605595"/>
            <a:ext cx="411794" cy="28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Diamond 430">
            <a:extLst>
              <a:ext uri="{FF2B5EF4-FFF2-40B4-BE49-F238E27FC236}">
                <a16:creationId xmlns:a16="http://schemas.microsoft.com/office/drawing/2014/main" id="{87732ADE-F3C6-38B3-81FE-6A17F48B4509}"/>
              </a:ext>
            </a:extLst>
          </p:cNvPr>
          <p:cNvSpPr/>
          <p:nvPr/>
        </p:nvSpPr>
        <p:spPr>
          <a:xfrm>
            <a:off x="8153992" y="3895478"/>
            <a:ext cx="1316363" cy="718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EDD8AC3-31BD-3D13-D103-7180AC23439B}"/>
              </a:ext>
            </a:extLst>
          </p:cNvPr>
          <p:cNvCxnSpPr>
            <a:cxnSpLocks/>
            <a:stCxn id="431" idx="1"/>
            <a:endCxn id="18" idx="3"/>
          </p:cNvCxnSpPr>
          <p:nvPr/>
        </p:nvCxnSpPr>
        <p:spPr>
          <a:xfrm flipH="1" flipV="1">
            <a:off x="8002682" y="4248939"/>
            <a:ext cx="151310" cy="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A6A8A5B3-7BC9-4D99-ED09-0C5E7E895946}"/>
              </a:ext>
            </a:extLst>
          </p:cNvPr>
          <p:cNvCxnSpPr>
            <a:cxnSpLocks/>
            <a:stCxn id="19" idx="1"/>
            <a:endCxn id="431" idx="3"/>
          </p:cNvCxnSpPr>
          <p:nvPr/>
        </p:nvCxnSpPr>
        <p:spPr>
          <a:xfrm flipH="1">
            <a:off x="9470355" y="4248938"/>
            <a:ext cx="211054" cy="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53D0FC31-E610-A5C0-C0F3-4620661953E6}"/>
              </a:ext>
            </a:extLst>
          </p:cNvPr>
          <p:cNvCxnSpPr>
            <a:cxnSpLocks/>
            <a:stCxn id="475" idx="0"/>
            <a:endCxn id="18" idx="2"/>
          </p:cNvCxnSpPr>
          <p:nvPr/>
        </p:nvCxnSpPr>
        <p:spPr>
          <a:xfrm flipV="1">
            <a:off x="5606116" y="4608167"/>
            <a:ext cx="1487609" cy="23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id="{C9545B5C-C829-AA8E-DEE0-9066FBB037DA}"/>
              </a:ext>
            </a:extLst>
          </p:cNvPr>
          <p:cNvSpPr/>
          <p:nvPr/>
        </p:nvSpPr>
        <p:spPr>
          <a:xfrm>
            <a:off x="4963014" y="4844737"/>
            <a:ext cx="1286203" cy="337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TotalAmount</a:t>
            </a:r>
            <a:endParaRPr lang="en-US" sz="800" dirty="0"/>
          </a:p>
        </p:txBody>
      </p: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AE8D9EC2-8251-C859-6A7B-C38C6D826001}"/>
              </a:ext>
            </a:extLst>
          </p:cNvPr>
          <p:cNvCxnSpPr>
            <a:cxnSpLocks/>
            <a:stCxn id="480" idx="7"/>
            <a:endCxn id="18" idx="2"/>
          </p:cNvCxnSpPr>
          <p:nvPr/>
        </p:nvCxnSpPr>
        <p:spPr>
          <a:xfrm flipV="1">
            <a:off x="6051665" y="4608167"/>
            <a:ext cx="1042060" cy="68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Oval 479">
            <a:extLst>
              <a:ext uri="{FF2B5EF4-FFF2-40B4-BE49-F238E27FC236}">
                <a16:creationId xmlns:a16="http://schemas.microsoft.com/office/drawing/2014/main" id="{3B1EA303-55E3-454E-7864-8B63B24589FE}"/>
              </a:ext>
            </a:extLst>
          </p:cNvPr>
          <p:cNvSpPr/>
          <p:nvPr/>
        </p:nvSpPr>
        <p:spPr>
          <a:xfrm>
            <a:off x="4956381" y="5241797"/>
            <a:ext cx="1283205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TotalQuantity</a:t>
            </a:r>
            <a:endParaRPr lang="en-US" sz="800" dirty="0"/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498603EA-2CB5-548D-F46A-6CC29497CB77}"/>
              </a:ext>
            </a:extLst>
          </p:cNvPr>
          <p:cNvCxnSpPr>
            <a:cxnSpLocks/>
            <a:stCxn id="487" idx="7"/>
            <a:endCxn id="18" idx="2"/>
          </p:cNvCxnSpPr>
          <p:nvPr/>
        </p:nvCxnSpPr>
        <p:spPr>
          <a:xfrm flipV="1">
            <a:off x="6291834" y="4608167"/>
            <a:ext cx="801891" cy="115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Oval 486">
            <a:extLst>
              <a:ext uri="{FF2B5EF4-FFF2-40B4-BE49-F238E27FC236}">
                <a16:creationId xmlns:a16="http://schemas.microsoft.com/office/drawing/2014/main" id="{8C66ED61-761F-1C01-5C5D-A89A3A2792EC}"/>
              </a:ext>
            </a:extLst>
          </p:cNvPr>
          <p:cNvSpPr/>
          <p:nvPr/>
        </p:nvSpPr>
        <p:spPr>
          <a:xfrm>
            <a:off x="5216579" y="5715789"/>
            <a:ext cx="1259740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PaymentDate</a:t>
            </a:r>
            <a:endParaRPr lang="en-US" sz="800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239DC3A-23E8-F6E4-E6FE-142301240D1A}"/>
              </a:ext>
            </a:extLst>
          </p:cNvPr>
          <p:cNvCxnSpPr>
            <a:cxnSpLocks/>
            <a:stCxn id="492" idx="6"/>
            <a:endCxn id="18" idx="2"/>
          </p:cNvCxnSpPr>
          <p:nvPr/>
        </p:nvCxnSpPr>
        <p:spPr>
          <a:xfrm flipV="1">
            <a:off x="6633327" y="4608167"/>
            <a:ext cx="460398" cy="174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2432447C-09E0-320F-EDA8-00201FA2E77B}"/>
              </a:ext>
            </a:extLst>
          </p:cNvPr>
          <p:cNvSpPr/>
          <p:nvPr/>
        </p:nvSpPr>
        <p:spPr>
          <a:xfrm>
            <a:off x="5397994" y="6205093"/>
            <a:ext cx="1235333" cy="28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OrdertDate</a:t>
            </a:r>
            <a:endParaRPr lang="en-US" sz="800" dirty="0"/>
          </a:p>
        </p:txBody>
      </p: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4549594F-573D-A9F3-B4BC-9FF6959BEE19}"/>
              </a:ext>
            </a:extLst>
          </p:cNvPr>
          <p:cNvCxnSpPr>
            <a:cxnSpLocks/>
            <a:stCxn id="503" idx="0"/>
            <a:endCxn id="18" idx="2"/>
          </p:cNvCxnSpPr>
          <p:nvPr/>
        </p:nvCxnSpPr>
        <p:spPr>
          <a:xfrm flipH="1" flipV="1">
            <a:off x="7093725" y="4608167"/>
            <a:ext cx="99580" cy="169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EFFE4346-1D45-0FF7-4E3A-B0CD6C3ED1D6}"/>
              </a:ext>
            </a:extLst>
          </p:cNvPr>
          <p:cNvSpPr/>
          <p:nvPr/>
        </p:nvSpPr>
        <p:spPr>
          <a:xfrm>
            <a:off x="6790335" y="6304698"/>
            <a:ext cx="805940" cy="266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Cancel</a:t>
            </a:r>
            <a:endParaRPr lang="en-US" sz="800" dirty="0"/>
          </a:p>
        </p:txBody>
      </p: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965CB8C8-E312-B8EE-C490-51179B885486}"/>
              </a:ext>
            </a:extLst>
          </p:cNvPr>
          <p:cNvCxnSpPr>
            <a:cxnSpLocks/>
            <a:stCxn id="510" idx="0"/>
            <a:endCxn id="18" idx="2"/>
          </p:cNvCxnSpPr>
          <p:nvPr/>
        </p:nvCxnSpPr>
        <p:spPr>
          <a:xfrm flipH="1" flipV="1">
            <a:off x="7093725" y="4608167"/>
            <a:ext cx="761581" cy="130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Oval 509">
            <a:extLst>
              <a:ext uri="{FF2B5EF4-FFF2-40B4-BE49-F238E27FC236}">
                <a16:creationId xmlns:a16="http://schemas.microsoft.com/office/drawing/2014/main" id="{00A9B345-D1A0-80B4-A4AC-DD09CC4AC5B6}"/>
              </a:ext>
            </a:extLst>
          </p:cNvPr>
          <p:cNvSpPr/>
          <p:nvPr/>
        </p:nvSpPr>
        <p:spPr>
          <a:xfrm>
            <a:off x="7452336" y="5912350"/>
            <a:ext cx="805940" cy="266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Paid</a:t>
            </a:r>
            <a:endParaRPr lang="en-US" sz="800" dirty="0"/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1747593-6D52-E4AE-C6E9-E768CBECE486}"/>
              </a:ext>
            </a:extLst>
          </p:cNvPr>
          <p:cNvCxnSpPr>
            <a:cxnSpLocks/>
            <a:stCxn id="514" idx="0"/>
            <a:endCxn id="18" idx="2"/>
          </p:cNvCxnSpPr>
          <p:nvPr/>
        </p:nvCxnSpPr>
        <p:spPr>
          <a:xfrm flipH="1" flipV="1">
            <a:off x="7093725" y="4608167"/>
            <a:ext cx="1207130" cy="7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99C46B2E-7924-1F3B-86A1-975474F3927E}"/>
              </a:ext>
            </a:extLst>
          </p:cNvPr>
          <p:cNvSpPr/>
          <p:nvPr/>
        </p:nvSpPr>
        <p:spPr>
          <a:xfrm>
            <a:off x="7827824" y="5310206"/>
            <a:ext cx="946061" cy="266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ShipDate</a:t>
            </a:r>
            <a:endParaRPr lang="en-US" sz="800" dirty="0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32B66F17-2453-9268-9A84-07CD8D2F80F4}"/>
              </a:ext>
            </a:extLst>
          </p:cNvPr>
          <p:cNvSpPr/>
          <p:nvPr/>
        </p:nvSpPr>
        <p:spPr>
          <a:xfrm>
            <a:off x="8913210" y="4742258"/>
            <a:ext cx="1111859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PaymentID</a:t>
            </a:r>
            <a:endParaRPr lang="en-US" sz="800" b="1" u="sng" dirty="0"/>
          </a:p>
        </p:txBody>
      </p: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5C2D2B27-130C-CCAF-E147-984B7C5CF8A3}"/>
              </a:ext>
            </a:extLst>
          </p:cNvPr>
          <p:cNvCxnSpPr>
            <a:cxnSpLocks/>
            <a:stCxn id="19" idx="2"/>
            <a:endCxn id="523" idx="7"/>
          </p:cNvCxnSpPr>
          <p:nvPr/>
        </p:nvCxnSpPr>
        <p:spPr>
          <a:xfrm flipH="1">
            <a:off x="9862241" y="4608166"/>
            <a:ext cx="728126" cy="19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D803BDF8-3CAE-D86C-49FF-337033C25118}"/>
              </a:ext>
            </a:extLst>
          </p:cNvPr>
          <p:cNvCxnSpPr>
            <a:cxnSpLocks/>
            <a:stCxn id="530" idx="6"/>
            <a:endCxn id="19" idx="2"/>
          </p:cNvCxnSpPr>
          <p:nvPr/>
        </p:nvCxnSpPr>
        <p:spPr>
          <a:xfrm flipV="1">
            <a:off x="10112072" y="4608166"/>
            <a:ext cx="478295" cy="159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Oval 529">
            <a:extLst>
              <a:ext uri="{FF2B5EF4-FFF2-40B4-BE49-F238E27FC236}">
                <a16:creationId xmlns:a16="http://schemas.microsoft.com/office/drawing/2014/main" id="{C5089A72-B269-050E-163B-FE7969396F32}"/>
              </a:ext>
            </a:extLst>
          </p:cNvPr>
          <p:cNvSpPr/>
          <p:nvPr/>
        </p:nvSpPr>
        <p:spPr>
          <a:xfrm>
            <a:off x="8550827" y="6038008"/>
            <a:ext cx="1561245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cardHolderName</a:t>
            </a:r>
            <a:endParaRPr lang="en-US" sz="800" dirty="0"/>
          </a:p>
        </p:txBody>
      </p: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2104CEC3-3816-6361-977B-B02C01B77559}"/>
              </a:ext>
            </a:extLst>
          </p:cNvPr>
          <p:cNvCxnSpPr>
            <a:cxnSpLocks/>
            <a:stCxn id="535" idx="7"/>
            <a:endCxn id="19" idx="2"/>
          </p:cNvCxnSpPr>
          <p:nvPr/>
        </p:nvCxnSpPr>
        <p:spPr>
          <a:xfrm flipV="1">
            <a:off x="9927587" y="4608166"/>
            <a:ext cx="662780" cy="61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Oval 534">
            <a:extLst>
              <a:ext uri="{FF2B5EF4-FFF2-40B4-BE49-F238E27FC236}">
                <a16:creationId xmlns:a16="http://schemas.microsoft.com/office/drawing/2014/main" id="{62AD10C9-DA6A-5B38-9A2B-5110EDD4EB98}"/>
              </a:ext>
            </a:extLst>
          </p:cNvPr>
          <p:cNvSpPr/>
          <p:nvPr/>
        </p:nvSpPr>
        <p:spPr>
          <a:xfrm>
            <a:off x="8852332" y="5178997"/>
            <a:ext cx="1259740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CardType</a:t>
            </a:r>
            <a:endParaRPr lang="en-US" sz="800" dirty="0"/>
          </a:p>
        </p:txBody>
      </p: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5024EC97-95CF-3D2B-5B29-08CBF37C75F5}"/>
              </a:ext>
            </a:extLst>
          </p:cNvPr>
          <p:cNvCxnSpPr>
            <a:cxnSpLocks/>
            <a:stCxn id="540" idx="6"/>
            <a:endCxn id="19" idx="2"/>
          </p:cNvCxnSpPr>
          <p:nvPr/>
        </p:nvCxnSpPr>
        <p:spPr>
          <a:xfrm flipV="1">
            <a:off x="10065184" y="4608166"/>
            <a:ext cx="525183" cy="115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>
            <a:extLst>
              <a:ext uri="{FF2B5EF4-FFF2-40B4-BE49-F238E27FC236}">
                <a16:creationId xmlns:a16="http://schemas.microsoft.com/office/drawing/2014/main" id="{F305C486-A3C4-5D10-40AD-1E53D8621734}"/>
              </a:ext>
            </a:extLst>
          </p:cNvPr>
          <p:cNvSpPr/>
          <p:nvPr/>
        </p:nvSpPr>
        <p:spPr>
          <a:xfrm>
            <a:off x="8805444" y="5592455"/>
            <a:ext cx="1259740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CreditCard</a:t>
            </a:r>
            <a:endParaRPr lang="en-US" sz="800" dirty="0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10CA6B00-46CB-8E48-326A-1365CE72C1D5}"/>
              </a:ext>
            </a:extLst>
          </p:cNvPr>
          <p:cNvCxnSpPr>
            <a:cxnSpLocks/>
            <a:stCxn id="546" idx="0"/>
            <a:endCxn id="19" idx="2"/>
          </p:cNvCxnSpPr>
          <p:nvPr/>
        </p:nvCxnSpPr>
        <p:spPr>
          <a:xfrm flipV="1">
            <a:off x="10258977" y="4608166"/>
            <a:ext cx="331390" cy="180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Oval 545">
            <a:extLst>
              <a:ext uri="{FF2B5EF4-FFF2-40B4-BE49-F238E27FC236}">
                <a16:creationId xmlns:a16="http://schemas.microsoft.com/office/drawing/2014/main" id="{68A81BDD-3D63-4600-16A6-BFD8AF61D74D}"/>
              </a:ext>
            </a:extLst>
          </p:cNvPr>
          <p:cNvSpPr/>
          <p:nvPr/>
        </p:nvSpPr>
        <p:spPr>
          <a:xfrm>
            <a:off x="9629107" y="6414086"/>
            <a:ext cx="1259740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CredExpMo</a:t>
            </a:r>
            <a:endParaRPr lang="en-US" sz="800" dirty="0"/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C6773646-8970-1F81-FEEB-39228BCDBB8B}"/>
              </a:ext>
            </a:extLst>
          </p:cNvPr>
          <p:cNvCxnSpPr>
            <a:cxnSpLocks/>
            <a:stCxn id="551" idx="1"/>
            <a:endCxn id="19" idx="2"/>
          </p:cNvCxnSpPr>
          <p:nvPr/>
        </p:nvCxnSpPr>
        <p:spPr>
          <a:xfrm flipH="1" flipV="1">
            <a:off x="10590367" y="4608166"/>
            <a:ext cx="88114" cy="144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0621F6A5-4BA8-FC93-116E-B88F8FE18482}"/>
              </a:ext>
            </a:extLst>
          </p:cNvPr>
          <p:cNvSpPr/>
          <p:nvPr/>
        </p:nvSpPr>
        <p:spPr>
          <a:xfrm>
            <a:off x="10493996" y="6001850"/>
            <a:ext cx="1259740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CredExpYr</a:t>
            </a:r>
            <a:endParaRPr lang="en-US" sz="800" dirty="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3E3493BB-A5CE-00EE-2585-B94C3251005C}"/>
              </a:ext>
            </a:extLst>
          </p:cNvPr>
          <p:cNvSpPr/>
          <p:nvPr/>
        </p:nvSpPr>
        <p:spPr>
          <a:xfrm>
            <a:off x="9908231" y="3104537"/>
            <a:ext cx="1307674" cy="408215"/>
          </a:xfrm>
          <a:prstGeom prst="ellipse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BillingAddress</a:t>
            </a:r>
            <a:endParaRPr lang="en-US" sz="800" dirty="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A5E789A5-C7AC-7495-DCA5-E0916B637A75}"/>
              </a:ext>
            </a:extLst>
          </p:cNvPr>
          <p:cNvSpPr/>
          <p:nvPr/>
        </p:nvSpPr>
        <p:spPr>
          <a:xfrm>
            <a:off x="10962845" y="2646149"/>
            <a:ext cx="1072958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BillingCity</a:t>
            </a:r>
            <a:endParaRPr lang="en-US" sz="800" dirty="0"/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C9D9F845-2786-41A5-06D3-8184A5E09B79}"/>
              </a:ext>
            </a:extLst>
          </p:cNvPr>
          <p:cNvCxnSpPr>
            <a:cxnSpLocks/>
            <a:stCxn id="584" idx="2"/>
            <a:endCxn id="583" idx="0"/>
          </p:cNvCxnSpPr>
          <p:nvPr/>
        </p:nvCxnSpPr>
        <p:spPr>
          <a:xfrm flipH="1">
            <a:off x="10562068" y="2813234"/>
            <a:ext cx="400777" cy="29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Oval 585">
            <a:extLst>
              <a:ext uri="{FF2B5EF4-FFF2-40B4-BE49-F238E27FC236}">
                <a16:creationId xmlns:a16="http://schemas.microsoft.com/office/drawing/2014/main" id="{24A7A8D6-4C25-07C9-C895-1F55E5519162}"/>
              </a:ext>
            </a:extLst>
          </p:cNvPr>
          <p:cNvSpPr/>
          <p:nvPr/>
        </p:nvSpPr>
        <p:spPr>
          <a:xfrm>
            <a:off x="10750284" y="2150599"/>
            <a:ext cx="1153672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BillingState</a:t>
            </a:r>
            <a:endParaRPr lang="en-US" sz="800" dirty="0"/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681FD719-8811-E54C-3882-9FB553A80AD4}"/>
              </a:ext>
            </a:extLst>
          </p:cNvPr>
          <p:cNvCxnSpPr>
            <a:cxnSpLocks/>
            <a:stCxn id="586" idx="2"/>
            <a:endCxn id="583" idx="0"/>
          </p:cNvCxnSpPr>
          <p:nvPr/>
        </p:nvCxnSpPr>
        <p:spPr>
          <a:xfrm flipH="1">
            <a:off x="10562068" y="2317684"/>
            <a:ext cx="188216" cy="7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Oval 587">
            <a:extLst>
              <a:ext uri="{FF2B5EF4-FFF2-40B4-BE49-F238E27FC236}">
                <a16:creationId xmlns:a16="http://schemas.microsoft.com/office/drawing/2014/main" id="{F00849BD-1750-0CA1-309D-FA49291E3E01}"/>
              </a:ext>
            </a:extLst>
          </p:cNvPr>
          <p:cNvSpPr/>
          <p:nvPr/>
        </p:nvSpPr>
        <p:spPr>
          <a:xfrm>
            <a:off x="9616366" y="1286594"/>
            <a:ext cx="1285222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BillingZipcode</a:t>
            </a:r>
            <a:endParaRPr lang="en-US" sz="800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86804FF8-692F-2B56-9098-9FC3046F8D4B}"/>
              </a:ext>
            </a:extLst>
          </p:cNvPr>
          <p:cNvCxnSpPr>
            <a:cxnSpLocks/>
            <a:stCxn id="583" idx="0"/>
            <a:endCxn id="588" idx="3"/>
          </p:cNvCxnSpPr>
          <p:nvPr/>
        </p:nvCxnSpPr>
        <p:spPr>
          <a:xfrm flipH="1" flipV="1">
            <a:off x="9804582" y="1571825"/>
            <a:ext cx="757486" cy="153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Oval 589">
            <a:extLst>
              <a:ext uri="{FF2B5EF4-FFF2-40B4-BE49-F238E27FC236}">
                <a16:creationId xmlns:a16="http://schemas.microsoft.com/office/drawing/2014/main" id="{3AC1AD53-79AD-358B-8978-677D0345ACC1}"/>
              </a:ext>
            </a:extLst>
          </p:cNvPr>
          <p:cNvSpPr/>
          <p:nvPr/>
        </p:nvSpPr>
        <p:spPr>
          <a:xfrm>
            <a:off x="10112072" y="1705150"/>
            <a:ext cx="1393388" cy="33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BillingCountry</a:t>
            </a:r>
            <a:endParaRPr lang="en-US" sz="800" dirty="0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439B141C-0012-B49F-CA29-12402BC3BECB}"/>
              </a:ext>
            </a:extLst>
          </p:cNvPr>
          <p:cNvCxnSpPr>
            <a:cxnSpLocks/>
            <a:stCxn id="583" idx="0"/>
            <a:endCxn id="590" idx="3"/>
          </p:cNvCxnSpPr>
          <p:nvPr/>
        </p:nvCxnSpPr>
        <p:spPr>
          <a:xfrm flipH="1" flipV="1">
            <a:off x="10316129" y="1990381"/>
            <a:ext cx="245939" cy="111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19DCDF06-B7AB-3EE2-C659-C04CCAAB8113}"/>
              </a:ext>
            </a:extLst>
          </p:cNvPr>
          <p:cNvCxnSpPr>
            <a:cxnSpLocks/>
            <a:stCxn id="19" idx="0"/>
            <a:endCxn id="583" idx="4"/>
          </p:cNvCxnSpPr>
          <p:nvPr/>
        </p:nvCxnSpPr>
        <p:spPr>
          <a:xfrm flipH="1" flipV="1">
            <a:off x="10562068" y="3512752"/>
            <a:ext cx="28299" cy="37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B9EA6B9-89E5-D389-CADD-7A877C4F710E}"/>
              </a:ext>
            </a:extLst>
          </p:cNvPr>
          <p:cNvSpPr/>
          <p:nvPr/>
        </p:nvSpPr>
        <p:spPr>
          <a:xfrm>
            <a:off x="7693234" y="1873510"/>
            <a:ext cx="181791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Order_Detail</a:t>
            </a:r>
            <a:endParaRPr lang="en-US" dirty="0"/>
          </a:p>
        </p:txBody>
      </p: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D0E804A8-8955-7700-688A-4D278A855A68}"/>
              </a:ext>
            </a:extLst>
          </p:cNvPr>
          <p:cNvCxnSpPr>
            <a:cxnSpLocks/>
            <a:stCxn id="18" idx="3"/>
            <a:endCxn id="634" idx="2"/>
          </p:cNvCxnSpPr>
          <p:nvPr/>
        </p:nvCxnSpPr>
        <p:spPr>
          <a:xfrm flipV="1">
            <a:off x="8002682" y="2591967"/>
            <a:ext cx="599510" cy="1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4091B9F6-F80A-05DD-B7DC-4F6031F4A495}"/>
              </a:ext>
            </a:extLst>
          </p:cNvPr>
          <p:cNvCxnSpPr>
            <a:cxnSpLocks/>
            <a:stCxn id="4" idx="3"/>
            <a:endCxn id="634" idx="1"/>
          </p:cNvCxnSpPr>
          <p:nvPr/>
        </p:nvCxnSpPr>
        <p:spPr>
          <a:xfrm flipV="1">
            <a:off x="7208198" y="2232739"/>
            <a:ext cx="485036" cy="1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0FC2562E-669A-D640-B516-1E60A25290D2}"/>
              </a:ext>
            </a:extLst>
          </p:cNvPr>
          <p:cNvCxnSpPr>
            <a:cxnSpLocks/>
            <a:stCxn id="644" idx="4"/>
            <a:endCxn id="634" idx="0"/>
          </p:cNvCxnSpPr>
          <p:nvPr/>
        </p:nvCxnSpPr>
        <p:spPr>
          <a:xfrm flipH="1">
            <a:off x="8602192" y="1303206"/>
            <a:ext cx="407467" cy="57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Oval 643">
            <a:extLst>
              <a:ext uri="{FF2B5EF4-FFF2-40B4-BE49-F238E27FC236}">
                <a16:creationId xmlns:a16="http://schemas.microsoft.com/office/drawing/2014/main" id="{084DE770-DB1C-2B06-E95B-EF1E6BE330C8}"/>
              </a:ext>
            </a:extLst>
          </p:cNvPr>
          <p:cNvSpPr/>
          <p:nvPr/>
        </p:nvSpPr>
        <p:spPr>
          <a:xfrm>
            <a:off x="8371283" y="894991"/>
            <a:ext cx="1276751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ItmeQuantity</a:t>
            </a:r>
            <a:endParaRPr lang="en-US" sz="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7658CF-3D8C-F7D1-EA15-17E9E7F80D28}"/>
              </a:ext>
            </a:extLst>
          </p:cNvPr>
          <p:cNvCxnSpPr>
            <a:cxnSpLocks/>
            <a:stCxn id="166" idx="1"/>
            <a:endCxn id="3" idx="3"/>
          </p:cNvCxnSpPr>
          <p:nvPr/>
        </p:nvCxnSpPr>
        <p:spPr>
          <a:xfrm flipH="1" flipV="1">
            <a:off x="3217143" y="3154342"/>
            <a:ext cx="522742" cy="1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1CDBB8-C147-1D83-5F1D-63B5303FBB86}"/>
              </a:ext>
            </a:extLst>
          </p:cNvPr>
          <p:cNvCxnSpPr>
            <a:cxnSpLocks/>
            <a:stCxn id="271" idx="1"/>
            <a:endCxn id="5" idx="3"/>
          </p:cNvCxnSpPr>
          <p:nvPr/>
        </p:nvCxnSpPr>
        <p:spPr>
          <a:xfrm flipH="1">
            <a:off x="3217143" y="4234876"/>
            <a:ext cx="44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7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52225-1E13-1A42-664A-1C6554C90946}"/>
              </a:ext>
            </a:extLst>
          </p:cNvPr>
          <p:cNvSpPr txBox="1"/>
          <p:nvPr/>
        </p:nvSpPr>
        <p:spPr>
          <a:xfrm>
            <a:off x="572493" y="1672954"/>
            <a:ext cx="1123538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CompanyName, Address, City, State, Zipcode, Country, ContactPerson, ContactNumber, ContactEmail)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u="sng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SellerID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CompanyName, Address, City, State, Zipcode, Country, ContactPerson, ContactNumber, ContactEmail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72C777-37CE-3E43-5CC9-9878218D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Seller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36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1038</Words>
  <Application>Microsoft Macintosh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Systems Term Project</vt:lpstr>
      <vt:lpstr>MIK – Mayur Indian Kitchen  E-commerce groceries store</vt:lpstr>
      <vt:lpstr>MIK – Mayur Indian Kitchen  E-commerce groceries store</vt:lpstr>
      <vt:lpstr>Important data &amp; relationship between data</vt:lpstr>
      <vt:lpstr>Important data &amp; relationship between data</vt:lpstr>
      <vt:lpstr>Possible uses of the database</vt:lpstr>
      <vt:lpstr>ER Diagram</vt:lpstr>
      <vt:lpstr>ER Diagram</vt:lpstr>
      <vt:lpstr>Seller</vt:lpstr>
      <vt:lpstr>Product</vt:lpstr>
      <vt:lpstr>Buyer</vt:lpstr>
      <vt:lpstr>Orders</vt:lpstr>
      <vt:lpstr>Payment</vt:lpstr>
      <vt:lpstr>Order_Details</vt:lpstr>
      <vt:lpstr>PowerPoint Presentation</vt:lpstr>
      <vt:lpstr>Non-trivial queries</vt:lpstr>
      <vt:lpstr>Non-trivial queries – cont..</vt:lpstr>
      <vt:lpstr>Non-trivial queries – cont..</vt:lpstr>
      <vt:lpstr>Non-trivial queries – cont..</vt:lpstr>
      <vt:lpstr>Non-trivial queries – cont..</vt:lpstr>
      <vt:lpstr>PowerPoint Presentation</vt:lpstr>
      <vt:lpstr>END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FINAL EXAM - PRESENTATION </dc:title>
  <dc:creator>POREDDY CHANDRAMOHAN REDDY</dc:creator>
  <cp:lastModifiedBy>POREDDY CHANDRAMOHAN REDDY</cp:lastModifiedBy>
  <cp:revision>36</cp:revision>
  <dcterms:created xsi:type="dcterms:W3CDTF">2022-12-05T15:07:34Z</dcterms:created>
  <dcterms:modified xsi:type="dcterms:W3CDTF">2022-12-18T06:53:42Z</dcterms:modified>
</cp:coreProperties>
</file>