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89" r:id="rId4"/>
    <p:sldId id="258" r:id="rId5"/>
    <p:sldId id="290" r:id="rId6"/>
    <p:sldId id="259" r:id="rId7"/>
    <p:sldId id="260" r:id="rId8"/>
    <p:sldId id="261" r:id="rId9"/>
    <p:sldId id="262" r:id="rId10"/>
    <p:sldId id="291" r:id="rId11"/>
    <p:sldId id="264" r:id="rId12"/>
    <p:sldId id="265" r:id="rId13"/>
    <p:sldId id="266" r:id="rId14"/>
    <p:sldId id="292" r:id="rId15"/>
    <p:sldId id="274" r:id="rId16"/>
    <p:sldId id="267" r:id="rId17"/>
    <p:sldId id="268" r:id="rId18"/>
    <p:sldId id="293" r:id="rId19"/>
    <p:sldId id="269" r:id="rId20"/>
    <p:sldId id="272" r:id="rId21"/>
    <p:sldId id="273" r:id="rId22"/>
    <p:sldId id="279" r:id="rId23"/>
    <p:sldId id="280" r:id="rId24"/>
    <p:sldId id="281" r:id="rId25"/>
    <p:sldId id="282" r:id="rId26"/>
    <p:sldId id="277" r:id="rId27"/>
    <p:sldId id="278" r:id="rId28"/>
    <p:sldId id="283" r:id="rId29"/>
    <p:sldId id="294" r:id="rId30"/>
    <p:sldId id="276" r:id="rId31"/>
    <p:sldId id="284" r:id="rId32"/>
    <p:sldId id="286" r:id="rId33"/>
    <p:sldId id="295" r:id="rId34"/>
    <p:sldId id="288" r:id="rId35"/>
    <p:sldId id="296" r:id="rId36"/>
    <p:sldId id="285" r:id="rId37"/>
    <p:sldId id="287" r:id="rId38"/>
    <p:sldId id="275" r:id="rId39"/>
    <p:sldId id="297" r:id="rId40"/>
    <p:sldId id="298" r:id="rId41"/>
    <p:sldId id="299" r:id="rId42"/>
    <p:sldId id="300" r:id="rId43"/>
    <p:sldId id="263" r:id="rId44"/>
    <p:sldId id="301" r:id="rId45"/>
    <p:sldId id="302" r:id="rId46"/>
    <p:sldId id="303" r:id="rId47"/>
    <p:sldId id="304" r:id="rId48"/>
    <p:sldId id="305" r:id="rId49"/>
    <p:sldId id="306" r:id="rId50"/>
    <p:sldId id="307" r:id="rId51"/>
    <p:sldId id="270" r:id="rId52"/>
    <p:sldId id="271" r:id="rId53"/>
    <p:sldId id="308" r:id="rId54"/>
  </p:sldIdLst>
  <p:sldSz cx="9144000" cy="6858000" type="screen4x3"/>
  <p:notesSz cx="6858000" cy="9144000"/>
  <p:defaultTextStyle>
    <a:defPPr>
      <a:defRPr lang="de-DE"/>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2C5884"/>
    <a:srgbClr val="33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5" autoAdjust="0"/>
    <p:restoredTop sz="94706" autoAdjust="0"/>
  </p:normalViewPr>
  <p:slideViewPr>
    <p:cSldViewPr>
      <p:cViewPr varScale="1">
        <p:scale>
          <a:sx n="82" d="100"/>
          <a:sy n="82" d="100"/>
        </p:scale>
        <p:origin x="108" y="6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1AC006-B433-4F37-A29B-C66436DA0BCB}" type="datetimeFigureOut">
              <a:rPr lang="de-DE" smtClean="0"/>
              <a:t>03.07.2018</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53FEF4-8A03-432D-8035-63D2ECF4C764}" type="slidenum">
              <a:rPr lang="de-DE" smtClean="0"/>
              <a:t>‹Nr.›</a:t>
            </a:fld>
            <a:endParaRPr lang="de-DE"/>
          </a:p>
        </p:txBody>
      </p:sp>
    </p:spTree>
    <p:extLst>
      <p:ext uri="{BB962C8B-B14F-4D97-AF65-F5344CB8AC3E}">
        <p14:creationId xmlns:p14="http://schemas.microsoft.com/office/powerpoint/2010/main" val="3236790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Versuchsaufbau: verschiedene einfache Aufgaben wie z.B. ein Gedicht aufschreiben, eine Figur aus Knetgummi herstellen, Perlen auf einen Faden aufziehen … insgesamt 43 solcher trivialen Aufgaben.</a:t>
            </a:r>
          </a:p>
          <a:p>
            <a:r>
              <a:rPr lang="de-DE" dirty="0"/>
              <a:t>Frage: sind Unterbrechungen vielleicht sogar ein </a:t>
            </a:r>
            <a:r>
              <a:rPr lang="de-DE" dirty="0" err="1"/>
              <a:t>Performanceverbesserer</a:t>
            </a:r>
            <a:r>
              <a:rPr lang="de-DE" dirty="0"/>
              <a:t>? Eher schwierig, siehe letzter Punkt</a:t>
            </a:r>
          </a:p>
          <a:p>
            <a:endParaRPr lang="de-DE" dirty="0"/>
          </a:p>
        </p:txBody>
      </p:sp>
      <p:sp>
        <p:nvSpPr>
          <p:cNvPr id="4" name="Foliennummernplatzhalter 3"/>
          <p:cNvSpPr>
            <a:spLocks noGrp="1"/>
          </p:cNvSpPr>
          <p:nvPr>
            <p:ph type="sldNum" sz="quarter" idx="10"/>
          </p:nvPr>
        </p:nvSpPr>
        <p:spPr/>
        <p:txBody>
          <a:bodyPr/>
          <a:lstStyle/>
          <a:p>
            <a:fld id="{0F53FEF4-8A03-432D-8035-63D2ECF4C764}" type="slidenum">
              <a:rPr lang="de-DE" smtClean="0"/>
              <a:t>12</a:t>
            </a:fld>
            <a:endParaRPr lang="de-DE"/>
          </a:p>
        </p:txBody>
      </p:sp>
    </p:spTree>
    <p:extLst>
      <p:ext uri="{BB962C8B-B14F-4D97-AF65-F5344CB8AC3E}">
        <p14:creationId xmlns:p14="http://schemas.microsoft.com/office/powerpoint/2010/main" val="1199310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WIF = </a:t>
            </a:r>
            <a:r>
              <a:rPr lang="de-DE" dirty="0" err="1"/>
              <a:t>work</a:t>
            </a:r>
            <a:r>
              <a:rPr lang="de-DE" dirty="0"/>
              <a:t> </a:t>
            </a:r>
            <a:r>
              <a:rPr lang="de-DE" dirty="0" err="1"/>
              <a:t>interference</a:t>
            </a:r>
            <a:r>
              <a:rPr lang="de-DE" dirty="0"/>
              <a:t> </a:t>
            </a:r>
            <a:r>
              <a:rPr lang="de-DE" dirty="0" err="1"/>
              <a:t>with</a:t>
            </a:r>
            <a:r>
              <a:rPr lang="de-DE" dirty="0"/>
              <a:t> </a:t>
            </a:r>
            <a:r>
              <a:rPr lang="de-DE" dirty="0" err="1"/>
              <a:t>family</a:t>
            </a:r>
            <a:endParaRPr lang="de-DE" dirty="0"/>
          </a:p>
          <a:p>
            <a:endParaRPr lang="de-DE" dirty="0"/>
          </a:p>
          <a:p>
            <a:r>
              <a:rPr lang="en-US" dirty="0"/>
              <a:t>Conclusion: According to our results, one way to attenuate on-call work’s negative ramifications is to make it easier for on-call physicians to connect work and family lives and develop work arrangements to promote better sleep and protected sleep time</a:t>
            </a:r>
            <a:endParaRPr lang="de-DE" dirty="0"/>
          </a:p>
        </p:txBody>
      </p:sp>
      <p:sp>
        <p:nvSpPr>
          <p:cNvPr id="4" name="Foliennummernplatzhalter 3"/>
          <p:cNvSpPr>
            <a:spLocks noGrp="1"/>
          </p:cNvSpPr>
          <p:nvPr>
            <p:ph type="sldNum" sz="quarter" idx="10"/>
          </p:nvPr>
        </p:nvSpPr>
        <p:spPr/>
        <p:txBody>
          <a:bodyPr/>
          <a:lstStyle/>
          <a:p>
            <a:fld id="{E6264B1D-1FB9-45AF-9CA8-FEF191252619}" type="slidenum">
              <a:rPr lang="de-DE" smtClean="0"/>
              <a:t>43</a:t>
            </a:fld>
            <a:endParaRPr lang="de-DE"/>
          </a:p>
        </p:txBody>
      </p:sp>
    </p:spTree>
    <p:extLst>
      <p:ext uri="{BB962C8B-B14F-4D97-AF65-F5344CB8AC3E}">
        <p14:creationId xmlns:p14="http://schemas.microsoft.com/office/powerpoint/2010/main" val="3709953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On-</a:t>
            </a:r>
            <a:r>
              <a:rPr lang="de-DE" dirty="0" err="1"/>
              <a:t>call</a:t>
            </a:r>
            <a:r>
              <a:rPr lang="de-DE" dirty="0"/>
              <a:t> stress </a:t>
            </a:r>
            <a:r>
              <a:rPr lang="de-DE" dirty="0" err="1"/>
              <a:t>among</a:t>
            </a:r>
            <a:r>
              <a:rPr lang="de-DE" dirty="0"/>
              <a:t> </a:t>
            </a:r>
            <a:r>
              <a:rPr lang="de-DE" dirty="0" err="1"/>
              <a:t>Finnish</a:t>
            </a:r>
            <a:r>
              <a:rPr lang="de-DE" dirty="0"/>
              <a:t> </a:t>
            </a:r>
            <a:r>
              <a:rPr lang="de-DE" dirty="0" err="1"/>
              <a:t>anaesthetists</a:t>
            </a:r>
            <a:endParaRPr lang="de-DE" dirty="0"/>
          </a:p>
          <a:p>
            <a:r>
              <a:rPr lang="de-DE" dirty="0"/>
              <a:t>Other </a:t>
            </a:r>
            <a:r>
              <a:rPr lang="de-DE" dirty="0" err="1"/>
              <a:t>symptoms</a:t>
            </a:r>
            <a:r>
              <a:rPr lang="de-DE" dirty="0"/>
              <a:t>: </a:t>
            </a:r>
            <a:r>
              <a:rPr lang="de-DE" dirty="0" err="1"/>
              <a:t>feeling</a:t>
            </a:r>
            <a:r>
              <a:rPr lang="de-DE" dirty="0"/>
              <a:t> </a:t>
            </a:r>
            <a:r>
              <a:rPr lang="de-DE" dirty="0" err="1"/>
              <a:t>guilty</a:t>
            </a:r>
            <a:r>
              <a:rPr lang="de-DE" dirty="0"/>
              <a:t>, </a:t>
            </a:r>
            <a:r>
              <a:rPr lang="de-DE" dirty="0" err="1"/>
              <a:t>anxiety</a:t>
            </a:r>
            <a:r>
              <a:rPr lang="de-DE" dirty="0"/>
              <a:t>, </a:t>
            </a:r>
            <a:r>
              <a:rPr lang="de-DE" dirty="0" err="1"/>
              <a:t>nightmares</a:t>
            </a:r>
            <a:r>
              <a:rPr lang="de-DE" dirty="0"/>
              <a:t>, </a:t>
            </a:r>
            <a:r>
              <a:rPr lang="de-DE" dirty="0" err="1"/>
              <a:t>self</a:t>
            </a:r>
            <a:r>
              <a:rPr lang="de-DE" dirty="0"/>
              <a:t> </a:t>
            </a:r>
            <a:r>
              <a:rPr lang="de-DE" dirty="0" err="1"/>
              <a:t>destructiveness</a:t>
            </a:r>
            <a:endParaRPr lang="de-DE" dirty="0"/>
          </a:p>
        </p:txBody>
      </p:sp>
      <p:sp>
        <p:nvSpPr>
          <p:cNvPr id="4" name="Foliennummernplatzhalter 3"/>
          <p:cNvSpPr>
            <a:spLocks noGrp="1"/>
          </p:cNvSpPr>
          <p:nvPr>
            <p:ph type="sldNum" sz="quarter" idx="10"/>
          </p:nvPr>
        </p:nvSpPr>
        <p:spPr/>
        <p:txBody>
          <a:bodyPr/>
          <a:lstStyle/>
          <a:p>
            <a:fld id="{E6264B1D-1FB9-45AF-9CA8-FEF191252619}" type="slidenum">
              <a:rPr lang="de-DE" smtClean="0"/>
              <a:t>44</a:t>
            </a:fld>
            <a:endParaRPr lang="de-DE"/>
          </a:p>
        </p:txBody>
      </p:sp>
    </p:spTree>
    <p:extLst>
      <p:ext uri="{BB962C8B-B14F-4D97-AF65-F5344CB8AC3E}">
        <p14:creationId xmlns:p14="http://schemas.microsoft.com/office/powerpoint/2010/main" val="826710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Increased</a:t>
            </a:r>
            <a:r>
              <a:rPr lang="de-DE" dirty="0"/>
              <a:t> </a:t>
            </a:r>
            <a:r>
              <a:rPr lang="de-DE" dirty="0" err="1"/>
              <a:t>broadcast</a:t>
            </a:r>
            <a:r>
              <a:rPr lang="de-DE" dirty="0"/>
              <a:t> power -&gt; </a:t>
            </a:r>
            <a:r>
              <a:rPr lang="de-DE" dirty="0" err="1"/>
              <a:t>fewer</a:t>
            </a:r>
            <a:r>
              <a:rPr lang="de-DE" dirty="0"/>
              <a:t> </a:t>
            </a:r>
            <a:r>
              <a:rPr lang="de-DE" dirty="0" err="1"/>
              <a:t>towers</a:t>
            </a:r>
            <a:r>
              <a:rPr lang="de-DE" dirty="0"/>
              <a:t> </a:t>
            </a:r>
            <a:r>
              <a:rPr lang="de-DE" dirty="0" err="1"/>
              <a:t>needed</a:t>
            </a:r>
            <a:r>
              <a:rPr lang="de-DE" dirty="0"/>
              <a:t>, </a:t>
            </a:r>
            <a:r>
              <a:rPr lang="de-DE" dirty="0" err="1"/>
              <a:t>storm</a:t>
            </a:r>
            <a:r>
              <a:rPr lang="de-DE" dirty="0"/>
              <a:t> </a:t>
            </a:r>
            <a:r>
              <a:rPr lang="de-DE" dirty="0" err="1"/>
              <a:t>damage</a:t>
            </a:r>
            <a:r>
              <a:rPr lang="de-DE" dirty="0"/>
              <a:t> </a:t>
            </a:r>
            <a:r>
              <a:rPr lang="de-DE" dirty="0" err="1"/>
              <a:t>less</a:t>
            </a:r>
            <a:r>
              <a:rPr lang="de-DE" dirty="0"/>
              <a:t> </a:t>
            </a:r>
            <a:r>
              <a:rPr lang="de-DE" dirty="0" err="1"/>
              <a:t>likely</a:t>
            </a:r>
            <a:endParaRPr lang="de-DE" dirty="0"/>
          </a:p>
          <a:p>
            <a:r>
              <a:rPr lang="de-DE" dirty="0" err="1"/>
              <a:t>Cellphone</a:t>
            </a:r>
            <a:r>
              <a:rPr lang="de-DE" dirty="0"/>
              <a:t> </a:t>
            </a:r>
            <a:r>
              <a:rPr lang="de-DE" dirty="0" err="1"/>
              <a:t>towers</a:t>
            </a:r>
            <a:r>
              <a:rPr lang="de-DE" dirty="0"/>
              <a:t> </a:t>
            </a:r>
            <a:r>
              <a:rPr lang="de-DE" dirty="0" err="1"/>
              <a:t>can</a:t>
            </a:r>
            <a:r>
              <a:rPr lang="de-DE" dirty="0"/>
              <a:t> </a:t>
            </a:r>
            <a:r>
              <a:rPr lang="de-DE" dirty="0" err="1"/>
              <a:t>either</a:t>
            </a:r>
            <a:r>
              <a:rPr lang="de-DE" dirty="0"/>
              <a:t> </a:t>
            </a:r>
            <a:r>
              <a:rPr lang="de-DE" dirty="0" err="1"/>
              <a:t>blackout</a:t>
            </a:r>
            <a:r>
              <a:rPr lang="de-DE" dirty="0"/>
              <a:t> in </a:t>
            </a:r>
            <a:r>
              <a:rPr lang="de-DE" dirty="0" err="1"/>
              <a:t>disasters</a:t>
            </a:r>
            <a:r>
              <a:rPr lang="de-DE" dirty="0"/>
              <a:t> </a:t>
            </a:r>
            <a:r>
              <a:rPr lang="de-DE" dirty="0" err="1"/>
              <a:t>or</a:t>
            </a:r>
            <a:r>
              <a:rPr lang="de-DE" dirty="0"/>
              <a:t> </a:t>
            </a:r>
            <a:r>
              <a:rPr lang="de-DE" dirty="0" err="1"/>
              <a:t>be</a:t>
            </a:r>
            <a:r>
              <a:rPr lang="de-DE" dirty="0"/>
              <a:t> </a:t>
            </a:r>
            <a:r>
              <a:rPr lang="de-DE" dirty="0" err="1"/>
              <a:t>overloaded</a:t>
            </a:r>
            <a:endParaRPr lang="de-DE" dirty="0"/>
          </a:p>
          <a:p>
            <a:r>
              <a:rPr lang="de-DE" dirty="0"/>
              <a:t>Minimal </a:t>
            </a:r>
            <a:r>
              <a:rPr lang="de-DE" dirty="0" err="1"/>
              <a:t>complexity</a:t>
            </a:r>
            <a:r>
              <a:rPr lang="de-DE" dirty="0"/>
              <a:t> </a:t>
            </a:r>
            <a:r>
              <a:rPr lang="de-DE" dirty="0" err="1"/>
              <a:t>means</a:t>
            </a:r>
            <a:r>
              <a:rPr lang="de-DE" dirty="0"/>
              <a:t> minimal </a:t>
            </a:r>
            <a:r>
              <a:rPr lang="de-DE" dirty="0" err="1"/>
              <a:t>interruptions</a:t>
            </a:r>
            <a:endParaRPr lang="de-DE" dirty="0"/>
          </a:p>
        </p:txBody>
      </p:sp>
      <p:sp>
        <p:nvSpPr>
          <p:cNvPr id="4" name="Foliennummernplatzhalter 3"/>
          <p:cNvSpPr>
            <a:spLocks noGrp="1"/>
          </p:cNvSpPr>
          <p:nvPr>
            <p:ph type="sldNum" sz="quarter" idx="10"/>
          </p:nvPr>
        </p:nvSpPr>
        <p:spPr/>
        <p:txBody>
          <a:bodyPr/>
          <a:lstStyle/>
          <a:p>
            <a:fld id="{E6264B1D-1FB9-45AF-9CA8-FEF191252619}" type="slidenum">
              <a:rPr lang="de-DE" smtClean="0"/>
              <a:t>45</a:t>
            </a:fld>
            <a:endParaRPr lang="de-DE"/>
          </a:p>
        </p:txBody>
      </p:sp>
    </p:spTree>
    <p:extLst>
      <p:ext uri="{BB962C8B-B14F-4D97-AF65-F5344CB8AC3E}">
        <p14:creationId xmlns:p14="http://schemas.microsoft.com/office/powerpoint/2010/main" val="4102426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Heavy </a:t>
            </a:r>
            <a:r>
              <a:rPr lang="de-DE" dirty="0" err="1"/>
              <a:t>use</a:t>
            </a:r>
            <a:r>
              <a:rPr lang="de-DE" dirty="0"/>
              <a:t> </a:t>
            </a:r>
            <a:r>
              <a:rPr lang="de-DE" dirty="0" err="1"/>
              <a:t>despite</a:t>
            </a:r>
            <a:r>
              <a:rPr lang="de-DE" dirty="0"/>
              <a:t> </a:t>
            </a:r>
            <a:r>
              <a:rPr lang="de-DE" dirty="0" err="1"/>
              <a:t>reports</a:t>
            </a:r>
            <a:r>
              <a:rPr lang="de-DE" dirty="0"/>
              <a:t> </a:t>
            </a:r>
            <a:r>
              <a:rPr lang="de-DE" dirty="0" err="1"/>
              <a:t>of</a:t>
            </a:r>
            <a:r>
              <a:rPr lang="de-DE" dirty="0"/>
              <a:t> </a:t>
            </a:r>
            <a:r>
              <a:rPr lang="de-DE" dirty="0" err="1"/>
              <a:t>being</a:t>
            </a:r>
            <a:r>
              <a:rPr lang="de-DE" dirty="0"/>
              <a:t> </a:t>
            </a:r>
            <a:r>
              <a:rPr lang="de-DE" dirty="0" err="1"/>
              <a:t>replaced</a:t>
            </a:r>
            <a:endParaRPr lang="de-DE" dirty="0"/>
          </a:p>
          <a:p>
            <a:r>
              <a:rPr lang="de-DE" dirty="0"/>
              <a:t>Trade-offs </a:t>
            </a:r>
            <a:r>
              <a:rPr lang="de-DE" dirty="0" err="1"/>
              <a:t>are</a:t>
            </a:r>
            <a:r>
              <a:rPr lang="de-DE" dirty="0"/>
              <a:t> fundamental and </a:t>
            </a:r>
            <a:r>
              <a:rPr lang="de-DE" dirty="0" err="1"/>
              <a:t>timeless</a:t>
            </a:r>
            <a:r>
              <a:rPr lang="de-DE" dirty="0"/>
              <a:t> and </a:t>
            </a:r>
            <a:r>
              <a:rPr lang="de-DE" dirty="0" err="1"/>
              <a:t>decide</a:t>
            </a:r>
            <a:r>
              <a:rPr lang="de-DE" dirty="0"/>
              <a:t> </a:t>
            </a:r>
            <a:r>
              <a:rPr lang="de-DE" dirty="0" err="1"/>
              <a:t>over</a:t>
            </a:r>
            <a:r>
              <a:rPr lang="de-DE" dirty="0"/>
              <a:t> </a:t>
            </a:r>
            <a:r>
              <a:rPr lang="de-DE" dirty="0" err="1"/>
              <a:t>availability</a:t>
            </a:r>
            <a:r>
              <a:rPr lang="de-DE" dirty="0"/>
              <a:t> and </a:t>
            </a:r>
            <a:r>
              <a:rPr lang="de-DE" dirty="0" err="1"/>
              <a:t>interruptions</a:t>
            </a:r>
            <a:endParaRPr lang="de-DE" dirty="0"/>
          </a:p>
          <a:p>
            <a:endParaRPr lang="de-DE" dirty="0"/>
          </a:p>
        </p:txBody>
      </p:sp>
      <p:sp>
        <p:nvSpPr>
          <p:cNvPr id="4" name="Foliennummernplatzhalter 3"/>
          <p:cNvSpPr>
            <a:spLocks noGrp="1"/>
          </p:cNvSpPr>
          <p:nvPr>
            <p:ph type="sldNum" sz="quarter" idx="10"/>
          </p:nvPr>
        </p:nvSpPr>
        <p:spPr/>
        <p:txBody>
          <a:bodyPr/>
          <a:lstStyle/>
          <a:p>
            <a:fld id="{E6264B1D-1FB9-45AF-9CA8-FEF191252619}" type="slidenum">
              <a:rPr lang="de-DE" smtClean="0"/>
              <a:t>46</a:t>
            </a:fld>
            <a:endParaRPr lang="de-DE"/>
          </a:p>
        </p:txBody>
      </p:sp>
    </p:spTree>
    <p:extLst>
      <p:ext uri="{BB962C8B-B14F-4D97-AF65-F5344CB8AC3E}">
        <p14:creationId xmlns:p14="http://schemas.microsoft.com/office/powerpoint/2010/main" val="2774741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CMC = Computer-</a:t>
            </a:r>
            <a:r>
              <a:rPr lang="de-DE" dirty="0" err="1"/>
              <a:t>mediated</a:t>
            </a:r>
            <a:r>
              <a:rPr lang="de-DE" dirty="0"/>
              <a:t> Communication</a:t>
            </a:r>
          </a:p>
          <a:p>
            <a:r>
              <a:rPr lang="de-DE" dirty="0" err="1"/>
              <a:t>Categorise</a:t>
            </a:r>
            <a:r>
              <a:rPr lang="de-DE" dirty="0"/>
              <a:t> </a:t>
            </a:r>
            <a:r>
              <a:rPr lang="de-DE" dirty="0" err="1"/>
              <a:t>source</a:t>
            </a:r>
            <a:r>
              <a:rPr lang="de-DE" dirty="0"/>
              <a:t> and </a:t>
            </a:r>
            <a:r>
              <a:rPr lang="de-DE" dirty="0" err="1"/>
              <a:t>nature</a:t>
            </a:r>
            <a:r>
              <a:rPr lang="de-DE" dirty="0"/>
              <a:t> </a:t>
            </a:r>
            <a:r>
              <a:rPr lang="de-DE" dirty="0" err="1"/>
              <a:t>of</a:t>
            </a:r>
            <a:r>
              <a:rPr lang="de-DE" dirty="0"/>
              <a:t> </a:t>
            </a:r>
            <a:r>
              <a:rPr lang="de-DE" dirty="0" err="1"/>
              <a:t>interruption</a:t>
            </a:r>
            <a:endParaRPr lang="de-DE" dirty="0"/>
          </a:p>
          <a:p>
            <a:r>
              <a:rPr lang="en-US" sz="1200" kern="1200" dirty="0">
                <a:solidFill>
                  <a:schemeClr val="tx1"/>
                </a:solidFill>
                <a:effectLst/>
                <a:latin typeface="+mn-lt"/>
                <a:ea typeface="+mn-ea"/>
                <a:cs typeface="+mn-cs"/>
              </a:rPr>
              <a:t>Thereby </a:t>
            </a:r>
            <a:r>
              <a:rPr lang="en-US" sz="1200" kern="1200" dirty="0" err="1">
                <a:solidFill>
                  <a:schemeClr val="tx1"/>
                </a:solidFill>
                <a:effectLst/>
                <a:latin typeface="+mn-lt"/>
                <a:ea typeface="+mn-ea"/>
                <a:cs typeface="+mn-cs"/>
              </a:rPr>
              <a:t>exterNal</a:t>
            </a:r>
            <a:r>
              <a:rPr lang="en-US" sz="1200" kern="1200" dirty="0">
                <a:solidFill>
                  <a:schemeClr val="tx1"/>
                </a:solidFill>
                <a:effectLst/>
                <a:latin typeface="+mn-lt"/>
                <a:ea typeface="+mn-ea"/>
                <a:cs typeface="+mn-cs"/>
              </a:rPr>
              <a:t> interruptions result “from events in the environment” whereby internal interruptions come “from our own thought processes</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new ideas that draw attention from the current activity.” </a:t>
            </a:r>
          </a:p>
          <a:p>
            <a:r>
              <a:rPr lang="en-US" sz="1200" kern="1200" dirty="0">
                <a:solidFill>
                  <a:schemeClr val="tx1"/>
                </a:solidFill>
                <a:effectLst/>
                <a:latin typeface="+mn-lt"/>
                <a:ea typeface="+mn-ea"/>
                <a:cs typeface="+mn-cs"/>
              </a:rPr>
              <a:t>(Miyata &amp; Norman 1986, p. 268)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Digital: interruption is</a:t>
            </a:r>
          </a:p>
          <a:p>
            <a:r>
              <a:rPr lang="en-US" sz="1200" kern="1200" dirty="0">
                <a:solidFill>
                  <a:schemeClr val="tx1"/>
                </a:solidFill>
                <a:effectLst/>
                <a:latin typeface="+mn-lt"/>
                <a:ea typeface="+mn-ea"/>
                <a:cs typeface="+mn-cs"/>
              </a:rPr>
              <a:t>“an event within the notification system prompting transition of </a:t>
            </a:r>
          </a:p>
          <a:p>
            <a:r>
              <a:rPr lang="en-US" sz="1200" kern="1200" dirty="0">
                <a:solidFill>
                  <a:schemeClr val="tx1"/>
                </a:solidFill>
                <a:effectLst/>
                <a:latin typeface="+mn-lt"/>
                <a:ea typeface="+mn-ea"/>
                <a:cs typeface="+mn-cs"/>
              </a:rPr>
              <a:t>attention focus from a primary task to a notification”</a:t>
            </a:r>
          </a:p>
          <a:p>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McCrickard</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et al. 2003, pp. 551)</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Technology-mediated interruptions maximize availability</a:t>
            </a:r>
          </a:p>
        </p:txBody>
      </p:sp>
      <p:sp>
        <p:nvSpPr>
          <p:cNvPr id="4" name="Foliennummernplatzhalter 3"/>
          <p:cNvSpPr>
            <a:spLocks noGrp="1"/>
          </p:cNvSpPr>
          <p:nvPr>
            <p:ph type="sldNum" sz="quarter" idx="10"/>
          </p:nvPr>
        </p:nvSpPr>
        <p:spPr/>
        <p:txBody>
          <a:bodyPr/>
          <a:lstStyle/>
          <a:p>
            <a:fld id="{E6264B1D-1FB9-45AF-9CA8-FEF191252619}" type="slidenum">
              <a:rPr lang="de-DE" smtClean="0"/>
              <a:t>48</a:t>
            </a:fld>
            <a:endParaRPr lang="de-DE"/>
          </a:p>
        </p:txBody>
      </p:sp>
    </p:spTree>
    <p:extLst>
      <p:ext uri="{BB962C8B-B14F-4D97-AF65-F5344CB8AC3E}">
        <p14:creationId xmlns:p14="http://schemas.microsoft.com/office/powerpoint/2010/main" val="957518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Unavail</a:t>
            </a:r>
            <a:r>
              <a:rPr lang="de-DE" dirty="0"/>
              <a:t>. Bias also </a:t>
            </a:r>
            <a:r>
              <a:rPr lang="de-DE" dirty="0" err="1"/>
              <a:t>when</a:t>
            </a:r>
            <a:r>
              <a:rPr lang="de-DE" dirty="0"/>
              <a:t> </a:t>
            </a:r>
            <a:r>
              <a:rPr lang="de-DE" dirty="0" err="1"/>
              <a:t>developing</a:t>
            </a:r>
            <a:r>
              <a:rPr lang="de-DE" dirty="0"/>
              <a:t> </a:t>
            </a:r>
            <a:r>
              <a:rPr lang="de-DE" dirty="0" err="1"/>
              <a:t>sensors</a:t>
            </a:r>
            <a:r>
              <a:rPr lang="de-DE" dirty="0"/>
              <a:t>: </a:t>
            </a:r>
            <a:r>
              <a:rPr lang="de-DE" dirty="0" err="1"/>
              <a:t>capture</a:t>
            </a:r>
            <a:r>
              <a:rPr lang="de-DE" dirty="0"/>
              <a:t> </a:t>
            </a:r>
            <a:r>
              <a:rPr lang="de-DE" dirty="0" err="1"/>
              <a:t>voice</a:t>
            </a:r>
            <a:r>
              <a:rPr lang="de-DE" dirty="0"/>
              <a:t> </a:t>
            </a:r>
            <a:r>
              <a:rPr lang="de-DE" dirty="0" err="1"/>
              <a:t>activity</a:t>
            </a:r>
            <a:r>
              <a:rPr lang="de-DE" dirty="0"/>
              <a:t>, </a:t>
            </a:r>
            <a:r>
              <a:rPr lang="de-DE" dirty="0" err="1"/>
              <a:t>analyse</a:t>
            </a:r>
            <a:r>
              <a:rPr lang="de-DE" dirty="0"/>
              <a:t> </a:t>
            </a:r>
            <a:r>
              <a:rPr lang="de-DE" dirty="0" err="1"/>
              <a:t>calendar</a:t>
            </a:r>
            <a:r>
              <a:rPr lang="de-DE" dirty="0"/>
              <a:t> </a:t>
            </a:r>
            <a:r>
              <a:rPr lang="de-DE" dirty="0" err="1"/>
              <a:t>entries</a:t>
            </a:r>
            <a:endParaRPr lang="de-DE" dirty="0"/>
          </a:p>
          <a:p>
            <a:r>
              <a:rPr lang="de-DE" dirty="0" err="1"/>
              <a:t>Signaling</a:t>
            </a:r>
            <a:r>
              <a:rPr lang="de-DE" dirty="0"/>
              <a:t> </a:t>
            </a:r>
            <a:r>
              <a:rPr lang="de-DE" dirty="0" err="1"/>
              <a:t>avail</a:t>
            </a:r>
            <a:r>
              <a:rPr lang="de-DE" dirty="0"/>
              <a:t>. = positive – </a:t>
            </a:r>
            <a:r>
              <a:rPr lang="de-DE" dirty="0" err="1"/>
              <a:t>Signalling</a:t>
            </a:r>
            <a:r>
              <a:rPr lang="de-DE" dirty="0"/>
              <a:t> </a:t>
            </a:r>
            <a:r>
              <a:rPr lang="de-DE" dirty="0" err="1"/>
              <a:t>unavail</a:t>
            </a:r>
            <a:r>
              <a:rPr lang="de-DE" dirty="0"/>
              <a:t>. = negative, </a:t>
            </a:r>
            <a:r>
              <a:rPr lang="de-DE" dirty="0" err="1"/>
              <a:t>frustrating</a:t>
            </a:r>
            <a:endParaRPr lang="de-DE" dirty="0"/>
          </a:p>
          <a:p>
            <a:r>
              <a:rPr lang="de-DE" dirty="0"/>
              <a:t>Bias also in </a:t>
            </a:r>
            <a:r>
              <a:rPr lang="de-DE" dirty="0" err="1"/>
              <a:t>apps</a:t>
            </a:r>
            <a:r>
              <a:rPr lang="de-DE" dirty="0"/>
              <a:t>: Do-not-</a:t>
            </a:r>
            <a:r>
              <a:rPr lang="de-DE" dirty="0" err="1"/>
              <a:t>disturb</a:t>
            </a:r>
            <a:r>
              <a:rPr lang="de-DE" dirty="0"/>
              <a:t>, </a:t>
            </a:r>
            <a:r>
              <a:rPr lang="de-DE" dirty="0" err="1"/>
              <a:t>blocking</a:t>
            </a:r>
            <a:r>
              <a:rPr lang="de-DE" dirty="0"/>
              <a:t>, </a:t>
            </a:r>
            <a:r>
              <a:rPr lang="de-DE" dirty="0" err="1"/>
              <a:t>muting</a:t>
            </a:r>
            <a:r>
              <a:rPr lang="de-DE" dirty="0"/>
              <a:t>, </a:t>
            </a:r>
            <a:r>
              <a:rPr lang="de-DE" dirty="0" err="1"/>
              <a:t>disabling</a:t>
            </a:r>
            <a:r>
              <a:rPr lang="de-DE" dirty="0"/>
              <a:t> </a:t>
            </a:r>
            <a:r>
              <a:rPr lang="de-DE" dirty="0" err="1"/>
              <a:t>read</a:t>
            </a:r>
            <a:r>
              <a:rPr lang="de-DE" dirty="0"/>
              <a:t> </a:t>
            </a:r>
            <a:r>
              <a:rPr lang="de-DE" dirty="0" err="1"/>
              <a:t>confirmation</a:t>
            </a:r>
            <a:endParaRPr lang="de-DE" dirty="0"/>
          </a:p>
        </p:txBody>
      </p:sp>
      <p:sp>
        <p:nvSpPr>
          <p:cNvPr id="4" name="Foliennummernplatzhalter 3"/>
          <p:cNvSpPr>
            <a:spLocks noGrp="1"/>
          </p:cNvSpPr>
          <p:nvPr>
            <p:ph type="sldNum" sz="quarter" idx="10"/>
          </p:nvPr>
        </p:nvSpPr>
        <p:spPr/>
        <p:txBody>
          <a:bodyPr/>
          <a:lstStyle/>
          <a:p>
            <a:fld id="{E6264B1D-1FB9-45AF-9CA8-FEF191252619}" type="slidenum">
              <a:rPr lang="de-DE" smtClean="0"/>
              <a:t>49</a:t>
            </a:fld>
            <a:endParaRPr lang="de-DE"/>
          </a:p>
        </p:txBody>
      </p:sp>
    </p:spTree>
    <p:extLst>
      <p:ext uri="{BB962C8B-B14F-4D97-AF65-F5344CB8AC3E}">
        <p14:creationId xmlns:p14="http://schemas.microsoft.com/office/powerpoint/2010/main" val="4039100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Participants</a:t>
            </a:r>
            <a:r>
              <a:rPr lang="de-DE" dirty="0"/>
              <a:t>: 194 US </a:t>
            </a:r>
            <a:r>
              <a:rPr lang="de-DE" dirty="0" err="1"/>
              <a:t>students</a:t>
            </a:r>
            <a:endParaRPr lang="de-DE" dirty="0"/>
          </a:p>
          <a:p>
            <a:r>
              <a:rPr lang="de-DE" dirty="0"/>
              <a:t>Term </a:t>
            </a:r>
            <a:r>
              <a:rPr lang="de-DE" dirty="0" err="1"/>
              <a:t>alludes</a:t>
            </a:r>
            <a:r>
              <a:rPr lang="de-DE" dirty="0"/>
              <a:t> </a:t>
            </a:r>
            <a:r>
              <a:rPr lang="de-DE" dirty="0" err="1"/>
              <a:t>to</a:t>
            </a:r>
            <a:r>
              <a:rPr lang="de-DE" dirty="0"/>
              <a:t> </a:t>
            </a:r>
            <a:r>
              <a:rPr lang="de-DE" dirty="0" err="1"/>
              <a:t>role</a:t>
            </a:r>
            <a:r>
              <a:rPr lang="de-DE" dirty="0"/>
              <a:t> </a:t>
            </a:r>
            <a:r>
              <a:rPr lang="de-DE" dirty="0" err="1"/>
              <a:t>the</a:t>
            </a:r>
            <a:r>
              <a:rPr lang="de-DE" dirty="0"/>
              <a:t> </a:t>
            </a:r>
            <a:r>
              <a:rPr lang="de-DE" dirty="0" err="1"/>
              <a:t>butlers</a:t>
            </a:r>
            <a:r>
              <a:rPr lang="de-DE" dirty="0"/>
              <a:t> </a:t>
            </a:r>
            <a:r>
              <a:rPr lang="de-DE" dirty="0" err="1"/>
              <a:t>used</a:t>
            </a:r>
            <a:r>
              <a:rPr lang="de-DE" dirty="0"/>
              <a:t> </a:t>
            </a:r>
            <a:r>
              <a:rPr lang="de-DE" dirty="0" err="1"/>
              <a:t>to</a:t>
            </a:r>
            <a:r>
              <a:rPr lang="de-DE" dirty="0"/>
              <a:t> </a:t>
            </a:r>
            <a:r>
              <a:rPr lang="de-DE" dirty="0" err="1"/>
              <a:t>play</a:t>
            </a:r>
            <a:r>
              <a:rPr lang="de-DE" dirty="0"/>
              <a:t> </a:t>
            </a:r>
            <a:r>
              <a:rPr lang="de-DE" dirty="0" err="1"/>
              <a:t>for</a:t>
            </a:r>
            <a:r>
              <a:rPr lang="de-DE" dirty="0"/>
              <a:t> </a:t>
            </a:r>
            <a:r>
              <a:rPr lang="de-DE" dirty="0" err="1"/>
              <a:t>their</a:t>
            </a:r>
            <a:r>
              <a:rPr lang="de-DE" dirty="0"/>
              <a:t> </a:t>
            </a:r>
            <a:r>
              <a:rPr lang="de-DE" dirty="0" err="1"/>
              <a:t>employers</a:t>
            </a:r>
            <a:endParaRPr lang="de-DE" dirty="0"/>
          </a:p>
          <a:p>
            <a:r>
              <a:rPr lang="de-DE" dirty="0"/>
              <a:t>Temporal </a:t>
            </a:r>
            <a:r>
              <a:rPr lang="de-DE" dirty="0" err="1"/>
              <a:t>ambiguity</a:t>
            </a:r>
            <a:r>
              <a:rPr lang="de-DE" dirty="0"/>
              <a:t>: sorry I just </a:t>
            </a:r>
            <a:r>
              <a:rPr lang="de-DE" dirty="0" err="1"/>
              <a:t>saw</a:t>
            </a:r>
            <a:r>
              <a:rPr lang="de-DE" dirty="0"/>
              <a:t> </a:t>
            </a:r>
            <a:r>
              <a:rPr lang="de-DE" dirty="0" err="1"/>
              <a:t>your</a:t>
            </a:r>
            <a:r>
              <a:rPr lang="de-DE" dirty="0"/>
              <a:t> </a:t>
            </a:r>
            <a:r>
              <a:rPr lang="de-DE" dirty="0" err="1"/>
              <a:t>text</a:t>
            </a:r>
            <a:endParaRPr lang="de-DE" dirty="0"/>
          </a:p>
          <a:p>
            <a:r>
              <a:rPr lang="de-DE" dirty="0" err="1"/>
              <a:t>Activity</a:t>
            </a:r>
            <a:r>
              <a:rPr lang="de-DE" dirty="0"/>
              <a:t> </a:t>
            </a:r>
            <a:r>
              <a:rPr lang="de-DE" dirty="0" err="1"/>
              <a:t>ambiguity</a:t>
            </a:r>
            <a:r>
              <a:rPr lang="de-DE" dirty="0"/>
              <a:t>: Eating </a:t>
            </a:r>
            <a:r>
              <a:rPr lang="de-DE" dirty="0" err="1"/>
              <a:t>now</a:t>
            </a:r>
            <a:r>
              <a:rPr lang="de-DE" dirty="0"/>
              <a:t>, </a:t>
            </a:r>
            <a:r>
              <a:rPr lang="de-DE" dirty="0" err="1"/>
              <a:t>can</a:t>
            </a:r>
            <a:r>
              <a:rPr lang="de-DE" dirty="0"/>
              <a:t> I </a:t>
            </a:r>
            <a:r>
              <a:rPr lang="de-DE" dirty="0" err="1"/>
              <a:t>call</a:t>
            </a:r>
            <a:r>
              <a:rPr lang="de-DE" dirty="0"/>
              <a:t> </a:t>
            </a:r>
            <a:r>
              <a:rPr lang="de-DE" dirty="0" err="1"/>
              <a:t>you</a:t>
            </a:r>
            <a:r>
              <a:rPr lang="de-DE" dirty="0"/>
              <a:t> </a:t>
            </a:r>
            <a:r>
              <a:rPr lang="de-DE" dirty="0" err="1"/>
              <a:t>later</a:t>
            </a:r>
            <a:r>
              <a:rPr lang="de-DE" dirty="0"/>
              <a:t>? Delays </a:t>
            </a:r>
            <a:r>
              <a:rPr lang="de-DE" dirty="0" err="1"/>
              <a:t>the</a:t>
            </a:r>
            <a:r>
              <a:rPr lang="de-DE" dirty="0"/>
              <a:t> </a:t>
            </a:r>
            <a:r>
              <a:rPr lang="de-DE" dirty="0" err="1"/>
              <a:t>conversation</a:t>
            </a:r>
            <a:endParaRPr lang="de-DE" dirty="0"/>
          </a:p>
          <a:p>
            <a:r>
              <a:rPr lang="de-DE" dirty="0"/>
              <a:t>Location </a:t>
            </a:r>
            <a:r>
              <a:rPr lang="de-DE" dirty="0" err="1"/>
              <a:t>ambiguity</a:t>
            </a:r>
            <a:r>
              <a:rPr lang="de-DE" dirty="0"/>
              <a:t>: </a:t>
            </a:r>
            <a:r>
              <a:rPr lang="de-DE" dirty="0" err="1"/>
              <a:t>I‘m</a:t>
            </a:r>
            <a:r>
              <a:rPr lang="de-DE" dirty="0"/>
              <a:t> </a:t>
            </a:r>
            <a:r>
              <a:rPr lang="de-DE" dirty="0" err="1"/>
              <a:t>almost</a:t>
            </a:r>
            <a:r>
              <a:rPr lang="de-DE" dirty="0"/>
              <a:t> </a:t>
            </a:r>
            <a:r>
              <a:rPr lang="de-DE" dirty="0" err="1"/>
              <a:t>there</a:t>
            </a:r>
            <a:r>
              <a:rPr lang="de-DE" dirty="0"/>
              <a:t>!</a:t>
            </a:r>
          </a:p>
          <a:p>
            <a:r>
              <a:rPr lang="de-DE" dirty="0" err="1"/>
              <a:t>Giving</a:t>
            </a:r>
            <a:r>
              <a:rPr lang="de-DE" dirty="0"/>
              <a:t> multiple </a:t>
            </a:r>
            <a:r>
              <a:rPr lang="de-DE" dirty="0" err="1"/>
              <a:t>options</a:t>
            </a:r>
            <a:r>
              <a:rPr lang="de-DE" dirty="0"/>
              <a:t>: Not </a:t>
            </a:r>
            <a:r>
              <a:rPr lang="de-DE" dirty="0" err="1"/>
              <a:t>sure</a:t>
            </a:r>
            <a:r>
              <a:rPr lang="de-DE" dirty="0"/>
              <a:t> </a:t>
            </a:r>
            <a:r>
              <a:rPr lang="de-DE" dirty="0" err="1"/>
              <a:t>if</a:t>
            </a:r>
            <a:r>
              <a:rPr lang="de-DE" dirty="0"/>
              <a:t> </a:t>
            </a:r>
            <a:r>
              <a:rPr lang="de-DE" dirty="0" err="1"/>
              <a:t>go</a:t>
            </a:r>
            <a:r>
              <a:rPr lang="de-DE" dirty="0"/>
              <a:t> </a:t>
            </a:r>
            <a:r>
              <a:rPr lang="de-DE" dirty="0" err="1"/>
              <a:t>to</a:t>
            </a:r>
            <a:r>
              <a:rPr lang="de-DE" dirty="0"/>
              <a:t> </a:t>
            </a:r>
            <a:r>
              <a:rPr lang="de-DE" dirty="0" err="1"/>
              <a:t>this</a:t>
            </a:r>
            <a:r>
              <a:rPr lang="de-DE" dirty="0"/>
              <a:t> </a:t>
            </a:r>
            <a:r>
              <a:rPr lang="de-DE" dirty="0" err="1"/>
              <a:t>place</a:t>
            </a:r>
            <a:r>
              <a:rPr lang="de-DE" dirty="0"/>
              <a:t> </a:t>
            </a:r>
            <a:r>
              <a:rPr lang="de-DE" dirty="0" err="1"/>
              <a:t>or</a:t>
            </a:r>
            <a:r>
              <a:rPr lang="de-DE" dirty="0"/>
              <a:t> </a:t>
            </a:r>
            <a:r>
              <a:rPr lang="de-DE" dirty="0" err="1"/>
              <a:t>the</a:t>
            </a:r>
            <a:r>
              <a:rPr lang="de-DE" dirty="0"/>
              <a:t> </a:t>
            </a:r>
            <a:r>
              <a:rPr lang="de-DE" dirty="0" err="1"/>
              <a:t>other</a:t>
            </a:r>
            <a:endParaRPr lang="de-DE" dirty="0"/>
          </a:p>
          <a:p>
            <a:endParaRPr lang="de-DE" dirty="0"/>
          </a:p>
        </p:txBody>
      </p:sp>
      <p:sp>
        <p:nvSpPr>
          <p:cNvPr id="4" name="Foliennummernplatzhalter 3"/>
          <p:cNvSpPr>
            <a:spLocks noGrp="1"/>
          </p:cNvSpPr>
          <p:nvPr>
            <p:ph type="sldNum" sz="quarter" idx="10"/>
          </p:nvPr>
        </p:nvSpPr>
        <p:spPr/>
        <p:txBody>
          <a:bodyPr/>
          <a:lstStyle/>
          <a:p>
            <a:fld id="{E6264B1D-1FB9-45AF-9CA8-FEF191252619}" type="slidenum">
              <a:rPr lang="de-DE" smtClean="0"/>
              <a:t>50</a:t>
            </a:fld>
            <a:endParaRPr lang="de-DE"/>
          </a:p>
        </p:txBody>
      </p:sp>
    </p:spTree>
    <p:extLst>
      <p:ext uri="{BB962C8B-B14F-4D97-AF65-F5344CB8AC3E}">
        <p14:creationId xmlns:p14="http://schemas.microsoft.com/office/powerpoint/2010/main" val="1138371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Erklärung: Zirkelschluss zum </a:t>
            </a:r>
            <a:r>
              <a:rPr lang="de-DE" dirty="0" err="1"/>
              <a:t>Zeigarnik</a:t>
            </a:r>
            <a:r>
              <a:rPr lang="de-DE" dirty="0"/>
              <a:t> </a:t>
            </a:r>
            <a:r>
              <a:rPr lang="de-DE" dirty="0" err="1"/>
              <a:t>effect</a:t>
            </a:r>
            <a:r>
              <a:rPr lang="de-DE" dirty="0"/>
              <a:t>. Unerledigte Aufgabe erzeugen eine </a:t>
            </a:r>
            <a:r>
              <a:rPr lang="de-DE" dirty="0" err="1"/>
              <a:t>inner</a:t>
            </a:r>
            <a:r>
              <a:rPr lang="de-DE" dirty="0"/>
              <a:t> </a:t>
            </a:r>
            <a:r>
              <a:rPr lang="de-DE" dirty="0" err="1"/>
              <a:t>tension</a:t>
            </a:r>
            <a:r>
              <a:rPr lang="de-DE" dirty="0"/>
              <a:t>, welche zum starken Drang der Vervollständigung führen und deswegen druck aufbauen welcher zu stress führt</a:t>
            </a:r>
          </a:p>
        </p:txBody>
      </p:sp>
      <p:sp>
        <p:nvSpPr>
          <p:cNvPr id="4" name="Foliennummernplatzhalter 3"/>
          <p:cNvSpPr>
            <a:spLocks noGrp="1"/>
          </p:cNvSpPr>
          <p:nvPr>
            <p:ph type="sldNum" sz="quarter" idx="10"/>
          </p:nvPr>
        </p:nvSpPr>
        <p:spPr/>
        <p:txBody>
          <a:bodyPr/>
          <a:lstStyle/>
          <a:p>
            <a:fld id="{0F53FEF4-8A03-432D-8035-63D2ECF4C764}" type="slidenum">
              <a:rPr lang="de-DE" smtClean="0"/>
              <a:t>23</a:t>
            </a:fld>
            <a:endParaRPr lang="de-DE"/>
          </a:p>
        </p:txBody>
      </p:sp>
    </p:spTree>
    <p:extLst>
      <p:ext uri="{BB962C8B-B14F-4D97-AF65-F5344CB8AC3E}">
        <p14:creationId xmlns:p14="http://schemas.microsoft.com/office/powerpoint/2010/main" val="2952381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Control: Möglichkeit Unterbrechungen abzuwenden</a:t>
            </a:r>
          </a:p>
          <a:p>
            <a:r>
              <a:rPr lang="de-DE" dirty="0" err="1"/>
              <a:t>Anticipation</a:t>
            </a:r>
            <a:r>
              <a:rPr lang="de-DE" dirty="0"/>
              <a:t>: Bescheid wissen, dass Unterbrechungen stattfinden werden</a:t>
            </a:r>
          </a:p>
        </p:txBody>
      </p:sp>
      <p:sp>
        <p:nvSpPr>
          <p:cNvPr id="4" name="Foliennummernplatzhalter 3"/>
          <p:cNvSpPr>
            <a:spLocks noGrp="1"/>
          </p:cNvSpPr>
          <p:nvPr>
            <p:ph type="sldNum" sz="quarter" idx="10"/>
          </p:nvPr>
        </p:nvSpPr>
        <p:spPr/>
        <p:txBody>
          <a:bodyPr/>
          <a:lstStyle/>
          <a:p>
            <a:fld id="{0F53FEF4-8A03-432D-8035-63D2ECF4C764}" type="slidenum">
              <a:rPr lang="de-DE" smtClean="0"/>
              <a:t>24</a:t>
            </a:fld>
            <a:endParaRPr lang="de-DE"/>
          </a:p>
        </p:txBody>
      </p:sp>
    </p:spTree>
    <p:extLst>
      <p:ext uri="{BB962C8B-B14F-4D97-AF65-F5344CB8AC3E}">
        <p14:creationId xmlns:p14="http://schemas.microsoft.com/office/powerpoint/2010/main" val="3434536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Messung von Stress via Trierer Inventar zum chronischen Stress (Schulz et. al 2006)</a:t>
            </a:r>
          </a:p>
          <a:p>
            <a:r>
              <a:rPr lang="de-DE" dirty="0"/>
              <a:t>Messung von Konzentration via KIA (Scholz 2006)</a:t>
            </a:r>
          </a:p>
          <a:p>
            <a:r>
              <a:rPr lang="de-DE" dirty="0"/>
              <a:t>Messung von mentaler Unruhe (</a:t>
            </a:r>
            <a:r>
              <a:rPr lang="de-DE" dirty="0" err="1"/>
              <a:t>Barsties</a:t>
            </a:r>
            <a:r>
              <a:rPr lang="de-DE" dirty="0"/>
              <a:t> 2011)</a:t>
            </a:r>
          </a:p>
          <a:p>
            <a:endParaRPr lang="de-DE" dirty="0"/>
          </a:p>
        </p:txBody>
      </p:sp>
      <p:sp>
        <p:nvSpPr>
          <p:cNvPr id="4" name="Foliennummernplatzhalter 3"/>
          <p:cNvSpPr>
            <a:spLocks noGrp="1"/>
          </p:cNvSpPr>
          <p:nvPr>
            <p:ph type="sldNum" sz="quarter" idx="10"/>
          </p:nvPr>
        </p:nvSpPr>
        <p:spPr/>
        <p:txBody>
          <a:bodyPr/>
          <a:lstStyle/>
          <a:p>
            <a:fld id="{0F53FEF4-8A03-432D-8035-63D2ECF4C764}" type="slidenum">
              <a:rPr lang="de-DE" smtClean="0"/>
              <a:t>27</a:t>
            </a:fld>
            <a:endParaRPr lang="de-DE"/>
          </a:p>
        </p:txBody>
      </p:sp>
    </p:spTree>
    <p:extLst>
      <p:ext uri="{BB962C8B-B14F-4D97-AF65-F5344CB8AC3E}">
        <p14:creationId xmlns:p14="http://schemas.microsoft.com/office/powerpoint/2010/main" val="2951292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Menschen, welche ihre </a:t>
            </a:r>
            <a:r>
              <a:rPr lang="de-DE" dirty="0" err="1"/>
              <a:t>domains</a:t>
            </a:r>
            <a:r>
              <a:rPr lang="de-DE" dirty="0"/>
              <a:t> stärker ineinander verflochten haben Integrators werden von </a:t>
            </a:r>
            <a:r>
              <a:rPr lang="de-DE" dirty="0" err="1"/>
              <a:t>Interruptions</a:t>
            </a:r>
            <a:r>
              <a:rPr lang="de-DE" dirty="0"/>
              <a:t> nicht so leicht in ihrem </a:t>
            </a:r>
            <a:r>
              <a:rPr lang="de-DE" dirty="0" err="1"/>
              <a:t>workflow</a:t>
            </a:r>
            <a:r>
              <a:rPr lang="de-DE" dirty="0"/>
              <a:t> </a:t>
            </a:r>
            <a:r>
              <a:rPr lang="de-DE" dirty="0" err="1"/>
              <a:t>beinträchtigt</a:t>
            </a:r>
            <a:r>
              <a:rPr lang="de-DE" dirty="0"/>
              <a:t>, da sie das ineinandergreifen von </a:t>
            </a:r>
            <a:r>
              <a:rPr lang="de-DE" dirty="0" err="1"/>
              <a:t>verscheidenen</a:t>
            </a:r>
            <a:r>
              <a:rPr lang="de-DE" dirty="0"/>
              <a:t> </a:t>
            </a:r>
            <a:r>
              <a:rPr lang="de-DE" dirty="0" err="1"/>
              <a:t>domains</a:t>
            </a:r>
            <a:r>
              <a:rPr lang="de-DE" dirty="0"/>
              <a:t> gewohnt sind und damit umgehen können. </a:t>
            </a:r>
            <a:r>
              <a:rPr lang="de-DE" dirty="0" err="1"/>
              <a:t>Seperators</a:t>
            </a:r>
            <a:r>
              <a:rPr lang="de-DE" dirty="0"/>
              <a:t> sind gegenüber solchen </a:t>
            </a:r>
            <a:r>
              <a:rPr lang="de-DE" dirty="0" err="1"/>
              <a:t>situationen</a:t>
            </a:r>
            <a:r>
              <a:rPr lang="de-DE" dirty="0"/>
              <a:t> eher </a:t>
            </a:r>
            <a:r>
              <a:rPr lang="de-DE" dirty="0" err="1"/>
              <a:t>avers</a:t>
            </a:r>
            <a:r>
              <a:rPr lang="de-DE" dirty="0"/>
              <a:t>.</a:t>
            </a:r>
          </a:p>
        </p:txBody>
      </p:sp>
      <p:sp>
        <p:nvSpPr>
          <p:cNvPr id="4" name="Foliennummernplatzhalter 3"/>
          <p:cNvSpPr>
            <a:spLocks noGrp="1"/>
          </p:cNvSpPr>
          <p:nvPr>
            <p:ph type="sldNum" sz="quarter" idx="10"/>
          </p:nvPr>
        </p:nvSpPr>
        <p:spPr/>
        <p:txBody>
          <a:bodyPr/>
          <a:lstStyle/>
          <a:p>
            <a:fld id="{0F53FEF4-8A03-432D-8035-63D2ECF4C764}" type="slidenum">
              <a:rPr lang="de-DE" smtClean="0"/>
              <a:t>32</a:t>
            </a:fld>
            <a:endParaRPr lang="de-DE"/>
          </a:p>
        </p:txBody>
      </p:sp>
    </p:spTree>
    <p:extLst>
      <p:ext uri="{BB962C8B-B14F-4D97-AF65-F5344CB8AC3E}">
        <p14:creationId xmlns:p14="http://schemas.microsoft.com/office/powerpoint/2010/main" val="2410905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Manche </a:t>
            </a:r>
            <a:r>
              <a:rPr lang="de-DE" dirty="0" err="1"/>
              <a:t>leute</a:t>
            </a:r>
            <a:r>
              <a:rPr lang="de-DE" dirty="0"/>
              <a:t> haben nicht so großen bedarf an </a:t>
            </a:r>
            <a:r>
              <a:rPr lang="de-DE" dirty="0" err="1"/>
              <a:t>segmentation</a:t>
            </a:r>
            <a:r>
              <a:rPr lang="de-DE" dirty="0"/>
              <a:t> wie andere. Vielen ist es </a:t>
            </a:r>
            <a:r>
              <a:rPr lang="de-DE" dirty="0" err="1"/>
              <a:t>zb</a:t>
            </a:r>
            <a:r>
              <a:rPr lang="de-DE" dirty="0"/>
              <a:t> unangenehm in verschiedenen </a:t>
            </a:r>
            <a:r>
              <a:rPr lang="de-DE" dirty="0" err="1"/>
              <a:t>kontexten</a:t>
            </a:r>
            <a:r>
              <a:rPr lang="de-DE" dirty="0"/>
              <a:t> kontaktiert zu werden </a:t>
            </a:r>
            <a:r>
              <a:rPr lang="de-DE" dirty="0" err="1"/>
              <a:t>zb</a:t>
            </a:r>
            <a:r>
              <a:rPr lang="de-DE" dirty="0"/>
              <a:t> </a:t>
            </a:r>
            <a:r>
              <a:rPr lang="de-DE" dirty="0" err="1"/>
              <a:t>zuhase</a:t>
            </a:r>
            <a:r>
              <a:rPr lang="de-DE" dirty="0"/>
              <a:t> vom </a:t>
            </a:r>
            <a:r>
              <a:rPr lang="de-DE" dirty="0" err="1"/>
              <a:t>chef</a:t>
            </a:r>
            <a:endParaRPr lang="de-DE" dirty="0"/>
          </a:p>
        </p:txBody>
      </p:sp>
      <p:sp>
        <p:nvSpPr>
          <p:cNvPr id="4" name="Foliennummernplatzhalter 3"/>
          <p:cNvSpPr>
            <a:spLocks noGrp="1"/>
          </p:cNvSpPr>
          <p:nvPr>
            <p:ph type="sldNum" sz="quarter" idx="10"/>
          </p:nvPr>
        </p:nvSpPr>
        <p:spPr/>
        <p:txBody>
          <a:bodyPr/>
          <a:lstStyle/>
          <a:p>
            <a:fld id="{0F53FEF4-8A03-432D-8035-63D2ECF4C764}" type="slidenum">
              <a:rPr lang="de-DE" smtClean="0"/>
              <a:t>34</a:t>
            </a:fld>
            <a:endParaRPr lang="de-DE"/>
          </a:p>
        </p:txBody>
      </p:sp>
    </p:spTree>
    <p:extLst>
      <p:ext uri="{BB962C8B-B14F-4D97-AF65-F5344CB8AC3E}">
        <p14:creationId xmlns:p14="http://schemas.microsoft.com/office/powerpoint/2010/main" val="324154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KVB = Kassenärztliche Vereinigung Bayerns</a:t>
            </a:r>
            <a:br>
              <a:rPr lang="de-DE" dirty="0"/>
            </a:br>
            <a:r>
              <a:rPr lang="de-DE" dirty="0"/>
              <a:t>multiple </a:t>
            </a:r>
            <a:r>
              <a:rPr lang="de-DE" dirty="0" err="1"/>
              <a:t>colleagues</a:t>
            </a:r>
            <a:r>
              <a:rPr lang="de-DE" dirty="0"/>
              <a:t> </a:t>
            </a:r>
            <a:r>
              <a:rPr lang="de-DE" dirty="0" err="1"/>
              <a:t>had</a:t>
            </a:r>
            <a:r>
              <a:rPr lang="de-DE" dirty="0"/>
              <a:t> </a:t>
            </a:r>
            <a:r>
              <a:rPr lang="de-DE" dirty="0" err="1"/>
              <a:t>cancelled</a:t>
            </a:r>
            <a:r>
              <a:rPr lang="de-DE" dirty="0"/>
              <a:t> </a:t>
            </a:r>
            <a:r>
              <a:rPr lang="de-DE" dirty="0" err="1"/>
              <a:t>their</a:t>
            </a:r>
            <a:r>
              <a:rPr lang="de-DE" dirty="0"/>
              <a:t> on-</a:t>
            </a:r>
            <a:r>
              <a:rPr lang="de-DE" dirty="0" err="1"/>
              <a:t>call</a:t>
            </a:r>
            <a:r>
              <a:rPr lang="de-DE" dirty="0"/>
              <a:t> </a:t>
            </a:r>
            <a:r>
              <a:rPr lang="de-DE" dirty="0" err="1"/>
              <a:t>service</a:t>
            </a:r>
            <a:r>
              <a:rPr lang="de-DE" dirty="0"/>
              <a:t> </a:t>
            </a:r>
            <a:r>
              <a:rPr lang="de-DE" dirty="0" err="1"/>
              <a:t>before</a:t>
            </a:r>
            <a:r>
              <a:rPr lang="de-DE" dirty="0"/>
              <a:t> her</a:t>
            </a:r>
            <a:br>
              <a:rPr lang="de-DE" dirty="0"/>
            </a:br>
            <a:r>
              <a:rPr lang="de-DE" dirty="0" err="1"/>
              <a:t>driving</a:t>
            </a:r>
            <a:r>
              <a:rPr lang="de-DE" dirty="0"/>
              <a:t> </a:t>
            </a:r>
            <a:r>
              <a:rPr lang="de-DE" dirty="0" err="1"/>
              <a:t>around</a:t>
            </a:r>
            <a:r>
              <a:rPr lang="de-DE" dirty="0"/>
              <a:t> </a:t>
            </a:r>
            <a:r>
              <a:rPr lang="de-DE" dirty="0" err="1"/>
              <a:t>for</a:t>
            </a:r>
            <a:r>
              <a:rPr lang="de-DE" dirty="0"/>
              <a:t> 7 </a:t>
            </a:r>
            <a:r>
              <a:rPr lang="de-DE" dirty="0" err="1"/>
              <a:t>hours</a:t>
            </a:r>
            <a:r>
              <a:rPr lang="de-DE" dirty="0"/>
              <a:t> in </a:t>
            </a:r>
            <a:r>
              <a:rPr lang="de-DE" dirty="0" err="1"/>
              <a:t>night</a:t>
            </a:r>
            <a:r>
              <a:rPr lang="de-DE" dirty="0"/>
              <a:t>, </a:t>
            </a:r>
            <a:r>
              <a:rPr lang="de-DE" dirty="0" err="1"/>
              <a:t>many</a:t>
            </a:r>
            <a:r>
              <a:rPr lang="de-DE" dirty="0"/>
              <a:t> </a:t>
            </a:r>
            <a:r>
              <a:rPr lang="de-DE" dirty="0" err="1"/>
              <a:t>cases</a:t>
            </a:r>
            <a:r>
              <a:rPr lang="de-DE" dirty="0"/>
              <a:t> </a:t>
            </a:r>
            <a:r>
              <a:rPr lang="de-DE" dirty="0" err="1"/>
              <a:t>that</a:t>
            </a:r>
            <a:r>
              <a:rPr lang="de-DE" dirty="0"/>
              <a:t> </a:t>
            </a:r>
            <a:r>
              <a:rPr lang="de-DE" dirty="0" err="1"/>
              <a:t>were</a:t>
            </a:r>
            <a:r>
              <a:rPr lang="de-DE" dirty="0"/>
              <a:t> not </a:t>
            </a:r>
            <a:r>
              <a:rPr lang="de-DE" dirty="0" err="1"/>
              <a:t>as</a:t>
            </a:r>
            <a:r>
              <a:rPr lang="de-DE" dirty="0"/>
              <a:t> </a:t>
            </a:r>
            <a:r>
              <a:rPr lang="de-DE" dirty="0" err="1"/>
              <a:t>critical</a:t>
            </a:r>
            <a:endParaRPr lang="de-DE" dirty="0"/>
          </a:p>
          <a:p>
            <a:r>
              <a:rPr lang="de-DE" dirty="0" err="1"/>
              <a:t>Ashamed</a:t>
            </a:r>
            <a:r>
              <a:rPr lang="de-DE" dirty="0"/>
              <a:t>, </a:t>
            </a:r>
            <a:r>
              <a:rPr lang="de-DE" dirty="0" err="1"/>
              <a:t>guilty</a:t>
            </a:r>
            <a:r>
              <a:rPr lang="de-DE" dirty="0"/>
              <a:t>, </a:t>
            </a:r>
            <a:r>
              <a:rPr lang="de-DE" dirty="0" err="1"/>
              <a:t>wants</a:t>
            </a:r>
            <a:r>
              <a:rPr lang="de-DE" dirty="0"/>
              <a:t> </a:t>
            </a:r>
            <a:r>
              <a:rPr lang="de-DE" dirty="0" err="1"/>
              <a:t>to</a:t>
            </a:r>
            <a:r>
              <a:rPr lang="de-DE" dirty="0"/>
              <a:t> </a:t>
            </a:r>
            <a:r>
              <a:rPr lang="de-DE" dirty="0" err="1"/>
              <a:t>stay</a:t>
            </a:r>
            <a:r>
              <a:rPr lang="de-DE" dirty="0"/>
              <a:t> </a:t>
            </a:r>
            <a:r>
              <a:rPr lang="de-DE" dirty="0" err="1"/>
              <a:t>anonymous</a:t>
            </a:r>
            <a:endParaRPr lang="de-DE" dirty="0"/>
          </a:p>
        </p:txBody>
      </p:sp>
      <p:sp>
        <p:nvSpPr>
          <p:cNvPr id="4" name="Foliennummernplatzhalter 3"/>
          <p:cNvSpPr>
            <a:spLocks noGrp="1"/>
          </p:cNvSpPr>
          <p:nvPr>
            <p:ph type="sldNum" sz="quarter" idx="10"/>
          </p:nvPr>
        </p:nvSpPr>
        <p:spPr/>
        <p:txBody>
          <a:bodyPr/>
          <a:lstStyle/>
          <a:p>
            <a:fld id="{E6264B1D-1FB9-45AF-9CA8-FEF191252619}" type="slidenum">
              <a:rPr lang="de-DE" smtClean="0"/>
              <a:t>39</a:t>
            </a:fld>
            <a:endParaRPr lang="de-DE"/>
          </a:p>
        </p:txBody>
      </p:sp>
    </p:spTree>
    <p:extLst>
      <p:ext uri="{BB962C8B-B14F-4D97-AF65-F5344CB8AC3E}">
        <p14:creationId xmlns:p14="http://schemas.microsoft.com/office/powerpoint/2010/main" val="3377076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Segmenting</a:t>
            </a:r>
            <a:r>
              <a:rPr lang="de-DE" dirty="0"/>
              <a:t> </a:t>
            </a:r>
            <a:r>
              <a:rPr lang="de-DE" dirty="0" err="1"/>
              <a:t>by</a:t>
            </a:r>
            <a:r>
              <a:rPr lang="de-DE" dirty="0"/>
              <a:t> </a:t>
            </a:r>
            <a:r>
              <a:rPr lang="de-DE" dirty="0" err="1"/>
              <a:t>force</a:t>
            </a:r>
            <a:r>
              <a:rPr lang="de-DE" dirty="0"/>
              <a:t>, </a:t>
            </a:r>
            <a:r>
              <a:rPr lang="de-DE" dirty="0" err="1"/>
              <a:t>no</a:t>
            </a:r>
            <a:r>
              <a:rPr lang="de-DE" dirty="0"/>
              <a:t> </a:t>
            </a:r>
            <a:r>
              <a:rPr lang="de-DE" dirty="0" err="1"/>
              <a:t>integration</a:t>
            </a:r>
            <a:endParaRPr lang="de-DE" dirty="0"/>
          </a:p>
          <a:p>
            <a:r>
              <a:rPr lang="de-DE" dirty="0"/>
              <a:t>Arrows </a:t>
            </a:r>
            <a:r>
              <a:rPr lang="de-DE" dirty="0" err="1"/>
              <a:t>symbolize</a:t>
            </a:r>
            <a:r>
              <a:rPr lang="de-DE" dirty="0"/>
              <a:t> social </a:t>
            </a:r>
            <a:r>
              <a:rPr lang="de-DE" dirty="0" err="1"/>
              <a:t>pressure</a:t>
            </a:r>
            <a:r>
              <a:rPr lang="de-DE" dirty="0"/>
              <a:t>, </a:t>
            </a:r>
            <a:r>
              <a:rPr lang="de-DE" dirty="0" err="1"/>
              <a:t>consequences</a:t>
            </a:r>
            <a:endParaRPr lang="de-DE" dirty="0"/>
          </a:p>
          <a:p>
            <a:r>
              <a:rPr lang="de-DE" dirty="0"/>
              <a:t>Boundary </a:t>
            </a:r>
            <a:r>
              <a:rPr lang="de-DE" dirty="0" err="1"/>
              <a:t>flexibility</a:t>
            </a:r>
            <a:r>
              <a:rPr lang="de-DE" dirty="0"/>
              <a:t> </a:t>
            </a:r>
            <a:r>
              <a:rPr lang="de-DE" dirty="0" err="1"/>
              <a:t>is</a:t>
            </a:r>
            <a:r>
              <a:rPr lang="de-DE" dirty="0"/>
              <a:t> minimal</a:t>
            </a:r>
          </a:p>
          <a:p>
            <a:r>
              <a:rPr lang="de-DE" dirty="0"/>
              <a:t>Boundary </a:t>
            </a:r>
            <a:r>
              <a:rPr lang="de-DE" dirty="0" err="1"/>
              <a:t>permeability</a:t>
            </a:r>
            <a:r>
              <a:rPr lang="de-DE" dirty="0"/>
              <a:t> </a:t>
            </a:r>
            <a:r>
              <a:rPr lang="de-DE" dirty="0" err="1"/>
              <a:t>is</a:t>
            </a:r>
            <a:r>
              <a:rPr lang="de-DE" dirty="0"/>
              <a:t> </a:t>
            </a:r>
            <a:r>
              <a:rPr lang="de-DE" dirty="0" err="1"/>
              <a:t>low</a:t>
            </a:r>
            <a:r>
              <a:rPr lang="de-DE" dirty="0"/>
              <a:t> (</a:t>
            </a:r>
            <a:r>
              <a:rPr lang="de-DE" dirty="0" err="1"/>
              <a:t>physical</a:t>
            </a:r>
            <a:r>
              <a:rPr lang="de-DE" dirty="0"/>
              <a:t> </a:t>
            </a:r>
            <a:r>
              <a:rPr lang="de-DE" dirty="0" err="1"/>
              <a:t>vicinity</a:t>
            </a:r>
            <a:r>
              <a:rPr lang="de-DE" dirty="0"/>
              <a:t> </a:t>
            </a:r>
            <a:r>
              <a:rPr lang="de-DE" dirty="0" err="1"/>
              <a:t>necessary</a:t>
            </a:r>
            <a:r>
              <a:rPr lang="de-DE" dirty="0"/>
              <a:t> </a:t>
            </a:r>
            <a:r>
              <a:rPr lang="de-DE" dirty="0" err="1"/>
              <a:t>to</a:t>
            </a:r>
            <a:r>
              <a:rPr lang="de-DE" dirty="0"/>
              <a:t> </a:t>
            </a:r>
            <a:r>
              <a:rPr lang="de-DE" dirty="0" err="1"/>
              <a:t>reach</a:t>
            </a:r>
            <a:r>
              <a:rPr lang="de-DE" dirty="0"/>
              <a:t> </a:t>
            </a:r>
            <a:r>
              <a:rPr lang="de-DE" dirty="0" err="1"/>
              <a:t>patients</a:t>
            </a:r>
            <a:r>
              <a:rPr lang="de-DE" dirty="0"/>
              <a:t> fast)</a:t>
            </a:r>
          </a:p>
          <a:p>
            <a:endParaRPr lang="de-DE" dirty="0"/>
          </a:p>
        </p:txBody>
      </p:sp>
      <p:sp>
        <p:nvSpPr>
          <p:cNvPr id="4" name="Foliennummernplatzhalter 3"/>
          <p:cNvSpPr>
            <a:spLocks noGrp="1"/>
          </p:cNvSpPr>
          <p:nvPr>
            <p:ph type="sldNum" sz="quarter" idx="10"/>
          </p:nvPr>
        </p:nvSpPr>
        <p:spPr/>
        <p:txBody>
          <a:bodyPr/>
          <a:lstStyle/>
          <a:p>
            <a:fld id="{E6264B1D-1FB9-45AF-9CA8-FEF191252619}" type="slidenum">
              <a:rPr lang="de-DE" smtClean="0"/>
              <a:t>41</a:t>
            </a:fld>
            <a:endParaRPr lang="de-DE"/>
          </a:p>
        </p:txBody>
      </p:sp>
    </p:spTree>
    <p:extLst>
      <p:ext uri="{BB962C8B-B14F-4D97-AF65-F5344CB8AC3E}">
        <p14:creationId xmlns:p14="http://schemas.microsoft.com/office/powerpoint/2010/main" val="1275525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Seminar </a:t>
            </a:r>
            <a:r>
              <a:rPr lang="de-DE" dirty="0" err="1"/>
              <a:t>has</a:t>
            </a:r>
            <a:r>
              <a:rPr lang="de-DE" dirty="0"/>
              <a:t> </a:t>
            </a:r>
            <a:r>
              <a:rPr lang="de-DE" dirty="0" err="1"/>
              <a:t>progressed</a:t>
            </a:r>
            <a:r>
              <a:rPr lang="de-DE" dirty="0"/>
              <a:t>, like </a:t>
            </a:r>
            <a:r>
              <a:rPr lang="de-DE" dirty="0" err="1"/>
              <a:t>to</a:t>
            </a:r>
            <a:r>
              <a:rPr lang="de-DE" dirty="0"/>
              <a:t> </a:t>
            </a:r>
            <a:r>
              <a:rPr lang="de-DE" dirty="0" err="1"/>
              <a:t>refer</a:t>
            </a:r>
            <a:r>
              <a:rPr lang="de-DE" dirty="0"/>
              <a:t> </a:t>
            </a:r>
            <a:r>
              <a:rPr lang="de-DE" dirty="0" err="1"/>
              <a:t>to</a:t>
            </a:r>
            <a:r>
              <a:rPr lang="de-DE" dirty="0"/>
              <a:t> </a:t>
            </a:r>
            <a:r>
              <a:rPr lang="de-DE" dirty="0" err="1"/>
              <a:t>earlier</a:t>
            </a:r>
            <a:r>
              <a:rPr lang="de-DE" dirty="0"/>
              <a:t> </a:t>
            </a:r>
            <a:r>
              <a:rPr lang="de-DE" dirty="0" err="1"/>
              <a:t>topics</a:t>
            </a:r>
            <a:r>
              <a:rPr lang="de-DE" dirty="0"/>
              <a:t> and </a:t>
            </a:r>
            <a:r>
              <a:rPr lang="de-DE" dirty="0" err="1"/>
              <a:t>provide</a:t>
            </a:r>
            <a:r>
              <a:rPr lang="de-DE" dirty="0"/>
              <a:t> </a:t>
            </a:r>
            <a:r>
              <a:rPr lang="de-DE" dirty="0" err="1"/>
              <a:t>context</a:t>
            </a:r>
            <a:endParaRPr lang="de-DE" dirty="0"/>
          </a:p>
          <a:p>
            <a:r>
              <a:rPr lang="de-DE" dirty="0"/>
              <a:t>Boundary </a:t>
            </a:r>
            <a:r>
              <a:rPr lang="de-DE" dirty="0" err="1"/>
              <a:t>flexibility</a:t>
            </a:r>
            <a:r>
              <a:rPr lang="de-DE" dirty="0"/>
              <a:t>: </a:t>
            </a:r>
            <a:r>
              <a:rPr lang="en-US" dirty="0"/>
              <a:t>“Capacity of the boundary to be moved temporally or physically.”</a:t>
            </a:r>
          </a:p>
          <a:p>
            <a:r>
              <a:rPr lang="en-US" dirty="0"/>
              <a:t>Boundary permeability:  „Reflects the extent to which an individual might be psychologically and/or behaviorally engaged in one domain, while physically located in another, or at times that are traditionally devoted to the other.“ </a:t>
            </a:r>
          </a:p>
          <a:p>
            <a:r>
              <a:rPr lang="en-US" dirty="0"/>
              <a:t>Permeability is high because of feeling of responsibility or guilt, traumatic shocking images that are being remembered, might need to provide medical service when not in work</a:t>
            </a:r>
          </a:p>
          <a:p>
            <a:endParaRPr lang="en-US" dirty="0"/>
          </a:p>
          <a:p>
            <a:r>
              <a:rPr lang="en-US" dirty="0"/>
              <a:t>Boundary thickness: „Boundaries between life spheres differ in thickness depending on their permeability and flexibility.“ </a:t>
            </a:r>
            <a:endParaRPr lang="de-DE" dirty="0"/>
          </a:p>
        </p:txBody>
      </p:sp>
      <p:sp>
        <p:nvSpPr>
          <p:cNvPr id="4" name="Foliennummernplatzhalter 3"/>
          <p:cNvSpPr>
            <a:spLocks noGrp="1"/>
          </p:cNvSpPr>
          <p:nvPr>
            <p:ph type="sldNum" sz="quarter" idx="10"/>
          </p:nvPr>
        </p:nvSpPr>
        <p:spPr/>
        <p:txBody>
          <a:bodyPr/>
          <a:lstStyle/>
          <a:p>
            <a:fld id="{E6264B1D-1FB9-45AF-9CA8-FEF191252619}" type="slidenum">
              <a:rPr lang="de-DE" smtClean="0"/>
              <a:t>42</a:t>
            </a:fld>
            <a:endParaRPr lang="de-DE"/>
          </a:p>
        </p:txBody>
      </p:sp>
    </p:spTree>
    <p:extLst>
      <p:ext uri="{BB962C8B-B14F-4D97-AF65-F5344CB8AC3E}">
        <p14:creationId xmlns:p14="http://schemas.microsoft.com/office/powerpoint/2010/main" val="3049166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a:noFill/>
        </p:spPr>
        <p:txBody>
          <a:bodyPr/>
          <a:lstStyle/>
          <a:p>
            <a:r>
              <a:rPr lang="de-DE"/>
              <a:t>Titelmasterformat durch Klicken bearbeiten</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Tree>
    <p:extLst>
      <p:ext uri="{BB962C8B-B14F-4D97-AF65-F5344CB8AC3E}">
        <p14:creationId xmlns:p14="http://schemas.microsoft.com/office/powerpoint/2010/main" val="4022485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Titel 1"/>
          <p:cNvSpPr>
            <a:spLocks noGrp="1"/>
          </p:cNvSpPr>
          <p:nvPr>
            <p:ph type="title"/>
          </p:nvPr>
        </p:nvSpPr>
        <p:spPr>
          <a:xfrm>
            <a:off x="838200" y="1143000"/>
            <a:ext cx="7467600" cy="1143000"/>
          </a:xfrm>
        </p:spPr>
        <p:txBody>
          <a:bodyPr/>
          <a:lstStyle/>
          <a:p>
            <a:r>
              <a:rPr lang="de-DE"/>
              <a:t>Titelmasterformat durch Klicken bearbeiten</a:t>
            </a:r>
            <a:endParaRPr lang="de-DE" dirty="0"/>
          </a:p>
        </p:txBody>
      </p:sp>
      <p:sp>
        <p:nvSpPr>
          <p:cNvPr id="5" name="Inhaltsplatzhalter 2"/>
          <p:cNvSpPr>
            <a:spLocks noGrp="1"/>
          </p:cNvSpPr>
          <p:nvPr>
            <p:ph idx="1"/>
          </p:nvPr>
        </p:nvSpPr>
        <p:spPr>
          <a:xfrm>
            <a:off x="838200" y="2590800"/>
            <a:ext cx="7467600" cy="3552844"/>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292919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5" name="Titel 1"/>
          <p:cNvSpPr>
            <a:spLocks noGrp="1"/>
          </p:cNvSpPr>
          <p:nvPr>
            <p:ph type="title"/>
          </p:nvPr>
        </p:nvSpPr>
        <p:spPr>
          <a:xfrm>
            <a:off x="838200" y="1143000"/>
            <a:ext cx="7467600" cy="1143000"/>
          </a:xfrm>
        </p:spPr>
        <p:txBody>
          <a:bodyPr/>
          <a:lstStyle/>
          <a:p>
            <a:r>
              <a:rPr lang="de-DE"/>
              <a:t>Titelmasterformat durch Klicken bearbeiten</a:t>
            </a:r>
            <a:endParaRPr lang="de-DE" dirty="0"/>
          </a:p>
        </p:txBody>
      </p:sp>
      <p:sp>
        <p:nvSpPr>
          <p:cNvPr id="6" name="Inhaltsplatzhalter 2"/>
          <p:cNvSpPr>
            <a:spLocks noGrp="1"/>
          </p:cNvSpPr>
          <p:nvPr>
            <p:ph sz="half" idx="1"/>
          </p:nvPr>
        </p:nvSpPr>
        <p:spPr>
          <a:xfrm>
            <a:off x="838200" y="2395550"/>
            <a:ext cx="3657600" cy="3748094"/>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2"/>
          </p:nvPr>
        </p:nvSpPr>
        <p:spPr>
          <a:xfrm>
            <a:off x="4648200" y="2395550"/>
            <a:ext cx="3657600" cy="3748094"/>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114743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7" name="Titel 1"/>
          <p:cNvSpPr>
            <a:spLocks noGrp="1"/>
          </p:cNvSpPr>
          <p:nvPr>
            <p:ph type="title"/>
          </p:nvPr>
        </p:nvSpPr>
        <p:spPr>
          <a:xfrm>
            <a:off x="457200" y="1131894"/>
            <a:ext cx="8229600" cy="1143000"/>
          </a:xfrm>
        </p:spPr>
        <p:txBody>
          <a:bodyPr/>
          <a:lstStyle>
            <a:lvl1pPr>
              <a:defRPr/>
            </a:lvl1pPr>
          </a:lstStyle>
          <a:p>
            <a:r>
              <a:rPr lang="de-DE"/>
              <a:t>Titelmasterformat durch Klicken bearbeiten</a:t>
            </a:r>
            <a:endParaRPr lang="de-DE" dirty="0"/>
          </a:p>
        </p:txBody>
      </p:sp>
      <p:sp>
        <p:nvSpPr>
          <p:cNvPr id="8" name="Textplatzhalter 2"/>
          <p:cNvSpPr>
            <a:spLocks noGrp="1"/>
          </p:cNvSpPr>
          <p:nvPr>
            <p:ph type="body" idx="1"/>
          </p:nvPr>
        </p:nvSpPr>
        <p:spPr>
          <a:xfrm>
            <a:off x="457200" y="2392369"/>
            <a:ext cx="4040188"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9" name="Inhaltsplatzhalter 3"/>
          <p:cNvSpPr>
            <a:spLocks noGrp="1"/>
          </p:cNvSpPr>
          <p:nvPr>
            <p:ph sz="half" idx="2"/>
          </p:nvPr>
        </p:nvSpPr>
        <p:spPr>
          <a:xfrm>
            <a:off x="457200" y="3032131"/>
            <a:ext cx="4040188" cy="3325827"/>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Textplatzhalter 4"/>
          <p:cNvSpPr>
            <a:spLocks noGrp="1"/>
          </p:cNvSpPr>
          <p:nvPr>
            <p:ph type="body" sz="quarter" idx="3"/>
          </p:nvPr>
        </p:nvSpPr>
        <p:spPr>
          <a:xfrm>
            <a:off x="4645025" y="2392369"/>
            <a:ext cx="4041775"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11" name="Inhaltsplatzhalter 5"/>
          <p:cNvSpPr>
            <a:spLocks noGrp="1"/>
          </p:cNvSpPr>
          <p:nvPr>
            <p:ph sz="quarter" idx="4"/>
          </p:nvPr>
        </p:nvSpPr>
        <p:spPr>
          <a:xfrm>
            <a:off x="4645025" y="3032131"/>
            <a:ext cx="4041775" cy="3325827"/>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010065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2698709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9804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5" name="Titel 1"/>
          <p:cNvSpPr>
            <a:spLocks noGrp="1"/>
          </p:cNvSpPr>
          <p:nvPr>
            <p:ph type="title"/>
          </p:nvPr>
        </p:nvSpPr>
        <p:spPr>
          <a:xfrm>
            <a:off x="457200" y="1004911"/>
            <a:ext cx="3008313" cy="1162050"/>
          </a:xfrm>
        </p:spPr>
        <p:txBody>
          <a:bodyPr anchor="b"/>
          <a:lstStyle>
            <a:lvl1pPr algn="l">
              <a:defRPr sz="2000" b="1"/>
            </a:lvl1pPr>
          </a:lstStyle>
          <a:p>
            <a:r>
              <a:rPr lang="de-DE"/>
              <a:t>Titelmasterformat durch Klicken bearbeiten</a:t>
            </a:r>
            <a:endParaRPr lang="de-DE" dirty="0"/>
          </a:p>
        </p:txBody>
      </p:sp>
      <p:sp>
        <p:nvSpPr>
          <p:cNvPr id="6" name="Inhaltsplatzhalter 2"/>
          <p:cNvSpPr>
            <a:spLocks noGrp="1"/>
          </p:cNvSpPr>
          <p:nvPr>
            <p:ph idx="1"/>
          </p:nvPr>
        </p:nvSpPr>
        <p:spPr>
          <a:xfrm>
            <a:off x="3575050" y="1000108"/>
            <a:ext cx="5111750" cy="5286412"/>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Textplatzhalter 3"/>
          <p:cNvSpPr>
            <a:spLocks noGrp="1"/>
          </p:cNvSpPr>
          <p:nvPr>
            <p:ph type="body" sz="half" idx="2"/>
          </p:nvPr>
        </p:nvSpPr>
        <p:spPr>
          <a:xfrm>
            <a:off x="457200" y="2166961"/>
            <a:ext cx="3008313" cy="411955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extLst>
      <p:ext uri="{BB962C8B-B14F-4D97-AF65-F5344CB8AC3E}">
        <p14:creationId xmlns:p14="http://schemas.microsoft.com/office/powerpoint/2010/main" val="3014390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5" name="Inhaltsplatzhalter 4"/>
          <p:cNvSpPr>
            <a:spLocks noGrp="1"/>
          </p:cNvSpPr>
          <p:nvPr>
            <p:ph idx="1"/>
          </p:nvPr>
        </p:nvSpPr>
        <p:spPr>
          <a:xfrm>
            <a:off x="838200" y="2590800"/>
            <a:ext cx="7467600" cy="3552825"/>
          </a:xfrm>
        </p:spPr>
        <p:txBody>
          <a:bodyPr/>
          <a:lstStyle/>
          <a:p>
            <a:pPr lvl="0"/>
            <a:r>
              <a:rPr lang="de-DE"/>
              <a:t>Textmasterformat bearbeiten</a:t>
            </a:r>
          </a:p>
        </p:txBody>
      </p:sp>
    </p:spTree>
    <p:extLst>
      <p:ext uri="{BB962C8B-B14F-4D97-AF65-F5344CB8AC3E}">
        <p14:creationId xmlns:p14="http://schemas.microsoft.com/office/powerpoint/2010/main" val="3608144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5"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endParaRPr lang="de-DE" dirty="0"/>
          </a:p>
        </p:txBody>
      </p:sp>
      <p:sp>
        <p:nvSpPr>
          <p:cNvPr id="6" name="Bildplatzhalter 2"/>
          <p:cNvSpPr>
            <a:spLocks noGrp="1"/>
          </p:cNvSpPr>
          <p:nvPr>
            <p:ph type="pic" idx="1"/>
          </p:nvPr>
        </p:nvSpPr>
        <p:spPr>
          <a:xfrm>
            <a:off x="1792288" y="1142983"/>
            <a:ext cx="5486400" cy="3584591"/>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7"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extLst>
      <p:ext uri="{BB962C8B-B14F-4D97-AF65-F5344CB8AC3E}">
        <p14:creationId xmlns:p14="http://schemas.microsoft.com/office/powerpoint/2010/main" val="638982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Grafik 7" descr="Powerpoint-english-02.gif"/>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Grafik 10" descr="Powerpoint-english.gif"/>
          <p:cNvPicPr>
            <a:picLocks noChangeAspect="1"/>
          </p:cNvPicPr>
          <p:nvPr/>
        </p:nvPicPr>
        <p:blipFill>
          <a:blip r:embed="rId12" cstate="print">
            <a:extLst>
              <a:ext uri="{28A0092B-C50C-407E-A947-70E740481C1C}">
                <a14:useLocalDpi xmlns:a14="http://schemas.microsoft.com/office/drawing/2010/main" val="0"/>
              </a:ext>
            </a:extLst>
          </a:blip>
          <a:srcRect b="4851"/>
          <a:stretch>
            <a:fillRect/>
          </a:stretch>
        </p:blipFill>
        <p:spPr bwMode="hidden">
          <a:xfrm>
            <a:off x="0" y="0"/>
            <a:ext cx="9144000" cy="652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838200" y="1143000"/>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t>Klicken Sie, um das Titelformat</a:t>
            </a:r>
            <a:br>
              <a:rPr lang="de-DE"/>
            </a:br>
            <a:r>
              <a:rPr lang="de-DE"/>
              <a:t>zu bearbeiten</a:t>
            </a:r>
          </a:p>
        </p:txBody>
      </p:sp>
      <p:sp>
        <p:nvSpPr>
          <p:cNvPr id="1029" name="Rectangle 3"/>
          <p:cNvSpPr>
            <a:spLocks noGrp="1" noChangeArrowheads="1"/>
          </p:cNvSpPr>
          <p:nvPr>
            <p:ph type="body" idx="1"/>
          </p:nvPr>
        </p:nvSpPr>
        <p:spPr bwMode="auto">
          <a:xfrm>
            <a:off x="838200" y="2590800"/>
            <a:ext cx="7467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dirty="0"/>
              <a:t>Klicken Sie, um die Formate des Vorlagentextes zu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Rectangle 23"/>
          <p:cNvSpPr>
            <a:spLocks noChangeArrowheads="1"/>
          </p:cNvSpPr>
          <p:nvPr/>
        </p:nvSpPr>
        <p:spPr bwMode="auto">
          <a:xfrm>
            <a:off x="7924800" y="6557963"/>
            <a:ext cx="1066800" cy="228600"/>
          </a:xfrm>
          <a:prstGeom prst="rect">
            <a:avLst/>
          </a:prstGeom>
          <a:noFill/>
          <a:ln w="9525">
            <a:noFill/>
            <a:miter lim="800000"/>
            <a:headEnd/>
            <a:tailEnd/>
          </a:ln>
          <a:effectLst/>
        </p:spPr>
        <p:txBody>
          <a:bodyPr/>
          <a:lstStyle/>
          <a:p>
            <a:pPr algn="r">
              <a:defRPr/>
            </a:pPr>
            <a:r>
              <a:rPr lang="de-DE" sz="900" dirty="0">
                <a:solidFill>
                  <a:srgbClr val="00407A"/>
                </a:solidFill>
                <a:latin typeface="Arial" charset="0"/>
                <a:cs typeface="+mn-cs"/>
              </a:rPr>
              <a:t>p. </a:t>
            </a:r>
            <a:fld id="{57CCA1A9-9FA9-49C1-B61E-09CDD9FC0E55}" type="slidenum">
              <a:rPr lang="de-DE" sz="900">
                <a:solidFill>
                  <a:srgbClr val="00407A"/>
                </a:solidFill>
                <a:latin typeface="Arial" charset="0"/>
                <a:cs typeface="+mn-cs"/>
              </a:rPr>
              <a:pPr algn="r">
                <a:defRPr/>
              </a:pPr>
              <a:t>‹Nr.›</a:t>
            </a:fld>
            <a:endParaRPr lang="de-DE" sz="900" dirty="0">
              <a:solidFill>
                <a:srgbClr val="00407A"/>
              </a:solidFill>
              <a:latin typeface="Arial" charset="0"/>
              <a:cs typeface="+mn-cs"/>
            </a:endParaRPr>
          </a:p>
        </p:txBody>
      </p:sp>
      <p:sp>
        <p:nvSpPr>
          <p:cNvPr id="10" name="Rectangle 23"/>
          <p:cNvSpPr>
            <a:spLocks noChangeArrowheads="1"/>
          </p:cNvSpPr>
          <p:nvPr/>
        </p:nvSpPr>
        <p:spPr bwMode="auto">
          <a:xfrm>
            <a:off x="152400" y="6557963"/>
            <a:ext cx="7543800" cy="228600"/>
          </a:xfrm>
          <a:prstGeom prst="rect">
            <a:avLst/>
          </a:prstGeom>
          <a:noFill/>
          <a:ln w="9525">
            <a:noFill/>
            <a:miter lim="800000"/>
            <a:headEnd/>
            <a:tailEnd/>
          </a:ln>
          <a:effectLst/>
        </p:spPr>
        <p:txBody>
          <a:bodyPr/>
          <a:lstStyle/>
          <a:p>
            <a:pPr>
              <a:defRPr/>
            </a:pPr>
            <a:endParaRPr lang="en-US" sz="900" noProof="0" dirty="0">
              <a:solidFill>
                <a:srgbClr val="00407A"/>
              </a:solidFill>
              <a:latin typeface="Arial" charset="0"/>
              <a:cs typeface="+mn-cs"/>
            </a:endParaRPr>
          </a:p>
        </p:txBody>
      </p:sp>
      <p:sp>
        <p:nvSpPr>
          <p:cNvPr id="2" name="Textfeld 1">
            <a:extLst>
              <a:ext uri="{FF2B5EF4-FFF2-40B4-BE49-F238E27FC236}">
                <a16:creationId xmlns:a16="http://schemas.microsoft.com/office/drawing/2014/main" id="{77457A5E-0280-442D-9009-C2E2D892C682}"/>
              </a:ext>
            </a:extLst>
          </p:cNvPr>
          <p:cNvSpPr txBox="1"/>
          <p:nvPr userDrawn="1"/>
        </p:nvSpPr>
        <p:spPr>
          <a:xfrm>
            <a:off x="152400" y="6557963"/>
            <a:ext cx="4203576" cy="246221"/>
          </a:xfrm>
          <a:prstGeom prst="rect">
            <a:avLst/>
          </a:prstGeom>
          <a:noFill/>
        </p:spPr>
        <p:txBody>
          <a:bodyPr wrap="square" rtlCol="0">
            <a:spAutoFit/>
          </a:bodyPr>
          <a:lstStyle/>
          <a:p>
            <a:r>
              <a:rPr lang="de-DE" sz="1000" dirty="0" err="1">
                <a:solidFill>
                  <a:srgbClr val="00407A"/>
                </a:solidFill>
              </a:rPr>
              <a:t>Interruptions</a:t>
            </a:r>
            <a:r>
              <a:rPr lang="de-DE" sz="1000" dirty="0">
                <a:solidFill>
                  <a:srgbClr val="00407A"/>
                </a:solidFill>
              </a:rPr>
              <a:t> in HCI and Boundary Management | HCI-Sem-HCC-M | SS2018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fontAlgn="base" hangingPunct="1">
        <a:spcBef>
          <a:spcPct val="0"/>
        </a:spcBef>
        <a:spcAft>
          <a:spcPct val="0"/>
        </a:spcAft>
        <a:defRPr sz="2800">
          <a:solidFill>
            <a:srgbClr val="00407A"/>
          </a:solidFill>
          <a:latin typeface="Arial" charset="0"/>
          <a:ea typeface="+mj-ea"/>
          <a:cs typeface="+mj-cs"/>
        </a:defRPr>
      </a:lvl1pPr>
      <a:lvl2pPr algn="l" rtl="0" eaLnBrk="1" fontAlgn="base" hangingPunct="1">
        <a:spcBef>
          <a:spcPct val="0"/>
        </a:spcBef>
        <a:spcAft>
          <a:spcPct val="0"/>
        </a:spcAft>
        <a:defRPr sz="2800">
          <a:solidFill>
            <a:srgbClr val="00407A"/>
          </a:solidFill>
          <a:latin typeface="Arial" charset="0"/>
        </a:defRPr>
      </a:lvl2pPr>
      <a:lvl3pPr algn="l" rtl="0" eaLnBrk="1" fontAlgn="base" hangingPunct="1">
        <a:spcBef>
          <a:spcPct val="0"/>
        </a:spcBef>
        <a:spcAft>
          <a:spcPct val="0"/>
        </a:spcAft>
        <a:defRPr sz="2800">
          <a:solidFill>
            <a:srgbClr val="00407A"/>
          </a:solidFill>
          <a:latin typeface="Arial" charset="0"/>
        </a:defRPr>
      </a:lvl3pPr>
      <a:lvl4pPr algn="l" rtl="0" eaLnBrk="1" fontAlgn="base" hangingPunct="1">
        <a:spcBef>
          <a:spcPct val="0"/>
        </a:spcBef>
        <a:spcAft>
          <a:spcPct val="0"/>
        </a:spcAft>
        <a:defRPr sz="2800">
          <a:solidFill>
            <a:srgbClr val="00407A"/>
          </a:solidFill>
          <a:latin typeface="Arial" charset="0"/>
        </a:defRPr>
      </a:lvl4pPr>
      <a:lvl5pPr algn="l" rtl="0" eaLnBrk="1" fontAlgn="base" hangingPunct="1">
        <a:spcBef>
          <a:spcPct val="0"/>
        </a:spcBef>
        <a:spcAft>
          <a:spcPct val="0"/>
        </a:spcAft>
        <a:defRPr sz="2800">
          <a:solidFill>
            <a:srgbClr val="00407A"/>
          </a:solidFill>
          <a:latin typeface="Arial" charset="0"/>
        </a:defRPr>
      </a:lvl5pPr>
      <a:lvl6pPr marL="457200" algn="l" rtl="0" eaLnBrk="1" fontAlgn="base" hangingPunct="1">
        <a:spcBef>
          <a:spcPct val="0"/>
        </a:spcBef>
        <a:spcAft>
          <a:spcPct val="0"/>
        </a:spcAft>
        <a:defRPr sz="2800" b="1">
          <a:solidFill>
            <a:srgbClr val="00407A"/>
          </a:solidFill>
          <a:latin typeface="UB Scala" pitchFamily="2" charset="0"/>
        </a:defRPr>
      </a:lvl6pPr>
      <a:lvl7pPr marL="914400" algn="l" rtl="0" eaLnBrk="1" fontAlgn="base" hangingPunct="1">
        <a:spcBef>
          <a:spcPct val="0"/>
        </a:spcBef>
        <a:spcAft>
          <a:spcPct val="0"/>
        </a:spcAft>
        <a:defRPr sz="2800" b="1">
          <a:solidFill>
            <a:srgbClr val="00407A"/>
          </a:solidFill>
          <a:latin typeface="UB Scala" pitchFamily="2" charset="0"/>
        </a:defRPr>
      </a:lvl7pPr>
      <a:lvl8pPr marL="1371600" algn="l" rtl="0" eaLnBrk="1" fontAlgn="base" hangingPunct="1">
        <a:spcBef>
          <a:spcPct val="0"/>
        </a:spcBef>
        <a:spcAft>
          <a:spcPct val="0"/>
        </a:spcAft>
        <a:defRPr sz="2800" b="1">
          <a:solidFill>
            <a:srgbClr val="00407A"/>
          </a:solidFill>
          <a:latin typeface="UB Scala" pitchFamily="2" charset="0"/>
        </a:defRPr>
      </a:lvl8pPr>
      <a:lvl9pPr marL="1828800" algn="l" rtl="0" eaLnBrk="1" fontAlgn="base" hangingPunct="1">
        <a:spcBef>
          <a:spcPct val="0"/>
        </a:spcBef>
        <a:spcAft>
          <a:spcPct val="0"/>
        </a:spcAft>
        <a:defRPr sz="2800" b="1">
          <a:solidFill>
            <a:srgbClr val="00407A"/>
          </a:solidFill>
          <a:latin typeface="UB Scala" pitchFamily="2" charset="0"/>
        </a:defRPr>
      </a:lvl9pPr>
    </p:titleStyle>
    <p:body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sv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Grafik 5" descr="Powerpoint-english-04.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Grafik 6" descr="Powerpoint-english-03.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hidden">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2"/>
          <p:cNvSpPr>
            <a:spLocks noGrp="1" noChangeArrowheads="1"/>
          </p:cNvSpPr>
          <p:nvPr>
            <p:ph type="ctrTitle"/>
          </p:nvPr>
        </p:nvSpPr>
        <p:spPr>
          <a:xfrm>
            <a:off x="2895600" y="3429000"/>
            <a:ext cx="5748338" cy="1143000"/>
          </a:xfrm>
        </p:spPr>
        <p:txBody>
          <a:bodyPr/>
          <a:lstStyle/>
          <a:p>
            <a:r>
              <a:rPr lang="de-DE" dirty="0" err="1">
                <a:cs typeface="Arial" charset="0"/>
              </a:rPr>
              <a:t>Interruptions</a:t>
            </a:r>
            <a:r>
              <a:rPr lang="de-DE" dirty="0">
                <a:cs typeface="Arial" charset="0"/>
              </a:rPr>
              <a:t> in HCI and Boundary Management</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Structure</a:t>
            </a:r>
            <a:endParaRPr lang="de-DE" dirty="0"/>
          </a:p>
        </p:txBody>
      </p:sp>
      <p:sp>
        <p:nvSpPr>
          <p:cNvPr id="3" name="Inhaltsplatzhalter 2"/>
          <p:cNvSpPr>
            <a:spLocks noGrp="1"/>
          </p:cNvSpPr>
          <p:nvPr>
            <p:ph idx="1"/>
          </p:nvPr>
        </p:nvSpPr>
        <p:spPr>
          <a:xfrm>
            <a:off x="838200" y="2286000"/>
            <a:ext cx="7467600" cy="3857644"/>
          </a:xfrm>
        </p:spPr>
        <p:txBody>
          <a:bodyPr/>
          <a:lstStyle/>
          <a:p>
            <a:pPr marL="457200" indent="-457200">
              <a:buAutoNum type="arabicPeriod"/>
            </a:pPr>
            <a:r>
              <a:rPr lang="de-DE" dirty="0" err="1"/>
              <a:t>Relevance</a:t>
            </a:r>
            <a:endParaRPr lang="de-DE" dirty="0"/>
          </a:p>
          <a:p>
            <a:pPr marL="457200" indent="-457200">
              <a:buAutoNum type="arabicPeriod"/>
            </a:pPr>
            <a:r>
              <a:rPr lang="de-DE" dirty="0" err="1"/>
              <a:t>Definitions</a:t>
            </a:r>
            <a:r>
              <a:rPr lang="de-DE" dirty="0"/>
              <a:t> (</a:t>
            </a:r>
            <a:r>
              <a:rPr lang="de-DE" dirty="0" err="1"/>
              <a:t>Interruptions</a:t>
            </a:r>
            <a:r>
              <a:rPr lang="de-DE" dirty="0"/>
              <a:t>, Multitasking etc.)</a:t>
            </a:r>
          </a:p>
          <a:p>
            <a:pPr marL="457200" indent="-457200">
              <a:buAutoNum type="arabicPeriod"/>
            </a:pPr>
            <a:r>
              <a:rPr lang="de-DE" dirty="0" err="1"/>
              <a:t>Interruptions</a:t>
            </a:r>
            <a:r>
              <a:rPr lang="de-DE" dirty="0"/>
              <a:t> and </a:t>
            </a:r>
            <a:r>
              <a:rPr lang="de-DE" dirty="0" err="1"/>
              <a:t>their</a:t>
            </a:r>
            <a:r>
              <a:rPr lang="de-DE" dirty="0"/>
              <a:t> </a:t>
            </a:r>
            <a:r>
              <a:rPr lang="de-DE" dirty="0" err="1"/>
              <a:t>repercussions</a:t>
            </a:r>
            <a:r>
              <a:rPr lang="de-DE" dirty="0"/>
              <a:t> </a:t>
            </a:r>
          </a:p>
          <a:p>
            <a:pPr marL="857250" lvl="1" indent="-457200">
              <a:buAutoNum type="arabicPeriod"/>
            </a:pPr>
            <a:r>
              <a:rPr lang="de-DE" dirty="0" err="1"/>
              <a:t>Effects</a:t>
            </a:r>
            <a:r>
              <a:rPr lang="de-DE" dirty="0"/>
              <a:t> on </a:t>
            </a:r>
            <a:r>
              <a:rPr lang="de-DE" dirty="0" err="1"/>
              <a:t>Productivity</a:t>
            </a:r>
            <a:r>
              <a:rPr lang="de-DE" dirty="0"/>
              <a:t> </a:t>
            </a:r>
          </a:p>
          <a:p>
            <a:pPr marL="857250" lvl="1" indent="-457200">
              <a:buAutoNum type="arabicPeriod"/>
            </a:pPr>
            <a:r>
              <a:rPr lang="de-DE" dirty="0" err="1"/>
              <a:t>Effects</a:t>
            </a:r>
            <a:r>
              <a:rPr lang="de-DE" dirty="0"/>
              <a:t> on emotional </a:t>
            </a:r>
            <a:r>
              <a:rPr lang="de-DE" dirty="0" err="1"/>
              <a:t>condition</a:t>
            </a:r>
            <a:r>
              <a:rPr lang="de-DE" dirty="0"/>
              <a:t> (Focus: Stress)</a:t>
            </a:r>
          </a:p>
          <a:p>
            <a:pPr marL="457200" indent="-457200">
              <a:buAutoNum type="arabicPeriod"/>
            </a:pPr>
            <a:r>
              <a:rPr lang="de-DE" dirty="0" err="1"/>
              <a:t>Conclusions</a:t>
            </a:r>
            <a:r>
              <a:rPr lang="de-DE" dirty="0"/>
              <a:t> </a:t>
            </a:r>
            <a:r>
              <a:rPr lang="de-DE" dirty="0" err="1"/>
              <a:t>for</a:t>
            </a:r>
            <a:r>
              <a:rPr lang="de-DE" dirty="0"/>
              <a:t> Boundary Management</a:t>
            </a:r>
          </a:p>
          <a:p>
            <a:pPr marL="857250" lvl="1" indent="-457200">
              <a:buAutoNum type="arabicPeriod"/>
            </a:pPr>
            <a:r>
              <a:rPr lang="de-DE" dirty="0" err="1"/>
              <a:t>Characteristics</a:t>
            </a:r>
            <a:r>
              <a:rPr lang="de-DE" dirty="0"/>
              <a:t> </a:t>
            </a:r>
            <a:r>
              <a:rPr lang="de-DE" dirty="0" err="1"/>
              <a:t>of</a:t>
            </a:r>
            <a:r>
              <a:rPr lang="de-DE" dirty="0"/>
              <a:t> </a:t>
            </a:r>
            <a:r>
              <a:rPr lang="de-DE" dirty="0" err="1"/>
              <a:t>Boundaries</a:t>
            </a:r>
            <a:endParaRPr lang="de-DE" dirty="0"/>
          </a:p>
          <a:p>
            <a:pPr marL="857250" lvl="1" indent="-457200">
              <a:buAutoNum type="arabicPeriod"/>
            </a:pPr>
            <a:r>
              <a:rPr lang="de-DE" dirty="0"/>
              <a:t>Cross-Boundary </a:t>
            </a:r>
            <a:r>
              <a:rPr lang="de-DE" dirty="0" err="1"/>
              <a:t>Interruptions</a:t>
            </a:r>
            <a:r>
              <a:rPr lang="de-DE" dirty="0"/>
              <a:t> and </a:t>
            </a:r>
            <a:r>
              <a:rPr lang="de-DE" dirty="0" err="1"/>
              <a:t>specific</a:t>
            </a:r>
            <a:r>
              <a:rPr lang="de-DE" dirty="0"/>
              <a:t> </a:t>
            </a:r>
            <a:r>
              <a:rPr lang="de-DE" dirty="0" err="1"/>
              <a:t>effects</a:t>
            </a:r>
            <a:endParaRPr lang="de-DE" dirty="0"/>
          </a:p>
          <a:p>
            <a:pPr marL="457200" indent="-457200">
              <a:buAutoNum type="arabicPeriod"/>
            </a:pPr>
            <a:r>
              <a:rPr lang="de-DE" dirty="0"/>
              <a:t>Coping </a:t>
            </a:r>
            <a:r>
              <a:rPr lang="de-DE" dirty="0" err="1"/>
              <a:t>Strategies</a:t>
            </a:r>
            <a:r>
              <a:rPr lang="de-DE" dirty="0"/>
              <a:t> </a:t>
            </a:r>
          </a:p>
          <a:p>
            <a:pPr marL="457200" indent="-457200">
              <a:buAutoNum type="arabicPeriod"/>
            </a:pPr>
            <a:r>
              <a:rPr lang="de-DE" dirty="0"/>
              <a:t>Further Research Questions</a:t>
            </a:r>
          </a:p>
        </p:txBody>
      </p:sp>
      <p:sp>
        <p:nvSpPr>
          <p:cNvPr id="4" name="Rechteck 3">
            <a:extLst>
              <a:ext uri="{FF2B5EF4-FFF2-40B4-BE49-F238E27FC236}">
                <a16:creationId xmlns:a16="http://schemas.microsoft.com/office/drawing/2014/main" id="{40E6B725-1B7D-4C0F-BA04-B6B8FA8A7011}"/>
              </a:ext>
            </a:extLst>
          </p:cNvPr>
          <p:cNvSpPr/>
          <p:nvPr/>
        </p:nvSpPr>
        <p:spPr>
          <a:xfrm>
            <a:off x="143508" y="3068960"/>
            <a:ext cx="8856984" cy="422920"/>
          </a:xfrm>
          <a:prstGeom prst="rect">
            <a:avLst/>
          </a:prstGeom>
          <a:solidFill>
            <a:schemeClr val="accent3">
              <a:lumMod val="50000"/>
              <a:alpha val="34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1154558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4198B64-AAE4-40DC-BC07-0F7977D11161}"/>
              </a:ext>
            </a:extLst>
          </p:cNvPr>
          <p:cNvSpPr>
            <a:spLocks noGrp="1"/>
          </p:cNvSpPr>
          <p:nvPr>
            <p:ph type="title"/>
          </p:nvPr>
        </p:nvSpPr>
        <p:spPr/>
        <p:txBody>
          <a:bodyPr/>
          <a:lstStyle/>
          <a:p>
            <a:r>
              <a:rPr lang="de-DE" dirty="0"/>
              <a:t>3. </a:t>
            </a:r>
            <a:r>
              <a:rPr lang="de-DE" dirty="0" err="1"/>
              <a:t>Humans</a:t>
            </a:r>
            <a:r>
              <a:rPr lang="de-DE" dirty="0"/>
              <a:t> Limited </a:t>
            </a:r>
            <a:r>
              <a:rPr lang="de-DE" dirty="0" err="1"/>
              <a:t>Cognitive</a:t>
            </a:r>
            <a:r>
              <a:rPr lang="de-DE" dirty="0"/>
              <a:t> </a:t>
            </a:r>
            <a:r>
              <a:rPr lang="de-DE" dirty="0" err="1"/>
              <a:t>Abilities</a:t>
            </a:r>
            <a:endParaRPr lang="de-DE" dirty="0"/>
          </a:p>
        </p:txBody>
      </p:sp>
      <p:sp>
        <p:nvSpPr>
          <p:cNvPr id="4" name="Inhaltsplatzhalter 3">
            <a:extLst>
              <a:ext uri="{FF2B5EF4-FFF2-40B4-BE49-F238E27FC236}">
                <a16:creationId xmlns:a16="http://schemas.microsoft.com/office/drawing/2014/main" id="{6467CDC3-7390-4B01-9101-3F9A6E4137C3}"/>
              </a:ext>
            </a:extLst>
          </p:cNvPr>
          <p:cNvSpPr>
            <a:spLocks noGrp="1"/>
          </p:cNvSpPr>
          <p:nvPr>
            <p:ph idx="1"/>
          </p:nvPr>
        </p:nvSpPr>
        <p:spPr/>
        <p:txBody>
          <a:bodyPr/>
          <a:lstStyle/>
          <a:p>
            <a:r>
              <a:rPr lang="de-DE" dirty="0"/>
              <a:t>A </a:t>
            </a:r>
            <a:r>
              <a:rPr lang="de-DE" dirty="0" err="1"/>
              <a:t>vast</a:t>
            </a:r>
            <a:r>
              <a:rPr lang="de-DE" dirty="0"/>
              <a:t> </a:t>
            </a:r>
            <a:r>
              <a:rPr lang="de-DE" dirty="0" err="1"/>
              <a:t>amount</a:t>
            </a:r>
            <a:r>
              <a:rPr lang="de-DE" dirty="0"/>
              <a:t> </a:t>
            </a:r>
            <a:r>
              <a:rPr lang="de-DE" dirty="0" err="1"/>
              <a:t>of</a:t>
            </a:r>
            <a:r>
              <a:rPr lang="de-DE" dirty="0"/>
              <a:t> </a:t>
            </a:r>
            <a:r>
              <a:rPr lang="de-DE" dirty="0" err="1"/>
              <a:t>studies</a:t>
            </a:r>
            <a:r>
              <a:rPr lang="de-DE" dirty="0"/>
              <a:t> </a:t>
            </a:r>
            <a:r>
              <a:rPr lang="de-DE" dirty="0" err="1"/>
              <a:t>were</a:t>
            </a:r>
            <a:r>
              <a:rPr lang="de-DE" dirty="0"/>
              <a:t> </a:t>
            </a:r>
            <a:r>
              <a:rPr lang="de-DE" dirty="0" err="1"/>
              <a:t>made</a:t>
            </a:r>
            <a:r>
              <a:rPr lang="de-DE" dirty="0"/>
              <a:t> </a:t>
            </a:r>
            <a:r>
              <a:rPr lang="de-DE" dirty="0" err="1"/>
              <a:t>to</a:t>
            </a:r>
            <a:r>
              <a:rPr lang="de-DE" dirty="0"/>
              <a:t> </a:t>
            </a:r>
            <a:r>
              <a:rPr lang="de-DE" dirty="0" err="1"/>
              <a:t>investigate</a:t>
            </a:r>
            <a:r>
              <a:rPr lang="de-DE" dirty="0"/>
              <a:t> </a:t>
            </a:r>
            <a:r>
              <a:rPr lang="de-DE" dirty="0" err="1"/>
              <a:t>the</a:t>
            </a:r>
            <a:r>
              <a:rPr lang="de-DE" dirty="0"/>
              <a:t> </a:t>
            </a:r>
            <a:r>
              <a:rPr lang="de-DE" dirty="0" err="1"/>
              <a:t>effects</a:t>
            </a:r>
            <a:r>
              <a:rPr lang="de-DE" dirty="0"/>
              <a:t> </a:t>
            </a:r>
            <a:r>
              <a:rPr lang="de-DE" dirty="0" err="1"/>
              <a:t>of</a:t>
            </a:r>
            <a:r>
              <a:rPr lang="de-DE" dirty="0"/>
              <a:t> </a:t>
            </a:r>
            <a:r>
              <a:rPr lang="de-DE" dirty="0" err="1"/>
              <a:t>multitasking</a:t>
            </a:r>
            <a:r>
              <a:rPr lang="de-DE" dirty="0"/>
              <a:t> and </a:t>
            </a:r>
            <a:r>
              <a:rPr lang="de-DE" dirty="0" err="1"/>
              <a:t>interrupted</a:t>
            </a:r>
            <a:r>
              <a:rPr lang="de-DE" dirty="0"/>
              <a:t> </a:t>
            </a:r>
            <a:r>
              <a:rPr lang="de-DE" dirty="0" err="1"/>
              <a:t>tasks</a:t>
            </a:r>
            <a:r>
              <a:rPr lang="de-DE" dirty="0"/>
              <a:t> </a:t>
            </a:r>
            <a:r>
              <a:rPr lang="de-DE" dirty="0" err="1"/>
              <a:t>for</a:t>
            </a:r>
            <a:r>
              <a:rPr lang="de-DE" dirty="0"/>
              <a:t> </a:t>
            </a:r>
            <a:r>
              <a:rPr lang="de-DE" dirty="0" err="1"/>
              <a:t>the</a:t>
            </a:r>
            <a:r>
              <a:rPr lang="de-DE" dirty="0"/>
              <a:t> </a:t>
            </a:r>
            <a:r>
              <a:rPr lang="de-DE" dirty="0" err="1"/>
              <a:t>brain</a:t>
            </a:r>
            <a:endParaRPr lang="de-DE" dirty="0"/>
          </a:p>
          <a:p>
            <a:r>
              <a:rPr lang="de-DE" dirty="0"/>
              <a:t>The </a:t>
            </a:r>
            <a:r>
              <a:rPr lang="de-DE" dirty="0" err="1"/>
              <a:t>results</a:t>
            </a:r>
            <a:r>
              <a:rPr lang="de-DE" dirty="0"/>
              <a:t> </a:t>
            </a:r>
            <a:r>
              <a:rPr lang="de-DE" dirty="0" err="1"/>
              <a:t>are</a:t>
            </a:r>
            <a:r>
              <a:rPr lang="de-DE" dirty="0"/>
              <a:t> </a:t>
            </a:r>
            <a:r>
              <a:rPr lang="de-DE" dirty="0" err="1"/>
              <a:t>often</a:t>
            </a:r>
            <a:r>
              <a:rPr lang="de-DE" dirty="0"/>
              <a:t> </a:t>
            </a:r>
            <a:r>
              <a:rPr lang="de-DE" dirty="0" err="1"/>
              <a:t>contradictory</a:t>
            </a:r>
            <a:r>
              <a:rPr lang="de-DE" dirty="0"/>
              <a:t> but </a:t>
            </a:r>
            <a:r>
              <a:rPr lang="de-DE" dirty="0" err="1"/>
              <a:t>most</a:t>
            </a:r>
            <a:r>
              <a:rPr lang="de-DE" dirty="0"/>
              <a:t> </a:t>
            </a:r>
            <a:r>
              <a:rPr lang="de-DE" dirty="0" err="1"/>
              <a:t>scientists</a:t>
            </a:r>
            <a:r>
              <a:rPr lang="de-DE" dirty="0"/>
              <a:t> </a:t>
            </a:r>
            <a:r>
              <a:rPr lang="de-DE" dirty="0" err="1"/>
              <a:t>agree</a:t>
            </a:r>
            <a:r>
              <a:rPr lang="de-DE" dirty="0"/>
              <a:t>: </a:t>
            </a:r>
            <a:r>
              <a:rPr lang="de-DE" dirty="0" err="1"/>
              <a:t>We</a:t>
            </a:r>
            <a:r>
              <a:rPr lang="de-DE" dirty="0"/>
              <a:t> </a:t>
            </a:r>
            <a:r>
              <a:rPr lang="de-DE" dirty="0" err="1"/>
              <a:t>are</a:t>
            </a:r>
            <a:r>
              <a:rPr lang="de-DE" dirty="0"/>
              <a:t> </a:t>
            </a:r>
            <a:r>
              <a:rPr lang="de-DE" dirty="0" err="1"/>
              <a:t>bad</a:t>
            </a:r>
            <a:r>
              <a:rPr lang="de-DE" dirty="0"/>
              <a:t> at </a:t>
            </a:r>
            <a:r>
              <a:rPr lang="de-DE" dirty="0" err="1"/>
              <a:t>doing</a:t>
            </a:r>
            <a:r>
              <a:rPr lang="de-DE" dirty="0"/>
              <a:t> </a:t>
            </a:r>
            <a:r>
              <a:rPr lang="de-DE" dirty="0" err="1"/>
              <a:t>several</a:t>
            </a:r>
            <a:r>
              <a:rPr lang="de-DE" dirty="0"/>
              <a:t> </a:t>
            </a:r>
            <a:r>
              <a:rPr lang="de-DE" dirty="0" err="1"/>
              <a:t>things</a:t>
            </a:r>
            <a:r>
              <a:rPr lang="de-DE" dirty="0"/>
              <a:t> at a time</a:t>
            </a:r>
          </a:p>
          <a:p>
            <a:r>
              <a:rPr lang="en-US" dirty="0"/>
              <a:t>This problem is becoming more and more serious due to increasing demands and stagnating capacities</a:t>
            </a:r>
            <a:endParaRPr lang="de-DE" dirty="0"/>
          </a:p>
          <a:p>
            <a:endParaRPr lang="de-DE" dirty="0"/>
          </a:p>
        </p:txBody>
      </p:sp>
    </p:spTree>
    <p:extLst>
      <p:ext uri="{BB962C8B-B14F-4D97-AF65-F5344CB8AC3E}">
        <p14:creationId xmlns:p14="http://schemas.microsoft.com/office/powerpoint/2010/main" val="2990681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B44367-DFB6-42DA-BAFD-77E2E0AD1043}"/>
              </a:ext>
            </a:extLst>
          </p:cNvPr>
          <p:cNvSpPr>
            <a:spLocks noGrp="1"/>
          </p:cNvSpPr>
          <p:nvPr>
            <p:ph type="title"/>
          </p:nvPr>
        </p:nvSpPr>
        <p:spPr/>
        <p:txBody>
          <a:bodyPr/>
          <a:lstStyle/>
          <a:p>
            <a:r>
              <a:rPr lang="de-DE" dirty="0"/>
              <a:t>3. The </a:t>
            </a:r>
            <a:r>
              <a:rPr lang="de-DE" dirty="0" err="1"/>
              <a:t>Zeigarnik</a:t>
            </a:r>
            <a:r>
              <a:rPr lang="de-DE" dirty="0"/>
              <a:t> </a:t>
            </a:r>
            <a:r>
              <a:rPr lang="de-DE" dirty="0" err="1"/>
              <a:t>Effect</a:t>
            </a:r>
            <a:endParaRPr lang="de-DE" dirty="0"/>
          </a:p>
        </p:txBody>
      </p:sp>
      <p:sp>
        <p:nvSpPr>
          <p:cNvPr id="3" name="Inhaltsplatzhalter 2">
            <a:extLst>
              <a:ext uri="{FF2B5EF4-FFF2-40B4-BE49-F238E27FC236}">
                <a16:creationId xmlns:a16="http://schemas.microsoft.com/office/drawing/2014/main" id="{066E6D02-F501-4AF9-BC72-388086F9B93F}"/>
              </a:ext>
            </a:extLst>
          </p:cNvPr>
          <p:cNvSpPr>
            <a:spLocks noGrp="1"/>
          </p:cNvSpPr>
          <p:nvPr>
            <p:ph idx="1"/>
          </p:nvPr>
        </p:nvSpPr>
        <p:spPr/>
        <p:txBody>
          <a:bodyPr/>
          <a:lstStyle/>
          <a:p>
            <a:r>
              <a:rPr lang="de-DE" sz="2000" dirty="0" err="1"/>
              <a:t>One</a:t>
            </a:r>
            <a:r>
              <a:rPr lang="de-DE" sz="2000" dirty="0"/>
              <a:t> </a:t>
            </a:r>
            <a:r>
              <a:rPr lang="de-DE" sz="2000" dirty="0" err="1"/>
              <a:t>of</a:t>
            </a:r>
            <a:r>
              <a:rPr lang="de-DE" sz="2000" dirty="0"/>
              <a:t> </a:t>
            </a:r>
            <a:r>
              <a:rPr lang="de-DE" sz="2000" dirty="0" err="1"/>
              <a:t>the</a:t>
            </a:r>
            <a:r>
              <a:rPr lang="de-DE" sz="2000" dirty="0"/>
              <a:t> </a:t>
            </a:r>
            <a:r>
              <a:rPr lang="de-DE" sz="2000" dirty="0" err="1"/>
              <a:t>first</a:t>
            </a:r>
            <a:r>
              <a:rPr lang="de-DE" sz="2000" dirty="0"/>
              <a:t> </a:t>
            </a:r>
            <a:r>
              <a:rPr lang="de-DE" sz="2000" dirty="0" err="1"/>
              <a:t>studies</a:t>
            </a:r>
            <a:r>
              <a:rPr lang="de-DE" sz="2000" dirty="0"/>
              <a:t> </a:t>
            </a:r>
            <a:r>
              <a:rPr lang="de-DE" sz="2000" dirty="0" err="1"/>
              <a:t>about</a:t>
            </a:r>
            <a:r>
              <a:rPr lang="de-DE" sz="2000" dirty="0"/>
              <a:t> </a:t>
            </a:r>
            <a:r>
              <a:rPr lang="de-DE" sz="2000" dirty="0" err="1"/>
              <a:t>interruption</a:t>
            </a:r>
            <a:r>
              <a:rPr lang="de-DE" sz="2000" dirty="0"/>
              <a:t> and </a:t>
            </a:r>
            <a:r>
              <a:rPr lang="de-DE" sz="2000" dirty="0" err="1"/>
              <a:t>how</a:t>
            </a:r>
            <a:r>
              <a:rPr lang="de-DE" sz="2000" dirty="0"/>
              <a:t> </a:t>
            </a:r>
            <a:r>
              <a:rPr lang="de-DE" sz="2000" dirty="0" err="1"/>
              <a:t>people</a:t>
            </a:r>
            <a:r>
              <a:rPr lang="de-DE" sz="2000" dirty="0"/>
              <a:t> deal </a:t>
            </a:r>
            <a:r>
              <a:rPr lang="de-DE" sz="2000" dirty="0" err="1"/>
              <a:t>with</a:t>
            </a:r>
            <a:r>
              <a:rPr lang="de-DE" sz="2000" dirty="0"/>
              <a:t> </a:t>
            </a:r>
            <a:r>
              <a:rPr lang="de-DE" sz="2000" dirty="0" err="1"/>
              <a:t>them</a:t>
            </a:r>
            <a:endParaRPr lang="de-DE" sz="2000" dirty="0"/>
          </a:p>
          <a:p>
            <a:r>
              <a:rPr lang="de-DE" sz="2000" dirty="0" err="1"/>
              <a:t>Conducted</a:t>
            </a:r>
            <a:r>
              <a:rPr lang="de-DE" sz="2000" dirty="0"/>
              <a:t> in 1927 </a:t>
            </a:r>
            <a:r>
              <a:rPr lang="de-DE" sz="2000" dirty="0" err="1"/>
              <a:t>by</a:t>
            </a:r>
            <a:r>
              <a:rPr lang="de-DE" sz="2000" dirty="0"/>
              <a:t> </a:t>
            </a:r>
            <a:r>
              <a:rPr lang="de-DE" sz="2000" dirty="0" err="1"/>
              <a:t>the</a:t>
            </a:r>
            <a:r>
              <a:rPr lang="de-DE" sz="2000" dirty="0"/>
              <a:t> </a:t>
            </a:r>
            <a:r>
              <a:rPr lang="de-DE" sz="2000" dirty="0" err="1"/>
              <a:t>russian</a:t>
            </a:r>
            <a:r>
              <a:rPr lang="de-DE" sz="2000" dirty="0"/>
              <a:t> </a:t>
            </a:r>
            <a:r>
              <a:rPr lang="de-DE" sz="2000" dirty="0" err="1"/>
              <a:t>psychologist</a:t>
            </a:r>
            <a:r>
              <a:rPr lang="de-DE" sz="2000" dirty="0"/>
              <a:t> </a:t>
            </a:r>
            <a:r>
              <a:rPr lang="de-DE" sz="2000" dirty="0" err="1"/>
              <a:t>Bljuma</a:t>
            </a:r>
            <a:r>
              <a:rPr lang="de-DE" sz="2000" dirty="0"/>
              <a:t> </a:t>
            </a:r>
            <a:r>
              <a:rPr lang="de-DE" sz="2000" dirty="0" err="1"/>
              <a:t>Wulfowna</a:t>
            </a:r>
            <a:r>
              <a:rPr lang="de-DE" sz="2000" dirty="0"/>
              <a:t> </a:t>
            </a:r>
            <a:r>
              <a:rPr lang="de-DE" sz="2000" dirty="0" err="1"/>
              <a:t>Zeigarnik</a:t>
            </a:r>
            <a:endParaRPr lang="de-DE" sz="2000" dirty="0"/>
          </a:p>
          <a:p>
            <a:r>
              <a:rPr lang="de-DE" sz="2000" dirty="0" err="1"/>
              <a:t>Unexpected</a:t>
            </a:r>
            <a:r>
              <a:rPr lang="de-DE" sz="2000" dirty="0"/>
              <a:t> </a:t>
            </a:r>
            <a:r>
              <a:rPr lang="de-DE" sz="2000" dirty="0" err="1"/>
              <a:t>result</a:t>
            </a:r>
            <a:r>
              <a:rPr lang="de-DE" sz="2000" dirty="0"/>
              <a:t>: People </a:t>
            </a:r>
            <a:r>
              <a:rPr lang="de-DE" sz="2000" dirty="0" err="1"/>
              <a:t>remember</a:t>
            </a:r>
            <a:r>
              <a:rPr lang="de-DE" sz="2000" dirty="0"/>
              <a:t> </a:t>
            </a:r>
            <a:r>
              <a:rPr lang="de-DE" sz="2000" dirty="0" err="1"/>
              <a:t>interrupted</a:t>
            </a:r>
            <a:r>
              <a:rPr lang="de-DE" sz="2000" dirty="0"/>
              <a:t> </a:t>
            </a:r>
            <a:r>
              <a:rPr lang="de-DE" sz="2000" dirty="0" err="1"/>
              <a:t>tasks</a:t>
            </a:r>
            <a:r>
              <a:rPr lang="de-DE" sz="2000" dirty="0"/>
              <a:t> </a:t>
            </a:r>
            <a:r>
              <a:rPr lang="de-DE" sz="2000" dirty="0" err="1"/>
              <a:t>better</a:t>
            </a:r>
            <a:r>
              <a:rPr lang="de-DE" sz="2000" dirty="0"/>
              <a:t> </a:t>
            </a:r>
            <a:r>
              <a:rPr lang="de-DE" sz="2000" dirty="0" err="1"/>
              <a:t>than</a:t>
            </a:r>
            <a:r>
              <a:rPr lang="de-DE" sz="2000" dirty="0"/>
              <a:t> </a:t>
            </a:r>
            <a:r>
              <a:rPr lang="de-DE" sz="2000" dirty="0" err="1"/>
              <a:t>completed</a:t>
            </a:r>
            <a:endParaRPr lang="de-DE" sz="2000" dirty="0"/>
          </a:p>
          <a:p>
            <a:r>
              <a:rPr lang="de-DE" sz="2000" dirty="0"/>
              <a:t>Possible Explanation: </a:t>
            </a:r>
            <a:r>
              <a:rPr lang="de-DE" sz="2000" dirty="0" err="1"/>
              <a:t>certain</a:t>
            </a:r>
            <a:r>
              <a:rPr lang="de-DE" sz="2000" dirty="0"/>
              <a:t> </a:t>
            </a:r>
            <a:r>
              <a:rPr lang="de-DE" sz="2000" dirty="0" err="1"/>
              <a:t>tasks</a:t>
            </a:r>
            <a:r>
              <a:rPr lang="de-DE" sz="2000" dirty="0"/>
              <a:t> </a:t>
            </a:r>
            <a:r>
              <a:rPr lang="de-DE" sz="2000" dirty="0" err="1"/>
              <a:t>produce</a:t>
            </a:r>
            <a:r>
              <a:rPr lang="de-DE" sz="2000" dirty="0"/>
              <a:t> a </a:t>
            </a:r>
            <a:r>
              <a:rPr lang="de-DE" sz="2000" dirty="0" err="1"/>
              <a:t>specific</a:t>
            </a:r>
            <a:r>
              <a:rPr lang="de-DE" sz="2000" dirty="0"/>
              <a:t> </a:t>
            </a:r>
            <a:r>
              <a:rPr lang="de-DE" sz="2000" dirty="0" err="1"/>
              <a:t>tension</a:t>
            </a:r>
            <a:r>
              <a:rPr lang="de-DE" sz="2000" dirty="0"/>
              <a:t> </a:t>
            </a:r>
            <a:r>
              <a:rPr lang="de-DE" sz="2000" dirty="0" err="1"/>
              <a:t>to</a:t>
            </a:r>
            <a:r>
              <a:rPr lang="de-DE" sz="2000" dirty="0"/>
              <a:t> </a:t>
            </a:r>
            <a:r>
              <a:rPr lang="de-DE" sz="2000" dirty="0" err="1"/>
              <a:t>complete</a:t>
            </a:r>
            <a:r>
              <a:rPr lang="de-DE" sz="2000" dirty="0"/>
              <a:t> </a:t>
            </a:r>
            <a:r>
              <a:rPr lang="de-DE" sz="2000" dirty="0" err="1"/>
              <a:t>them</a:t>
            </a:r>
            <a:r>
              <a:rPr lang="de-DE" sz="2000" dirty="0"/>
              <a:t> and an </a:t>
            </a:r>
            <a:r>
              <a:rPr lang="de-DE" sz="2000" dirty="0" err="1"/>
              <a:t>interruption</a:t>
            </a:r>
            <a:r>
              <a:rPr lang="de-DE" sz="2000" dirty="0"/>
              <a:t> </a:t>
            </a:r>
            <a:r>
              <a:rPr lang="de-DE" sz="2000" dirty="0" err="1"/>
              <a:t>avert</a:t>
            </a:r>
            <a:r>
              <a:rPr lang="de-DE" sz="2000" dirty="0"/>
              <a:t> </a:t>
            </a:r>
            <a:r>
              <a:rPr lang="de-DE" sz="2000" dirty="0" err="1"/>
              <a:t>this</a:t>
            </a:r>
            <a:r>
              <a:rPr lang="de-DE" sz="2000" dirty="0"/>
              <a:t> </a:t>
            </a:r>
            <a:r>
              <a:rPr lang="de-DE" sz="2000" dirty="0" err="1"/>
              <a:t>tension</a:t>
            </a:r>
            <a:r>
              <a:rPr lang="de-DE" sz="2000" dirty="0"/>
              <a:t> </a:t>
            </a:r>
            <a:r>
              <a:rPr lang="de-DE" sz="2000" dirty="0" err="1"/>
              <a:t>to</a:t>
            </a:r>
            <a:r>
              <a:rPr lang="de-DE" sz="2000" dirty="0"/>
              <a:t> </a:t>
            </a:r>
            <a:r>
              <a:rPr lang="de-DE" sz="2000" dirty="0" err="1"/>
              <a:t>reduce</a:t>
            </a:r>
            <a:endParaRPr lang="de-DE" sz="2000" dirty="0"/>
          </a:p>
          <a:p>
            <a:r>
              <a:rPr lang="de-DE" sz="2000" dirty="0"/>
              <a:t>BUT: </a:t>
            </a:r>
            <a:r>
              <a:rPr lang="de-DE" sz="2000" dirty="0" err="1"/>
              <a:t>the</a:t>
            </a:r>
            <a:r>
              <a:rPr lang="de-DE" sz="2000" dirty="0"/>
              <a:t> </a:t>
            </a:r>
            <a:r>
              <a:rPr lang="de-DE" sz="2000" dirty="0" err="1"/>
              <a:t>reproduction</a:t>
            </a:r>
            <a:r>
              <a:rPr lang="de-DE" sz="2000" dirty="0"/>
              <a:t> </a:t>
            </a:r>
            <a:r>
              <a:rPr lang="de-DE" sz="2000" dirty="0" err="1"/>
              <a:t>of</a:t>
            </a:r>
            <a:r>
              <a:rPr lang="de-DE" sz="2000" dirty="0"/>
              <a:t> </a:t>
            </a:r>
            <a:r>
              <a:rPr lang="de-DE" sz="2000" dirty="0" err="1"/>
              <a:t>this</a:t>
            </a:r>
            <a:r>
              <a:rPr lang="de-DE" sz="2000" dirty="0"/>
              <a:t> </a:t>
            </a:r>
            <a:r>
              <a:rPr lang="de-DE" sz="2000" dirty="0" err="1"/>
              <a:t>effect</a:t>
            </a:r>
            <a:r>
              <a:rPr lang="de-DE" sz="2000" dirty="0"/>
              <a:t> </a:t>
            </a:r>
            <a:r>
              <a:rPr lang="de-DE" sz="2000" dirty="0" err="1"/>
              <a:t>failed</a:t>
            </a:r>
            <a:r>
              <a:rPr lang="de-DE" sz="2000" dirty="0"/>
              <a:t> </a:t>
            </a:r>
            <a:r>
              <a:rPr lang="de-DE" sz="2000" dirty="0" err="1"/>
              <a:t>several</a:t>
            </a:r>
            <a:r>
              <a:rPr lang="de-DE" sz="2000" dirty="0"/>
              <a:t> </a:t>
            </a:r>
            <a:r>
              <a:rPr lang="de-DE" sz="2000" dirty="0" err="1"/>
              <a:t>times</a:t>
            </a:r>
            <a:endParaRPr lang="de-DE" sz="2000" dirty="0"/>
          </a:p>
          <a:p>
            <a:endParaRPr lang="de-DE" sz="2000" dirty="0"/>
          </a:p>
        </p:txBody>
      </p:sp>
    </p:spTree>
    <p:extLst>
      <p:ext uri="{BB962C8B-B14F-4D97-AF65-F5344CB8AC3E}">
        <p14:creationId xmlns:p14="http://schemas.microsoft.com/office/powerpoint/2010/main" val="2997971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5E8CAC3-0976-4C88-9D95-0C9BC168A1ED}"/>
              </a:ext>
            </a:extLst>
          </p:cNvPr>
          <p:cNvSpPr>
            <a:spLocks noGrp="1"/>
          </p:cNvSpPr>
          <p:nvPr>
            <p:ph type="title"/>
          </p:nvPr>
        </p:nvSpPr>
        <p:spPr/>
        <p:txBody>
          <a:bodyPr/>
          <a:lstStyle/>
          <a:p>
            <a:r>
              <a:rPr lang="de-DE" dirty="0"/>
              <a:t>3. </a:t>
            </a:r>
            <a:r>
              <a:rPr lang="de-DE" dirty="0" err="1"/>
              <a:t>Effects</a:t>
            </a:r>
            <a:r>
              <a:rPr lang="de-DE" dirty="0"/>
              <a:t> </a:t>
            </a:r>
            <a:r>
              <a:rPr lang="de-DE" dirty="0" err="1"/>
              <a:t>of</a:t>
            </a:r>
            <a:r>
              <a:rPr lang="de-DE" dirty="0"/>
              <a:t> </a:t>
            </a:r>
            <a:r>
              <a:rPr lang="de-DE" dirty="0" err="1"/>
              <a:t>Interruptions</a:t>
            </a:r>
            <a:r>
              <a:rPr lang="de-DE" dirty="0"/>
              <a:t> in HCI</a:t>
            </a:r>
          </a:p>
        </p:txBody>
      </p:sp>
      <p:sp>
        <p:nvSpPr>
          <p:cNvPr id="5" name="Inhaltsplatzhalter 4">
            <a:extLst>
              <a:ext uri="{FF2B5EF4-FFF2-40B4-BE49-F238E27FC236}">
                <a16:creationId xmlns:a16="http://schemas.microsoft.com/office/drawing/2014/main" id="{900528CE-7A7B-40B0-9796-E700BBCAA103}"/>
              </a:ext>
            </a:extLst>
          </p:cNvPr>
          <p:cNvSpPr>
            <a:spLocks noGrp="1"/>
          </p:cNvSpPr>
          <p:nvPr>
            <p:ph sz="half" idx="1"/>
          </p:nvPr>
        </p:nvSpPr>
        <p:spPr/>
        <p:txBody>
          <a:bodyPr/>
          <a:lstStyle/>
          <a:p>
            <a:pPr marL="0" indent="0">
              <a:buNone/>
            </a:pPr>
            <a:r>
              <a:rPr lang="de-DE" dirty="0"/>
              <a:t>Quality </a:t>
            </a:r>
            <a:r>
              <a:rPr lang="de-DE" dirty="0" err="1"/>
              <a:t>of</a:t>
            </a:r>
            <a:r>
              <a:rPr lang="de-DE" dirty="0"/>
              <a:t> Tasks</a:t>
            </a:r>
          </a:p>
          <a:p>
            <a:endParaRPr lang="de-DE" dirty="0"/>
          </a:p>
          <a:p>
            <a:pPr marL="0" indent="0">
              <a:buNone/>
            </a:pPr>
            <a:r>
              <a:rPr lang="de-DE" dirty="0">
                <a:sym typeface="Wingdings" panose="05000000000000000000" pitchFamily="2" charset="2"/>
              </a:rPr>
              <a:t> Are </a:t>
            </a:r>
            <a:r>
              <a:rPr lang="de-DE" dirty="0" err="1">
                <a:sym typeface="Wingdings" panose="05000000000000000000" pitchFamily="2" charset="2"/>
              </a:rPr>
              <a:t>there</a:t>
            </a:r>
            <a:r>
              <a:rPr lang="de-DE" dirty="0">
                <a:sym typeface="Wingdings" panose="05000000000000000000" pitchFamily="2" charset="2"/>
              </a:rPr>
              <a:t> </a:t>
            </a:r>
            <a:r>
              <a:rPr lang="de-DE" dirty="0" err="1">
                <a:sym typeface="Wingdings" panose="05000000000000000000" pitchFamily="2" charset="2"/>
              </a:rPr>
              <a:t>significant</a:t>
            </a:r>
            <a:r>
              <a:rPr lang="de-DE" dirty="0">
                <a:sym typeface="Wingdings" panose="05000000000000000000" pitchFamily="2" charset="2"/>
              </a:rPr>
              <a:t> </a:t>
            </a:r>
            <a:r>
              <a:rPr lang="de-DE" dirty="0" err="1">
                <a:sym typeface="Wingdings" panose="05000000000000000000" pitchFamily="2" charset="2"/>
              </a:rPr>
              <a:t>changes</a:t>
            </a:r>
            <a:r>
              <a:rPr lang="de-DE" dirty="0">
                <a:sym typeface="Wingdings" panose="05000000000000000000" pitchFamily="2" charset="2"/>
              </a:rPr>
              <a:t> in time </a:t>
            </a:r>
            <a:r>
              <a:rPr lang="de-DE" dirty="0" err="1">
                <a:sym typeface="Wingdings" panose="05000000000000000000" pitchFamily="2" charset="2"/>
              </a:rPr>
              <a:t>of</a:t>
            </a:r>
            <a:r>
              <a:rPr lang="de-DE" dirty="0">
                <a:sym typeface="Wingdings" panose="05000000000000000000" pitchFamily="2" charset="2"/>
              </a:rPr>
              <a:t> </a:t>
            </a:r>
            <a:r>
              <a:rPr lang="de-DE" dirty="0" err="1">
                <a:sym typeface="Wingdings" panose="05000000000000000000" pitchFamily="2" charset="2"/>
              </a:rPr>
              <a:t>completion</a:t>
            </a:r>
            <a:r>
              <a:rPr lang="de-DE" dirty="0">
                <a:sym typeface="Wingdings" panose="05000000000000000000" pitchFamily="2" charset="2"/>
              </a:rPr>
              <a:t> and </a:t>
            </a:r>
            <a:r>
              <a:rPr lang="de-DE" dirty="0" err="1">
                <a:sym typeface="Wingdings" panose="05000000000000000000" pitchFamily="2" charset="2"/>
              </a:rPr>
              <a:t>quality</a:t>
            </a:r>
            <a:r>
              <a:rPr lang="de-DE" dirty="0">
                <a:sym typeface="Wingdings" panose="05000000000000000000" pitchFamily="2" charset="2"/>
              </a:rPr>
              <a:t> </a:t>
            </a:r>
            <a:r>
              <a:rPr lang="de-DE" dirty="0" err="1">
                <a:sym typeface="Wingdings" panose="05000000000000000000" pitchFamily="2" charset="2"/>
              </a:rPr>
              <a:t>of</a:t>
            </a:r>
            <a:r>
              <a:rPr lang="de-DE" dirty="0">
                <a:sym typeface="Wingdings" panose="05000000000000000000" pitchFamily="2" charset="2"/>
              </a:rPr>
              <a:t> </a:t>
            </a:r>
            <a:r>
              <a:rPr lang="de-DE" dirty="0" err="1">
                <a:sym typeface="Wingdings" panose="05000000000000000000" pitchFamily="2" charset="2"/>
              </a:rPr>
              <a:t>results</a:t>
            </a:r>
            <a:r>
              <a:rPr lang="de-DE" dirty="0">
                <a:sym typeface="Wingdings" panose="05000000000000000000" pitchFamily="2" charset="2"/>
              </a:rPr>
              <a:t>?</a:t>
            </a:r>
            <a:endParaRPr lang="de-DE" dirty="0"/>
          </a:p>
          <a:p>
            <a:endParaRPr lang="de-DE" dirty="0"/>
          </a:p>
        </p:txBody>
      </p:sp>
      <p:sp>
        <p:nvSpPr>
          <p:cNvPr id="6" name="Inhaltsplatzhalter 5">
            <a:extLst>
              <a:ext uri="{FF2B5EF4-FFF2-40B4-BE49-F238E27FC236}">
                <a16:creationId xmlns:a16="http://schemas.microsoft.com/office/drawing/2014/main" id="{4AB896C3-5A6C-4499-8330-24446BA6312C}"/>
              </a:ext>
            </a:extLst>
          </p:cNvPr>
          <p:cNvSpPr>
            <a:spLocks noGrp="1"/>
          </p:cNvSpPr>
          <p:nvPr>
            <p:ph sz="half" idx="2"/>
          </p:nvPr>
        </p:nvSpPr>
        <p:spPr/>
        <p:txBody>
          <a:bodyPr/>
          <a:lstStyle/>
          <a:p>
            <a:pPr marL="0" indent="0">
              <a:buNone/>
            </a:pPr>
            <a:r>
              <a:rPr lang="de-DE" dirty="0"/>
              <a:t>Emotional </a:t>
            </a:r>
            <a:r>
              <a:rPr lang="de-DE" dirty="0" err="1"/>
              <a:t>condition</a:t>
            </a:r>
            <a:endParaRPr lang="de-DE" dirty="0"/>
          </a:p>
          <a:p>
            <a:endParaRPr lang="de-DE" dirty="0"/>
          </a:p>
          <a:p>
            <a:pPr marL="0" indent="0">
              <a:buNone/>
            </a:pPr>
            <a:r>
              <a:rPr lang="de-DE" dirty="0">
                <a:sym typeface="Wingdings" panose="05000000000000000000" pitchFamily="2" charset="2"/>
              </a:rPr>
              <a:t> Do </a:t>
            </a:r>
            <a:r>
              <a:rPr lang="de-DE" dirty="0" err="1">
                <a:sym typeface="Wingdings" panose="05000000000000000000" pitchFamily="2" charset="2"/>
              </a:rPr>
              <a:t>people</a:t>
            </a:r>
            <a:r>
              <a:rPr lang="de-DE" dirty="0">
                <a:sym typeface="Wingdings" panose="05000000000000000000" pitchFamily="2" charset="2"/>
              </a:rPr>
              <a:t> </a:t>
            </a:r>
            <a:r>
              <a:rPr lang="de-DE" dirty="0" err="1">
                <a:sym typeface="Wingdings" panose="05000000000000000000" pitchFamily="2" charset="2"/>
              </a:rPr>
              <a:t>suffer</a:t>
            </a:r>
            <a:r>
              <a:rPr lang="de-DE" dirty="0">
                <a:sym typeface="Wingdings" panose="05000000000000000000" pitchFamily="2" charset="2"/>
              </a:rPr>
              <a:t> in an </a:t>
            </a:r>
            <a:r>
              <a:rPr lang="de-DE" dirty="0" err="1">
                <a:sym typeface="Wingdings" panose="05000000000000000000" pitchFamily="2" charset="2"/>
              </a:rPr>
              <a:t>interruption-loaded</a:t>
            </a:r>
            <a:r>
              <a:rPr lang="de-DE" dirty="0">
                <a:sym typeface="Wingdings" panose="05000000000000000000" pitchFamily="2" charset="2"/>
              </a:rPr>
              <a:t> </a:t>
            </a:r>
            <a:r>
              <a:rPr lang="de-DE" dirty="0" err="1">
                <a:sym typeface="Wingdings" panose="05000000000000000000" pitchFamily="2" charset="2"/>
              </a:rPr>
              <a:t>environment</a:t>
            </a:r>
            <a:r>
              <a:rPr lang="de-DE" dirty="0">
                <a:sym typeface="Wingdings" panose="05000000000000000000" pitchFamily="2" charset="2"/>
              </a:rPr>
              <a:t> and </a:t>
            </a:r>
            <a:r>
              <a:rPr lang="de-DE" dirty="0" err="1">
                <a:sym typeface="Wingdings" panose="05000000000000000000" pitchFamily="2" charset="2"/>
              </a:rPr>
              <a:t>which</a:t>
            </a:r>
            <a:r>
              <a:rPr lang="de-DE" dirty="0">
                <a:sym typeface="Wingdings" panose="05000000000000000000" pitchFamily="2" charset="2"/>
              </a:rPr>
              <a:t> </a:t>
            </a:r>
            <a:r>
              <a:rPr lang="de-DE" dirty="0" err="1">
                <a:sym typeface="Wingdings" panose="05000000000000000000" pitchFamily="2" charset="2"/>
              </a:rPr>
              <a:t>kind</a:t>
            </a:r>
            <a:r>
              <a:rPr lang="de-DE" dirty="0">
                <a:sym typeface="Wingdings" panose="05000000000000000000" pitchFamily="2" charset="2"/>
              </a:rPr>
              <a:t> </a:t>
            </a:r>
            <a:r>
              <a:rPr lang="de-DE" dirty="0" err="1">
                <a:sym typeface="Wingdings" panose="05000000000000000000" pitchFamily="2" charset="2"/>
              </a:rPr>
              <a:t>of</a:t>
            </a:r>
            <a:r>
              <a:rPr lang="de-DE" dirty="0">
                <a:sym typeface="Wingdings" panose="05000000000000000000" pitchFamily="2" charset="2"/>
              </a:rPr>
              <a:t> </a:t>
            </a:r>
            <a:r>
              <a:rPr lang="de-DE" dirty="0" err="1">
                <a:sym typeface="Wingdings" panose="05000000000000000000" pitchFamily="2" charset="2"/>
              </a:rPr>
              <a:t>problems</a:t>
            </a:r>
            <a:r>
              <a:rPr lang="de-DE" dirty="0">
                <a:sym typeface="Wingdings" panose="05000000000000000000" pitchFamily="2" charset="2"/>
              </a:rPr>
              <a:t> </a:t>
            </a:r>
            <a:r>
              <a:rPr lang="de-DE" dirty="0" err="1">
                <a:sym typeface="Wingdings" panose="05000000000000000000" pitchFamily="2" charset="2"/>
              </a:rPr>
              <a:t>may</a:t>
            </a:r>
            <a:r>
              <a:rPr lang="de-DE" dirty="0">
                <a:sym typeface="Wingdings" panose="05000000000000000000" pitchFamily="2" charset="2"/>
              </a:rPr>
              <a:t> </a:t>
            </a:r>
            <a:r>
              <a:rPr lang="de-DE" dirty="0" err="1">
                <a:sym typeface="Wingdings" panose="05000000000000000000" pitchFamily="2" charset="2"/>
              </a:rPr>
              <a:t>occur</a:t>
            </a:r>
            <a:r>
              <a:rPr lang="de-DE" dirty="0">
                <a:sym typeface="Wingdings" panose="05000000000000000000" pitchFamily="2" charset="2"/>
              </a:rPr>
              <a:t>?</a:t>
            </a:r>
            <a:endParaRPr lang="de-DE" dirty="0"/>
          </a:p>
          <a:p>
            <a:endParaRPr lang="de-DE" dirty="0"/>
          </a:p>
          <a:p>
            <a:endParaRPr lang="de-DE" dirty="0"/>
          </a:p>
          <a:p>
            <a:endParaRPr lang="de-DE" dirty="0"/>
          </a:p>
        </p:txBody>
      </p:sp>
      <p:cxnSp>
        <p:nvCxnSpPr>
          <p:cNvPr id="8" name="Gerader Verbinder 7">
            <a:extLst>
              <a:ext uri="{FF2B5EF4-FFF2-40B4-BE49-F238E27FC236}">
                <a16:creationId xmlns:a16="http://schemas.microsoft.com/office/drawing/2014/main" id="{A242B82D-38F3-44F6-AD3E-9C4FB48C56AE}"/>
              </a:ext>
            </a:extLst>
          </p:cNvPr>
          <p:cNvCxnSpPr>
            <a:cxnSpLocks/>
          </p:cNvCxnSpPr>
          <p:nvPr/>
        </p:nvCxnSpPr>
        <p:spPr>
          <a:xfrm>
            <a:off x="4507523" y="2395550"/>
            <a:ext cx="0" cy="405778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6852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Structure</a:t>
            </a:r>
            <a:endParaRPr lang="de-DE" dirty="0"/>
          </a:p>
        </p:txBody>
      </p:sp>
      <p:sp>
        <p:nvSpPr>
          <p:cNvPr id="3" name="Inhaltsplatzhalter 2"/>
          <p:cNvSpPr>
            <a:spLocks noGrp="1"/>
          </p:cNvSpPr>
          <p:nvPr>
            <p:ph idx="1"/>
          </p:nvPr>
        </p:nvSpPr>
        <p:spPr>
          <a:xfrm>
            <a:off x="838200" y="2286000"/>
            <a:ext cx="7467600" cy="3857644"/>
          </a:xfrm>
        </p:spPr>
        <p:txBody>
          <a:bodyPr/>
          <a:lstStyle/>
          <a:p>
            <a:pPr marL="457200" indent="-457200">
              <a:buAutoNum type="arabicPeriod"/>
            </a:pPr>
            <a:r>
              <a:rPr lang="de-DE" dirty="0" err="1"/>
              <a:t>Relevance</a:t>
            </a:r>
            <a:endParaRPr lang="de-DE" dirty="0"/>
          </a:p>
          <a:p>
            <a:pPr marL="457200" indent="-457200">
              <a:buAutoNum type="arabicPeriod"/>
            </a:pPr>
            <a:r>
              <a:rPr lang="de-DE" dirty="0" err="1"/>
              <a:t>Definitions</a:t>
            </a:r>
            <a:r>
              <a:rPr lang="de-DE" dirty="0"/>
              <a:t> (</a:t>
            </a:r>
            <a:r>
              <a:rPr lang="de-DE" dirty="0" err="1"/>
              <a:t>Interruptions</a:t>
            </a:r>
            <a:r>
              <a:rPr lang="de-DE" dirty="0"/>
              <a:t>, Multitasking etc.)</a:t>
            </a:r>
          </a:p>
          <a:p>
            <a:pPr marL="457200" indent="-457200">
              <a:buAutoNum type="arabicPeriod"/>
            </a:pPr>
            <a:r>
              <a:rPr lang="de-DE" dirty="0" err="1"/>
              <a:t>Interruptions</a:t>
            </a:r>
            <a:r>
              <a:rPr lang="de-DE" dirty="0"/>
              <a:t> and </a:t>
            </a:r>
            <a:r>
              <a:rPr lang="de-DE" dirty="0" err="1"/>
              <a:t>their</a:t>
            </a:r>
            <a:r>
              <a:rPr lang="de-DE" dirty="0"/>
              <a:t> </a:t>
            </a:r>
            <a:r>
              <a:rPr lang="de-DE" dirty="0" err="1"/>
              <a:t>repercussions</a:t>
            </a:r>
            <a:r>
              <a:rPr lang="de-DE" dirty="0"/>
              <a:t> </a:t>
            </a:r>
          </a:p>
          <a:p>
            <a:pPr marL="857250" lvl="1" indent="-457200">
              <a:buAutoNum type="arabicPeriod"/>
            </a:pPr>
            <a:r>
              <a:rPr lang="de-DE" dirty="0" err="1"/>
              <a:t>Effects</a:t>
            </a:r>
            <a:r>
              <a:rPr lang="de-DE" dirty="0"/>
              <a:t> on </a:t>
            </a:r>
            <a:r>
              <a:rPr lang="de-DE" dirty="0" err="1"/>
              <a:t>Productivity</a:t>
            </a:r>
            <a:r>
              <a:rPr lang="de-DE" dirty="0"/>
              <a:t> </a:t>
            </a:r>
          </a:p>
          <a:p>
            <a:pPr marL="857250" lvl="1" indent="-457200">
              <a:buAutoNum type="arabicPeriod"/>
            </a:pPr>
            <a:r>
              <a:rPr lang="de-DE" dirty="0" err="1"/>
              <a:t>Effects</a:t>
            </a:r>
            <a:r>
              <a:rPr lang="de-DE" dirty="0"/>
              <a:t> on emotional </a:t>
            </a:r>
            <a:r>
              <a:rPr lang="de-DE" dirty="0" err="1"/>
              <a:t>condition</a:t>
            </a:r>
            <a:r>
              <a:rPr lang="de-DE" dirty="0"/>
              <a:t> (Focus: Stress)</a:t>
            </a:r>
          </a:p>
          <a:p>
            <a:pPr marL="457200" indent="-457200">
              <a:buAutoNum type="arabicPeriod"/>
            </a:pPr>
            <a:r>
              <a:rPr lang="de-DE" dirty="0" err="1"/>
              <a:t>Conclusions</a:t>
            </a:r>
            <a:r>
              <a:rPr lang="de-DE" dirty="0"/>
              <a:t> </a:t>
            </a:r>
            <a:r>
              <a:rPr lang="de-DE" dirty="0" err="1"/>
              <a:t>for</a:t>
            </a:r>
            <a:r>
              <a:rPr lang="de-DE" dirty="0"/>
              <a:t> Boundary Management</a:t>
            </a:r>
          </a:p>
          <a:p>
            <a:pPr marL="857250" lvl="1" indent="-457200">
              <a:buAutoNum type="arabicPeriod"/>
            </a:pPr>
            <a:r>
              <a:rPr lang="de-DE" dirty="0" err="1"/>
              <a:t>Characteristics</a:t>
            </a:r>
            <a:r>
              <a:rPr lang="de-DE" dirty="0"/>
              <a:t> </a:t>
            </a:r>
            <a:r>
              <a:rPr lang="de-DE" dirty="0" err="1"/>
              <a:t>of</a:t>
            </a:r>
            <a:r>
              <a:rPr lang="de-DE" dirty="0"/>
              <a:t> </a:t>
            </a:r>
            <a:r>
              <a:rPr lang="de-DE" dirty="0" err="1"/>
              <a:t>Boundaries</a:t>
            </a:r>
            <a:endParaRPr lang="de-DE" dirty="0"/>
          </a:p>
          <a:p>
            <a:pPr marL="857250" lvl="1" indent="-457200">
              <a:buAutoNum type="arabicPeriod"/>
            </a:pPr>
            <a:r>
              <a:rPr lang="de-DE" dirty="0"/>
              <a:t>Cross-Boundary </a:t>
            </a:r>
            <a:r>
              <a:rPr lang="de-DE" dirty="0" err="1"/>
              <a:t>Interruptions</a:t>
            </a:r>
            <a:r>
              <a:rPr lang="de-DE" dirty="0"/>
              <a:t> and </a:t>
            </a:r>
            <a:r>
              <a:rPr lang="de-DE" dirty="0" err="1"/>
              <a:t>specific</a:t>
            </a:r>
            <a:r>
              <a:rPr lang="de-DE" dirty="0"/>
              <a:t> </a:t>
            </a:r>
            <a:r>
              <a:rPr lang="de-DE" dirty="0" err="1"/>
              <a:t>effects</a:t>
            </a:r>
            <a:endParaRPr lang="de-DE" dirty="0"/>
          </a:p>
          <a:p>
            <a:pPr marL="457200" indent="-457200">
              <a:buAutoNum type="arabicPeriod"/>
            </a:pPr>
            <a:r>
              <a:rPr lang="de-DE" dirty="0"/>
              <a:t>Coping </a:t>
            </a:r>
            <a:r>
              <a:rPr lang="de-DE" dirty="0" err="1"/>
              <a:t>Strategies</a:t>
            </a:r>
            <a:r>
              <a:rPr lang="de-DE" dirty="0"/>
              <a:t> </a:t>
            </a:r>
          </a:p>
          <a:p>
            <a:pPr marL="457200" indent="-457200">
              <a:buAutoNum type="arabicPeriod"/>
            </a:pPr>
            <a:r>
              <a:rPr lang="de-DE" dirty="0"/>
              <a:t>Further Research Questions</a:t>
            </a:r>
          </a:p>
        </p:txBody>
      </p:sp>
      <p:sp>
        <p:nvSpPr>
          <p:cNvPr id="4" name="Rechteck 3">
            <a:extLst>
              <a:ext uri="{FF2B5EF4-FFF2-40B4-BE49-F238E27FC236}">
                <a16:creationId xmlns:a16="http://schemas.microsoft.com/office/drawing/2014/main" id="{40E6B725-1B7D-4C0F-BA04-B6B8FA8A7011}"/>
              </a:ext>
            </a:extLst>
          </p:cNvPr>
          <p:cNvSpPr/>
          <p:nvPr/>
        </p:nvSpPr>
        <p:spPr>
          <a:xfrm>
            <a:off x="143508" y="3458589"/>
            <a:ext cx="8856984" cy="422920"/>
          </a:xfrm>
          <a:prstGeom prst="rect">
            <a:avLst/>
          </a:prstGeom>
          <a:solidFill>
            <a:schemeClr val="accent3">
              <a:lumMod val="50000"/>
              <a:alpha val="34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94076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nhaltsplatzhalter 7">
            <a:extLst>
              <a:ext uri="{FF2B5EF4-FFF2-40B4-BE49-F238E27FC236}">
                <a16:creationId xmlns:a16="http://schemas.microsoft.com/office/drawing/2014/main" id="{5DFCC2FA-227F-4CE6-8F06-2BA45EFC84D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41800" y="1988840"/>
            <a:ext cx="6260400" cy="3517200"/>
          </a:xfrm>
        </p:spPr>
      </p:pic>
    </p:spTree>
    <p:extLst>
      <p:ext uri="{BB962C8B-B14F-4D97-AF65-F5344CB8AC3E}">
        <p14:creationId xmlns:p14="http://schemas.microsoft.com/office/powerpoint/2010/main" val="649300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7A32A983-0BE2-44BD-A27A-845E99887415}"/>
              </a:ext>
            </a:extLst>
          </p:cNvPr>
          <p:cNvSpPr>
            <a:spLocks noGrp="1"/>
          </p:cNvSpPr>
          <p:nvPr>
            <p:ph type="title"/>
          </p:nvPr>
        </p:nvSpPr>
        <p:spPr/>
        <p:txBody>
          <a:bodyPr/>
          <a:lstStyle/>
          <a:p>
            <a:r>
              <a:rPr lang="de-DE" dirty="0"/>
              <a:t>3.1 </a:t>
            </a:r>
            <a:r>
              <a:rPr lang="de-DE" dirty="0" err="1"/>
              <a:t>Effects</a:t>
            </a:r>
            <a:r>
              <a:rPr lang="de-DE" dirty="0"/>
              <a:t> on </a:t>
            </a:r>
            <a:r>
              <a:rPr lang="de-DE" dirty="0" err="1"/>
              <a:t>Productivity</a:t>
            </a:r>
            <a:endParaRPr lang="de-DE" dirty="0"/>
          </a:p>
        </p:txBody>
      </p:sp>
      <p:sp>
        <p:nvSpPr>
          <p:cNvPr id="6" name="Inhaltsplatzhalter 5">
            <a:extLst>
              <a:ext uri="{FF2B5EF4-FFF2-40B4-BE49-F238E27FC236}">
                <a16:creationId xmlns:a16="http://schemas.microsoft.com/office/drawing/2014/main" id="{24908057-D7BD-4705-94B4-968DABBE61F8}"/>
              </a:ext>
            </a:extLst>
          </p:cNvPr>
          <p:cNvSpPr>
            <a:spLocks noGrp="1"/>
          </p:cNvSpPr>
          <p:nvPr>
            <p:ph idx="1"/>
          </p:nvPr>
        </p:nvSpPr>
        <p:spPr/>
        <p:txBody>
          <a:bodyPr/>
          <a:lstStyle/>
          <a:p>
            <a:r>
              <a:rPr lang="de-DE" dirty="0" err="1"/>
              <a:t>Economic</a:t>
            </a:r>
            <a:r>
              <a:rPr lang="de-DE" dirty="0"/>
              <a:t> </a:t>
            </a:r>
            <a:r>
              <a:rPr lang="de-DE" dirty="0" err="1"/>
              <a:t>impact</a:t>
            </a:r>
            <a:r>
              <a:rPr lang="de-DE" dirty="0"/>
              <a:t> </a:t>
            </a:r>
            <a:r>
              <a:rPr lang="de-DE" dirty="0" err="1"/>
              <a:t>of</a:t>
            </a:r>
            <a:r>
              <a:rPr lang="de-DE" dirty="0"/>
              <a:t> </a:t>
            </a:r>
            <a:r>
              <a:rPr lang="de-DE" dirty="0" err="1"/>
              <a:t>Interruptions</a:t>
            </a:r>
            <a:r>
              <a:rPr lang="de-DE" dirty="0"/>
              <a:t> </a:t>
            </a:r>
            <a:r>
              <a:rPr lang="de-DE" dirty="0" err="1"/>
              <a:t>were</a:t>
            </a:r>
            <a:r>
              <a:rPr lang="de-DE" dirty="0"/>
              <a:t> </a:t>
            </a:r>
            <a:r>
              <a:rPr lang="de-DE" dirty="0" err="1"/>
              <a:t>estimated</a:t>
            </a:r>
            <a:r>
              <a:rPr lang="de-DE" dirty="0"/>
              <a:t> </a:t>
            </a:r>
            <a:r>
              <a:rPr lang="de-DE" dirty="0" err="1"/>
              <a:t>to</a:t>
            </a:r>
            <a:r>
              <a:rPr lang="de-DE" dirty="0"/>
              <a:t> </a:t>
            </a:r>
            <a:r>
              <a:rPr lang="de-DE" dirty="0" err="1"/>
              <a:t>be</a:t>
            </a:r>
            <a:r>
              <a:rPr lang="de-DE" dirty="0"/>
              <a:t> </a:t>
            </a:r>
            <a:r>
              <a:rPr lang="de-DE" dirty="0" err="1"/>
              <a:t>around</a:t>
            </a:r>
            <a:r>
              <a:rPr lang="de-DE" dirty="0"/>
              <a:t> 588 </a:t>
            </a:r>
            <a:r>
              <a:rPr lang="de-DE" dirty="0" err="1"/>
              <a:t>bn</a:t>
            </a:r>
            <a:r>
              <a:rPr lang="de-DE" dirty="0"/>
              <a:t> $ </a:t>
            </a:r>
            <a:r>
              <a:rPr lang="de-DE" dirty="0" err="1"/>
              <a:t>p.a</a:t>
            </a:r>
            <a:r>
              <a:rPr lang="de-DE" dirty="0"/>
              <a:t> in </a:t>
            </a:r>
            <a:r>
              <a:rPr lang="de-DE" dirty="0" err="1"/>
              <a:t>the</a:t>
            </a:r>
            <a:r>
              <a:rPr lang="de-DE" dirty="0"/>
              <a:t> US (2005).</a:t>
            </a:r>
          </a:p>
          <a:p>
            <a:r>
              <a:rPr lang="de-DE" dirty="0"/>
              <a:t>This </a:t>
            </a:r>
            <a:r>
              <a:rPr lang="de-DE" dirty="0" err="1"/>
              <a:t>suggests</a:t>
            </a:r>
            <a:r>
              <a:rPr lang="de-DE" dirty="0"/>
              <a:t> </a:t>
            </a:r>
            <a:r>
              <a:rPr lang="de-DE" dirty="0" err="1"/>
              <a:t>that</a:t>
            </a:r>
            <a:r>
              <a:rPr lang="de-DE" dirty="0"/>
              <a:t> </a:t>
            </a:r>
            <a:r>
              <a:rPr lang="de-DE" dirty="0" err="1"/>
              <a:t>interruptions</a:t>
            </a:r>
            <a:r>
              <a:rPr lang="de-DE" dirty="0"/>
              <a:t> </a:t>
            </a:r>
            <a:r>
              <a:rPr lang="de-DE" dirty="0" err="1"/>
              <a:t>are</a:t>
            </a:r>
            <a:r>
              <a:rPr lang="de-DE" dirty="0"/>
              <a:t> disruptive and </a:t>
            </a:r>
            <a:r>
              <a:rPr lang="de-DE" dirty="0" err="1"/>
              <a:t>should</a:t>
            </a:r>
            <a:r>
              <a:rPr lang="de-DE" dirty="0"/>
              <a:t> </a:t>
            </a:r>
            <a:r>
              <a:rPr lang="de-DE" dirty="0" err="1"/>
              <a:t>be</a:t>
            </a:r>
            <a:r>
              <a:rPr lang="de-DE" dirty="0"/>
              <a:t> </a:t>
            </a:r>
            <a:r>
              <a:rPr lang="de-DE" dirty="0" err="1"/>
              <a:t>avoided</a:t>
            </a:r>
            <a:endParaRPr lang="de-DE" dirty="0"/>
          </a:p>
          <a:p>
            <a:pPr marL="0" indent="0">
              <a:buNone/>
            </a:pPr>
            <a:endParaRPr lang="de-DE" dirty="0"/>
          </a:p>
          <a:p>
            <a:r>
              <a:rPr lang="de-DE" dirty="0"/>
              <a:t>BUT: </a:t>
            </a:r>
            <a:r>
              <a:rPr lang="de-DE" dirty="0" err="1"/>
              <a:t>there</a:t>
            </a:r>
            <a:r>
              <a:rPr lang="de-DE" dirty="0"/>
              <a:t> </a:t>
            </a:r>
            <a:r>
              <a:rPr lang="de-DE" dirty="0" err="1"/>
              <a:t>are</a:t>
            </a:r>
            <a:r>
              <a:rPr lang="de-DE" dirty="0"/>
              <a:t> </a:t>
            </a:r>
            <a:r>
              <a:rPr lang="de-DE" dirty="0" err="1"/>
              <a:t>some</a:t>
            </a:r>
            <a:r>
              <a:rPr lang="de-DE" dirty="0"/>
              <a:t> </a:t>
            </a:r>
            <a:r>
              <a:rPr lang="de-DE" dirty="0" err="1"/>
              <a:t>characteristics</a:t>
            </a:r>
            <a:r>
              <a:rPr lang="de-DE" dirty="0"/>
              <a:t> </a:t>
            </a:r>
            <a:r>
              <a:rPr lang="de-DE" dirty="0" err="1"/>
              <a:t>of</a:t>
            </a:r>
            <a:r>
              <a:rPr lang="de-DE" dirty="0"/>
              <a:t> </a:t>
            </a:r>
            <a:r>
              <a:rPr lang="de-DE" dirty="0" err="1"/>
              <a:t>interruptions</a:t>
            </a:r>
            <a:r>
              <a:rPr lang="de-DE" dirty="0"/>
              <a:t> </a:t>
            </a:r>
            <a:r>
              <a:rPr lang="de-DE" dirty="0" err="1"/>
              <a:t>which</a:t>
            </a:r>
            <a:r>
              <a:rPr lang="de-DE" dirty="0"/>
              <a:t> </a:t>
            </a:r>
            <a:r>
              <a:rPr lang="de-DE" dirty="0" err="1"/>
              <a:t>contribute</a:t>
            </a:r>
            <a:r>
              <a:rPr lang="de-DE" dirty="0"/>
              <a:t> </a:t>
            </a:r>
            <a:r>
              <a:rPr lang="de-DE" dirty="0" err="1"/>
              <a:t>to</a:t>
            </a:r>
            <a:r>
              <a:rPr lang="de-DE" dirty="0"/>
              <a:t> </a:t>
            </a:r>
            <a:r>
              <a:rPr lang="de-DE" dirty="0" err="1"/>
              <a:t>their</a:t>
            </a:r>
            <a:r>
              <a:rPr lang="de-DE" dirty="0"/>
              <a:t> disruptive </a:t>
            </a:r>
            <a:r>
              <a:rPr lang="de-DE" dirty="0" err="1"/>
              <a:t>impact</a:t>
            </a:r>
            <a:endParaRPr lang="de-DE" dirty="0"/>
          </a:p>
          <a:p>
            <a:endParaRPr lang="de-DE" dirty="0"/>
          </a:p>
          <a:p>
            <a:endParaRPr lang="de-DE" dirty="0"/>
          </a:p>
          <a:p>
            <a:endParaRPr lang="de-DE" dirty="0"/>
          </a:p>
        </p:txBody>
      </p:sp>
    </p:spTree>
    <p:extLst>
      <p:ext uri="{BB962C8B-B14F-4D97-AF65-F5344CB8AC3E}">
        <p14:creationId xmlns:p14="http://schemas.microsoft.com/office/powerpoint/2010/main" val="2620466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377441-F801-4E26-A4EF-9DAD642A5014}"/>
              </a:ext>
            </a:extLst>
          </p:cNvPr>
          <p:cNvSpPr>
            <a:spLocks noGrp="1"/>
          </p:cNvSpPr>
          <p:nvPr>
            <p:ph type="title"/>
          </p:nvPr>
        </p:nvSpPr>
        <p:spPr/>
        <p:txBody>
          <a:bodyPr/>
          <a:lstStyle/>
          <a:p>
            <a:r>
              <a:rPr lang="de-DE" dirty="0"/>
              <a:t>3.1 </a:t>
            </a:r>
            <a:r>
              <a:rPr lang="de-DE" dirty="0" err="1"/>
              <a:t>Effects</a:t>
            </a:r>
            <a:r>
              <a:rPr lang="de-DE" dirty="0"/>
              <a:t> on </a:t>
            </a:r>
            <a:r>
              <a:rPr lang="de-DE" dirty="0" err="1"/>
              <a:t>Productivity</a:t>
            </a:r>
            <a:r>
              <a:rPr lang="de-DE" dirty="0"/>
              <a:t> (</a:t>
            </a:r>
            <a:r>
              <a:rPr lang="de-DE" dirty="0" err="1"/>
              <a:t>Cont‘d</a:t>
            </a:r>
            <a:r>
              <a:rPr lang="de-DE" dirty="0"/>
              <a:t>)</a:t>
            </a:r>
          </a:p>
        </p:txBody>
      </p:sp>
      <p:sp>
        <p:nvSpPr>
          <p:cNvPr id="3" name="Inhaltsplatzhalter 2">
            <a:extLst>
              <a:ext uri="{FF2B5EF4-FFF2-40B4-BE49-F238E27FC236}">
                <a16:creationId xmlns:a16="http://schemas.microsoft.com/office/drawing/2014/main" id="{2216AC2A-C9FC-4B66-902B-434766A4A088}"/>
              </a:ext>
            </a:extLst>
          </p:cNvPr>
          <p:cNvSpPr>
            <a:spLocks noGrp="1"/>
          </p:cNvSpPr>
          <p:nvPr>
            <p:ph idx="1"/>
          </p:nvPr>
        </p:nvSpPr>
        <p:spPr/>
        <p:txBody>
          <a:bodyPr/>
          <a:lstStyle/>
          <a:p>
            <a:pPr marL="0" indent="0">
              <a:buNone/>
            </a:pPr>
            <a:r>
              <a:rPr lang="de-DE" dirty="0"/>
              <a:t>These </a:t>
            </a:r>
            <a:r>
              <a:rPr lang="de-DE" dirty="0" err="1"/>
              <a:t>characteritics</a:t>
            </a:r>
            <a:r>
              <a:rPr lang="de-DE" dirty="0"/>
              <a:t> </a:t>
            </a:r>
            <a:r>
              <a:rPr lang="de-DE" dirty="0" err="1"/>
              <a:t>are</a:t>
            </a:r>
            <a:r>
              <a:rPr lang="de-DE" dirty="0"/>
              <a:t>:</a:t>
            </a:r>
          </a:p>
          <a:p>
            <a:pPr marL="0" indent="0">
              <a:buNone/>
            </a:pPr>
            <a:endParaRPr lang="de-DE" dirty="0"/>
          </a:p>
          <a:p>
            <a:pPr lvl="1">
              <a:buFont typeface="Wingdings" panose="05000000000000000000" pitchFamily="2" charset="2"/>
              <a:buChar char="Ø"/>
            </a:pPr>
            <a:r>
              <a:rPr lang="de-DE" dirty="0"/>
              <a:t> </a:t>
            </a:r>
            <a:r>
              <a:rPr lang="de-DE" dirty="0" err="1"/>
              <a:t>interruption</a:t>
            </a:r>
            <a:r>
              <a:rPr lang="de-DE" dirty="0"/>
              <a:t> </a:t>
            </a:r>
            <a:r>
              <a:rPr lang="de-DE" dirty="0" err="1"/>
              <a:t>complexity</a:t>
            </a:r>
            <a:endParaRPr lang="de-DE" dirty="0"/>
          </a:p>
          <a:p>
            <a:pPr lvl="1">
              <a:buFont typeface="Wingdings" panose="05000000000000000000" pitchFamily="2" charset="2"/>
              <a:buChar char="Ø"/>
            </a:pPr>
            <a:r>
              <a:rPr lang="de-DE" dirty="0"/>
              <a:t> </a:t>
            </a:r>
            <a:r>
              <a:rPr lang="de-DE" dirty="0" err="1"/>
              <a:t>similarity</a:t>
            </a:r>
            <a:r>
              <a:rPr lang="de-DE" dirty="0"/>
              <a:t> </a:t>
            </a:r>
            <a:r>
              <a:rPr lang="de-DE" dirty="0" err="1"/>
              <a:t>of</a:t>
            </a:r>
            <a:r>
              <a:rPr lang="de-DE" dirty="0"/>
              <a:t> </a:t>
            </a:r>
            <a:r>
              <a:rPr lang="de-DE" dirty="0" err="1"/>
              <a:t>interruption</a:t>
            </a:r>
            <a:r>
              <a:rPr lang="de-DE" dirty="0"/>
              <a:t> </a:t>
            </a:r>
            <a:r>
              <a:rPr lang="de-DE" dirty="0" err="1"/>
              <a:t>task</a:t>
            </a:r>
            <a:r>
              <a:rPr lang="de-DE" dirty="0"/>
              <a:t> and </a:t>
            </a:r>
            <a:r>
              <a:rPr lang="de-DE" dirty="0" err="1"/>
              <a:t>primary</a:t>
            </a:r>
            <a:r>
              <a:rPr lang="de-DE" dirty="0"/>
              <a:t> </a:t>
            </a:r>
            <a:r>
              <a:rPr lang="de-DE" dirty="0" err="1"/>
              <a:t>task</a:t>
            </a:r>
            <a:endParaRPr lang="de-DE" dirty="0"/>
          </a:p>
          <a:p>
            <a:pPr lvl="1">
              <a:buFont typeface="Wingdings" panose="05000000000000000000" pitchFamily="2" charset="2"/>
              <a:buChar char="Ø"/>
            </a:pPr>
            <a:r>
              <a:rPr lang="de-DE" dirty="0"/>
              <a:t> </a:t>
            </a:r>
            <a:r>
              <a:rPr lang="de-DE" dirty="0" err="1"/>
              <a:t>task</a:t>
            </a:r>
            <a:r>
              <a:rPr lang="de-DE" dirty="0"/>
              <a:t> </a:t>
            </a:r>
            <a:r>
              <a:rPr lang="de-DE" dirty="0" err="1"/>
              <a:t>phase</a:t>
            </a:r>
            <a:r>
              <a:rPr lang="de-DE" dirty="0"/>
              <a:t> in </a:t>
            </a:r>
            <a:r>
              <a:rPr lang="de-DE" dirty="0" err="1"/>
              <a:t>which</a:t>
            </a:r>
            <a:r>
              <a:rPr lang="de-DE" dirty="0"/>
              <a:t> </a:t>
            </a:r>
            <a:r>
              <a:rPr lang="de-DE" dirty="0" err="1"/>
              <a:t>the</a:t>
            </a:r>
            <a:r>
              <a:rPr lang="de-DE" dirty="0"/>
              <a:t> </a:t>
            </a:r>
            <a:r>
              <a:rPr lang="de-DE" dirty="0" err="1"/>
              <a:t>interruption</a:t>
            </a:r>
            <a:r>
              <a:rPr lang="de-DE" dirty="0"/>
              <a:t> </a:t>
            </a:r>
            <a:r>
              <a:rPr lang="de-DE" dirty="0" err="1"/>
              <a:t>occur</a:t>
            </a:r>
            <a:endParaRPr lang="de-DE" dirty="0"/>
          </a:p>
          <a:p>
            <a:pPr lvl="1">
              <a:buFont typeface="Wingdings" panose="05000000000000000000" pitchFamily="2" charset="2"/>
              <a:buChar char="Ø"/>
            </a:pPr>
            <a:r>
              <a:rPr lang="de-DE" dirty="0"/>
              <a:t> </a:t>
            </a:r>
            <a:r>
              <a:rPr lang="de-DE" dirty="0" err="1"/>
              <a:t>control</a:t>
            </a:r>
            <a:r>
              <a:rPr lang="de-DE" dirty="0"/>
              <a:t> </a:t>
            </a:r>
            <a:r>
              <a:rPr lang="de-DE" dirty="0" err="1"/>
              <a:t>over</a:t>
            </a:r>
            <a:r>
              <a:rPr lang="de-DE" dirty="0"/>
              <a:t> </a:t>
            </a:r>
            <a:r>
              <a:rPr lang="de-DE" dirty="0" err="1"/>
              <a:t>interruption</a:t>
            </a:r>
            <a:r>
              <a:rPr lang="de-DE" dirty="0"/>
              <a:t> </a:t>
            </a:r>
            <a:r>
              <a:rPr lang="de-DE" dirty="0" err="1"/>
              <a:t>engagement</a:t>
            </a:r>
            <a:endParaRPr lang="de-DE" dirty="0"/>
          </a:p>
          <a:p>
            <a:pPr marL="0" indent="0">
              <a:buNone/>
            </a:pPr>
            <a:endParaRPr lang="de-DE" dirty="0"/>
          </a:p>
        </p:txBody>
      </p:sp>
    </p:spTree>
    <p:extLst>
      <p:ext uri="{BB962C8B-B14F-4D97-AF65-F5344CB8AC3E}">
        <p14:creationId xmlns:p14="http://schemas.microsoft.com/office/powerpoint/2010/main" val="2272539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Structure</a:t>
            </a:r>
            <a:endParaRPr lang="de-DE" dirty="0"/>
          </a:p>
        </p:txBody>
      </p:sp>
      <p:sp>
        <p:nvSpPr>
          <p:cNvPr id="3" name="Inhaltsplatzhalter 2"/>
          <p:cNvSpPr>
            <a:spLocks noGrp="1"/>
          </p:cNvSpPr>
          <p:nvPr>
            <p:ph idx="1"/>
          </p:nvPr>
        </p:nvSpPr>
        <p:spPr>
          <a:xfrm>
            <a:off x="838200" y="2286000"/>
            <a:ext cx="7467600" cy="3857644"/>
          </a:xfrm>
        </p:spPr>
        <p:txBody>
          <a:bodyPr/>
          <a:lstStyle/>
          <a:p>
            <a:pPr marL="457200" indent="-457200">
              <a:buAutoNum type="arabicPeriod"/>
            </a:pPr>
            <a:r>
              <a:rPr lang="de-DE" dirty="0" err="1"/>
              <a:t>Relevance</a:t>
            </a:r>
            <a:endParaRPr lang="de-DE" dirty="0"/>
          </a:p>
          <a:p>
            <a:pPr marL="457200" indent="-457200">
              <a:buAutoNum type="arabicPeriod"/>
            </a:pPr>
            <a:r>
              <a:rPr lang="de-DE" dirty="0" err="1"/>
              <a:t>Definitions</a:t>
            </a:r>
            <a:r>
              <a:rPr lang="de-DE" dirty="0"/>
              <a:t> (</a:t>
            </a:r>
            <a:r>
              <a:rPr lang="de-DE" dirty="0" err="1"/>
              <a:t>Interruptions</a:t>
            </a:r>
            <a:r>
              <a:rPr lang="de-DE" dirty="0"/>
              <a:t>, Multitasking etc.)</a:t>
            </a:r>
          </a:p>
          <a:p>
            <a:pPr marL="457200" indent="-457200">
              <a:buAutoNum type="arabicPeriod"/>
            </a:pPr>
            <a:r>
              <a:rPr lang="de-DE" dirty="0" err="1"/>
              <a:t>Interruptions</a:t>
            </a:r>
            <a:r>
              <a:rPr lang="de-DE" dirty="0"/>
              <a:t> and </a:t>
            </a:r>
            <a:r>
              <a:rPr lang="de-DE" dirty="0" err="1"/>
              <a:t>their</a:t>
            </a:r>
            <a:r>
              <a:rPr lang="de-DE" dirty="0"/>
              <a:t> </a:t>
            </a:r>
            <a:r>
              <a:rPr lang="de-DE" dirty="0" err="1"/>
              <a:t>repercussions</a:t>
            </a:r>
            <a:r>
              <a:rPr lang="de-DE" dirty="0"/>
              <a:t> </a:t>
            </a:r>
          </a:p>
          <a:p>
            <a:pPr marL="857250" lvl="1" indent="-457200">
              <a:buAutoNum type="arabicPeriod"/>
            </a:pPr>
            <a:r>
              <a:rPr lang="de-DE" dirty="0" err="1"/>
              <a:t>Effects</a:t>
            </a:r>
            <a:r>
              <a:rPr lang="de-DE" dirty="0"/>
              <a:t> on </a:t>
            </a:r>
            <a:r>
              <a:rPr lang="de-DE" dirty="0" err="1"/>
              <a:t>Productivity</a:t>
            </a:r>
            <a:r>
              <a:rPr lang="de-DE" dirty="0"/>
              <a:t> </a:t>
            </a:r>
          </a:p>
          <a:p>
            <a:pPr marL="857250" lvl="1" indent="-457200">
              <a:buAutoNum type="arabicPeriod"/>
            </a:pPr>
            <a:r>
              <a:rPr lang="de-DE" dirty="0" err="1"/>
              <a:t>Effects</a:t>
            </a:r>
            <a:r>
              <a:rPr lang="de-DE" dirty="0"/>
              <a:t> on emotional </a:t>
            </a:r>
            <a:r>
              <a:rPr lang="de-DE" dirty="0" err="1"/>
              <a:t>condition</a:t>
            </a:r>
            <a:r>
              <a:rPr lang="de-DE" dirty="0"/>
              <a:t> (Focus: Stress)</a:t>
            </a:r>
          </a:p>
          <a:p>
            <a:pPr marL="457200" indent="-457200">
              <a:buAutoNum type="arabicPeriod"/>
            </a:pPr>
            <a:r>
              <a:rPr lang="de-DE" dirty="0" err="1"/>
              <a:t>Conclusions</a:t>
            </a:r>
            <a:r>
              <a:rPr lang="de-DE" dirty="0"/>
              <a:t> </a:t>
            </a:r>
            <a:r>
              <a:rPr lang="de-DE" dirty="0" err="1"/>
              <a:t>for</a:t>
            </a:r>
            <a:r>
              <a:rPr lang="de-DE" dirty="0"/>
              <a:t> Boundary Management</a:t>
            </a:r>
          </a:p>
          <a:p>
            <a:pPr marL="857250" lvl="1" indent="-457200">
              <a:buAutoNum type="arabicPeriod"/>
            </a:pPr>
            <a:r>
              <a:rPr lang="de-DE" dirty="0" err="1"/>
              <a:t>Characteristics</a:t>
            </a:r>
            <a:r>
              <a:rPr lang="de-DE" dirty="0"/>
              <a:t> </a:t>
            </a:r>
            <a:r>
              <a:rPr lang="de-DE" dirty="0" err="1"/>
              <a:t>of</a:t>
            </a:r>
            <a:r>
              <a:rPr lang="de-DE" dirty="0"/>
              <a:t> </a:t>
            </a:r>
            <a:r>
              <a:rPr lang="de-DE" dirty="0" err="1"/>
              <a:t>Boundaries</a:t>
            </a:r>
            <a:endParaRPr lang="de-DE" dirty="0"/>
          </a:p>
          <a:p>
            <a:pPr marL="857250" lvl="1" indent="-457200">
              <a:buAutoNum type="arabicPeriod"/>
            </a:pPr>
            <a:r>
              <a:rPr lang="de-DE" dirty="0"/>
              <a:t>Cross-Boundary </a:t>
            </a:r>
            <a:r>
              <a:rPr lang="de-DE" dirty="0" err="1"/>
              <a:t>Interruptions</a:t>
            </a:r>
            <a:r>
              <a:rPr lang="de-DE" dirty="0"/>
              <a:t> and </a:t>
            </a:r>
            <a:r>
              <a:rPr lang="de-DE" dirty="0" err="1"/>
              <a:t>specific</a:t>
            </a:r>
            <a:r>
              <a:rPr lang="de-DE" dirty="0"/>
              <a:t> </a:t>
            </a:r>
            <a:r>
              <a:rPr lang="de-DE" dirty="0" err="1"/>
              <a:t>effects</a:t>
            </a:r>
            <a:endParaRPr lang="de-DE" dirty="0"/>
          </a:p>
          <a:p>
            <a:pPr marL="457200" indent="-457200">
              <a:buAutoNum type="arabicPeriod"/>
            </a:pPr>
            <a:r>
              <a:rPr lang="de-DE" dirty="0"/>
              <a:t>Coping </a:t>
            </a:r>
            <a:r>
              <a:rPr lang="de-DE" dirty="0" err="1"/>
              <a:t>Strategies</a:t>
            </a:r>
            <a:r>
              <a:rPr lang="de-DE" dirty="0"/>
              <a:t> </a:t>
            </a:r>
          </a:p>
          <a:p>
            <a:pPr marL="457200" indent="-457200">
              <a:buAutoNum type="arabicPeriod"/>
            </a:pPr>
            <a:r>
              <a:rPr lang="de-DE" dirty="0"/>
              <a:t>Further Research Questions</a:t>
            </a:r>
          </a:p>
        </p:txBody>
      </p:sp>
      <p:sp>
        <p:nvSpPr>
          <p:cNvPr id="4" name="Rechteck 3">
            <a:extLst>
              <a:ext uri="{FF2B5EF4-FFF2-40B4-BE49-F238E27FC236}">
                <a16:creationId xmlns:a16="http://schemas.microsoft.com/office/drawing/2014/main" id="{40E6B725-1B7D-4C0F-BA04-B6B8FA8A7011}"/>
              </a:ext>
            </a:extLst>
          </p:cNvPr>
          <p:cNvSpPr/>
          <p:nvPr/>
        </p:nvSpPr>
        <p:spPr>
          <a:xfrm>
            <a:off x="143508" y="3861048"/>
            <a:ext cx="8856984" cy="422920"/>
          </a:xfrm>
          <a:prstGeom prst="rect">
            <a:avLst/>
          </a:prstGeom>
          <a:solidFill>
            <a:schemeClr val="accent3">
              <a:lumMod val="50000"/>
              <a:alpha val="34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1454814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06E61F-25D2-45E6-9A1F-FE0897120E67}"/>
              </a:ext>
            </a:extLst>
          </p:cNvPr>
          <p:cNvSpPr>
            <a:spLocks noGrp="1"/>
          </p:cNvSpPr>
          <p:nvPr>
            <p:ph type="title"/>
          </p:nvPr>
        </p:nvSpPr>
        <p:spPr/>
        <p:txBody>
          <a:bodyPr/>
          <a:lstStyle/>
          <a:p>
            <a:r>
              <a:rPr lang="de-DE" dirty="0"/>
              <a:t>3.2. </a:t>
            </a:r>
            <a:r>
              <a:rPr lang="de-DE" dirty="0" err="1"/>
              <a:t>Effects</a:t>
            </a:r>
            <a:r>
              <a:rPr lang="de-DE" dirty="0"/>
              <a:t> on Emotional </a:t>
            </a:r>
            <a:r>
              <a:rPr lang="de-DE" dirty="0" err="1"/>
              <a:t>Condition</a:t>
            </a:r>
            <a:endParaRPr lang="de-DE" dirty="0"/>
          </a:p>
        </p:txBody>
      </p:sp>
      <p:pic>
        <p:nvPicPr>
          <p:cNvPr id="4" name="Inhaltsplatzhalter 3">
            <a:extLst>
              <a:ext uri="{FF2B5EF4-FFF2-40B4-BE49-F238E27FC236}">
                <a16:creationId xmlns:a16="http://schemas.microsoft.com/office/drawing/2014/main" id="{09ECB3C4-1655-47D0-9CEC-BA7F8854C93D}"/>
              </a:ext>
            </a:extLst>
          </p:cNvPr>
          <p:cNvPicPr>
            <a:picLocks noGrp="1" noChangeAspect="1"/>
          </p:cNvPicPr>
          <p:nvPr>
            <p:ph idx="1"/>
          </p:nvPr>
        </p:nvPicPr>
        <p:blipFill>
          <a:blip r:embed="rId2"/>
          <a:stretch>
            <a:fillRect/>
          </a:stretch>
        </p:blipFill>
        <p:spPr>
          <a:xfrm>
            <a:off x="1442042" y="2420888"/>
            <a:ext cx="6259915" cy="3517379"/>
          </a:xfrm>
          <a:prstGeom prst="rect">
            <a:avLst/>
          </a:prstGeom>
        </p:spPr>
      </p:pic>
    </p:spTree>
    <p:extLst>
      <p:ext uri="{BB962C8B-B14F-4D97-AF65-F5344CB8AC3E}">
        <p14:creationId xmlns:p14="http://schemas.microsoft.com/office/powerpoint/2010/main" val="4118712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Structure</a:t>
            </a:r>
            <a:endParaRPr lang="de-DE" dirty="0"/>
          </a:p>
        </p:txBody>
      </p:sp>
      <p:sp>
        <p:nvSpPr>
          <p:cNvPr id="3" name="Inhaltsplatzhalter 2"/>
          <p:cNvSpPr>
            <a:spLocks noGrp="1"/>
          </p:cNvSpPr>
          <p:nvPr>
            <p:ph idx="1"/>
          </p:nvPr>
        </p:nvSpPr>
        <p:spPr>
          <a:xfrm>
            <a:off x="838200" y="2286000"/>
            <a:ext cx="7467600" cy="3857644"/>
          </a:xfrm>
        </p:spPr>
        <p:txBody>
          <a:bodyPr/>
          <a:lstStyle/>
          <a:p>
            <a:pPr marL="457200" indent="-457200">
              <a:buAutoNum type="arabicPeriod"/>
            </a:pPr>
            <a:r>
              <a:rPr lang="de-DE" dirty="0" err="1"/>
              <a:t>Relevance</a:t>
            </a:r>
            <a:endParaRPr lang="de-DE" dirty="0"/>
          </a:p>
          <a:p>
            <a:pPr marL="457200" indent="-457200">
              <a:buAutoNum type="arabicPeriod"/>
            </a:pPr>
            <a:r>
              <a:rPr lang="de-DE" dirty="0" err="1"/>
              <a:t>Definitions</a:t>
            </a:r>
            <a:r>
              <a:rPr lang="de-DE" dirty="0"/>
              <a:t> (</a:t>
            </a:r>
            <a:r>
              <a:rPr lang="de-DE" dirty="0" err="1"/>
              <a:t>Interruptions</a:t>
            </a:r>
            <a:r>
              <a:rPr lang="de-DE" dirty="0"/>
              <a:t>, Multitasking etc.)</a:t>
            </a:r>
          </a:p>
          <a:p>
            <a:pPr marL="457200" indent="-457200">
              <a:buAutoNum type="arabicPeriod"/>
            </a:pPr>
            <a:r>
              <a:rPr lang="de-DE" dirty="0" err="1"/>
              <a:t>Interruptions</a:t>
            </a:r>
            <a:r>
              <a:rPr lang="de-DE" dirty="0"/>
              <a:t> and </a:t>
            </a:r>
            <a:r>
              <a:rPr lang="de-DE" dirty="0" err="1"/>
              <a:t>their</a:t>
            </a:r>
            <a:r>
              <a:rPr lang="de-DE" dirty="0"/>
              <a:t> </a:t>
            </a:r>
            <a:r>
              <a:rPr lang="de-DE" dirty="0" err="1"/>
              <a:t>repercussions</a:t>
            </a:r>
            <a:r>
              <a:rPr lang="de-DE" dirty="0"/>
              <a:t> </a:t>
            </a:r>
          </a:p>
          <a:p>
            <a:pPr marL="857250" lvl="1" indent="-457200">
              <a:buAutoNum type="arabicPeriod"/>
            </a:pPr>
            <a:r>
              <a:rPr lang="de-DE" dirty="0" err="1"/>
              <a:t>Effects</a:t>
            </a:r>
            <a:r>
              <a:rPr lang="de-DE" dirty="0"/>
              <a:t> on </a:t>
            </a:r>
            <a:r>
              <a:rPr lang="de-DE" dirty="0" err="1"/>
              <a:t>Productivity</a:t>
            </a:r>
            <a:r>
              <a:rPr lang="de-DE" dirty="0"/>
              <a:t> </a:t>
            </a:r>
          </a:p>
          <a:p>
            <a:pPr marL="857250" lvl="1" indent="-457200">
              <a:buAutoNum type="arabicPeriod"/>
            </a:pPr>
            <a:r>
              <a:rPr lang="de-DE" dirty="0" err="1"/>
              <a:t>Effects</a:t>
            </a:r>
            <a:r>
              <a:rPr lang="de-DE" dirty="0"/>
              <a:t> on emotional </a:t>
            </a:r>
            <a:r>
              <a:rPr lang="de-DE" dirty="0" err="1"/>
              <a:t>condition</a:t>
            </a:r>
            <a:r>
              <a:rPr lang="de-DE" dirty="0"/>
              <a:t> (Focus: Stress)</a:t>
            </a:r>
          </a:p>
          <a:p>
            <a:pPr marL="457200" indent="-457200">
              <a:buAutoNum type="arabicPeriod"/>
            </a:pPr>
            <a:r>
              <a:rPr lang="de-DE" dirty="0" err="1"/>
              <a:t>Conclusions</a:t>
            </a:r>
            <a:r>
              <a:rPr lang="de-DE" dirty="0"/>
              <a:t> </a:t>
            </a:r>
            <a:r>
              <a:rPr lang="de-DE" dirty="0" err="1"/>
              <a:t>for</a:t>
            </a:r>
            <a:r>
              <a:rPr lang="de-DE" dirty="0"/>
              <a:t> Boundary Management</a:t>
            </a:r>
          </a:p>
          <a:p>
            <a:pPr marL="857250" lvl="1" indent="-457200">
              <a:buAutoNum type="arabicPeriod"/>
            </a:pPr>
            <a:r>
              <a:rPr lang="de-DE" dirty="0" err="1"/>
              <a:t>Characteristics</a:t>
            </a:r>
            <a:r>
              <a:rPr lang="de-DE" dirty="0"/>
              <a:t> </a:t>
            </a:r>
            <a:r>
              <a:rPr lang="de-DE" dirty="0" err="1"/>
              <a:t>of</a:t>
            </a:r>
            <a:r>
              <a:rPr lang="de-DE" dirty="0"/>
              <a:t> </a:t>
            </a:r>
            <a:r>
              <a:rPr lang="de-DE" dirty="0" err="1"/>
              <a:t>Boundaries</a:t>
            </a:r>
            <a:endParaRPr lang="de-DE" dirty="0"/>
          </a:p>
          <a:p>
            <a:pPr marL="857250" lvl="1" indent="-457200">
              <a:buAutoNum type="arabicPeriod"/>
            </a:pPr>
            <a:r>
              <a:rPr lang="de-DE" dirty="0"/>
              <a:t>Cross-Boundary </a:t>
            </a:r>
            <a:r>
              <a:rPr lang="de-DE" dirty="0" err="1"/>
              <a:t>Interruptions</a:t>
            </a:r>
            <a:r>
              <a:rPr lang="de-DE" dirty="0"/>
              <a:t> and </a:t>
            </a:r>
            <a:r>
              <a:rPr lang="de-DE" dirty="0" err="1"/>
              <a:t>specific</a:t>
            </a:r>
            <a:r>
              <a:rPr lang="de-DE" dirty="0"/>
              <a:t> </a:t>
            </a:r>
            <a:r>
              <a:rPr lang="de-DE" dirty="0" err="1"/>
              <a:t>effects</a:t>
            </a:r>
            <a:endParaRPr lang="de-DE" dirty="0"/>
          </a:p>
          <a:p>
            <a:pPr marL="457200" indent="-457200">
              <a:buAutoNum type="arabicPeriod"/>
            </a:pPr>
            <a:r>
              <a:rPr lang="de-DE" dirty="0"/>
              <a:t>Coping </a:t>
            </a:r>
            <a:r>
              <a:rPr lang="de-DE" dirty="0" err="1"/>
              <a:t>Strategies</a:t>
            </a:r>
            <a:r>
              <a:rPr lang="de-DE" dirty="0"/>
              <a:t> </a:t>
            </a:r>
          </a:p>
          <a:p>
            <a:pPr marL="457200" indent="-457200">
              <a:buAutoNum type="arabicPeriod"/>
            </a:pPr>
            <a:r>
              <a:rPr lang="de-DE" dirty="0"/>
              <a:t>Further Research Questions</a:t>
            </a:r>
          </a:p>
        </p:txBody>
      </p:sp>
    </p:spTree>
    <p:extLst>
      <p:ext uri="{BB962C8B-B14F-4D97-AF65-F5344CB8AC3E}">
        <p14:creationId xmlns:p14="http://schemas.microsoft.com/office/powerpoint/2010/main" val="2566267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FDDCD9-9631-4D92-BDBE-6221D185D439}"/>
              </a:ext>
            </a:extLst>
          </p:cNvPr>
          <p:cNvSpPr>
            <a:spLocks noGrp="1"/>
          </p:cNvSpPr>
          <p:nvPr>
            <p:ph type="title"/>
          </p:nvPr>
        </p:nvSpPr>
        <p:spPr/>
        <p:txBody>
          <a:bodyPr/>
          <a:lstStyle/>
          <a:p>
            <a:r>
              <a:rPr lang="de-DE" dirty="0"/>
              <a:t>3.2.1 </a:t>
            </a:r>
            <a:r>
              <a:rPr lang="de-DE" dirty="0" err="1"/>
              <a:t>Some</a:t>
            </a:r>
            <a:r>
              <a:rPr lang="de-DE" dirty="0"/>
              <a:t> </a:t>
            </a:r>
            <a:r>
              <a:rPr lang="de-DE" dirty="0" err="1"/>
              <a:t>more</a:t>
            </a:r>
            <a:r>
              <a:rPr lang="de-DE" dirty="0"/>
              <a:t> </a:t>
            </a:r>
            <a:r>
              <a:rPr lang="de-DE" dirty="0" err="1"/>
              <a:t>Definitions</a:t>
            </a:r>
            <a:endParaRPr lang="de-DE" dirty="0"/>
          </a:p>
        </p:txBody>
      </p:sp>
      <p:sp>
        <p:nvSpPr>
          <p:cNvPr id="3" name="Inhaltsplatzhalter 2">
            <a:extLst>
              <a:ext uri="{FF2B5EF4-FFF2-40B4-BE49-F238E27FC236}">
                <a16:creationId xmlns:a16="http://schemas.microsoft.com/office/drawing/2014/main" id="{1D60F8DD-C6BF-4E5C-9E6E-2CCAA9A12604}"/>
              </a:ext>
            </a:extLst>
          </p:cNvPr>
          <p:cNvSpPr>
            <a:spLocks noGrp="1"/>
          </p:cNvSpPr>
          <p:nvPr>
            <p:ph idx="1"/>
          </p:nvPr>
        </p:nvSpPr>
        <p:spPr>
          <a:xfrm>
            <a:off x="838200" y="2420888"/>
            <a:ext cx="7467600" cy="3722756"/>
          </a:xfrm>
        </p:spPr>
        <p:txBody>
          <a:bodyPr/>
          <a:lstStyle/>
          <a:p>
            <a:r>
              <a:rPr lang="de-DE" sz="2000" b="1" dirty="0"/>
              <a:t>Stress</a:t>
            </a:r>
            <a:r>
              <a:rPr lang="de-DE" sz="2000" dirty="0"/>
              <a:t>: </a:t>
            </a:r>
            <a:r>
              <a:rPr lang="en-US" sz="2000" dirty="0"/>
              <a:t>A state of mental or emotional strain or tension resulting from adverse or demanding circumstances.</a:t>
            </a:r>
          </a:p>
          <a:p>
            <a:pPr lvl="1">
              <a:buFont typeface="Wingdings" panose="05000000000000000000" pitchFamily="2" charset="2"/>
              <a:buChar char="Ø"/>
            </a:pPr>
            <a:r>
              <a:rPr lang="en-US" sz="1800" dirty="0"/>
              <a:t>Distress: negative Stress often accompanied with a feeling of helplessness and excessive demand</a:t>
            </a:r>
          </a:p>
          <a:p>
            <a:pPr lvl="1">
              <a:buFont typeface="Wingdings" panose="05000000000000000000" pitchFamily="2" charset="2"/>
              <a:buChar char="Ø"/>
            </a:pPr>
            <a:r>
              <a:rPr lang="en-US" sz="1800" dirty="0"/>
              <a:t>Eustress: positive Stress in a demanding but manageable situation</a:t>
            </a:r>
            <a:endParaRPr lang="de-DE" sz="1800" dirty="0"/>
          </a:p>
          <a:p>
            <a:r>
              <a:rPr lang="de-DE" sz="2000" b="1" dirty="0" err="1"/>
              <a:t>Anxiety</a:t>
            </a:r>
            <a:r>
              <a:rPr lang="de-DE" sz="2000" dirty="0"/>
              <a:t>: </a:t>
            </a:r>
            <a:r>
              <a:rPr lang="en-US" sz="2000" dirty="0"/>
              <a:t>A feeling of worry, nervousness, or unease about something with an uncertain outcome. Often </a:t>
            </a:r>
            <a:r>
              <a:rPr lang="de-DE" sz="2000" dirty="0" err="1"/>
              <a:t>accompanied</a:t>
            </a:r>
            <a:r>
              <a:rPr lang="de-DE" sz="2000" dirty="0"/>
              <a:t> </a:t>
            </a:r>
            <a:r>
              <a:rPr lang="de-DE" sz="2000" dirty="0" err="1"/>
              <a:t>by</a:t>
            </a:r>
            <a:r>
              <a:rPr lang="de-DE" sz="2000" dirty="0"/>
              <a:t> </a:t>
            </a:r>
            <a:r>
              <a:rPr lang="de-DE" sz="2000" dirty="0" err="1"/>
              <a:t>nervous</a:t>
            </a:r>
            <a:r>
              <a:rPr lang="de-DE" sz="2000" dirty="0"/>
              <a:t> </a:t>
            </a:r>
            <a:r>
              <a:rPr lang="de-DE" sz="2000" dirty="0" err="1"/>
              <a:t>behaviour</a:t>
            </a:r>
            <a:endParaRPr lang="de-DE" sz="2000" dirty="0"/>
          </a:p>
          <a:p>
            <a:r>
              <a:rPr lang="de-DE" sz="2000" b="1" dirty="0" err="1"/>
              <a:t>Concentration</a:t>
            </a:r>
            <a:r>
              <a:rPr lang="de-DE" sz="2000" dirty="0"/>
              <a:t>: </a:t>
            </a:r>
            <a:r>
              <a:rPr lang="en-US" sz="2000" dirty="0"/>
              <a:t>The action or power of focusing all one's attention.</a:t>
            </a:r>
            <a:endParaRPr lang="de-DE" sz="2000" dirty="0"/>
          </a:p>
          <a:p>
            <a:endParaRPr lang="de-DE" dirty="0"/>
          </a:p>
        </p:txBody>
      </p:sp>
    </p:spTree>
    <p:extLst>
      <p:ext uri="{BB962C8B-B14F-4D97-AF65-F5344CB8AC3E}">
        <p14:creationId xmlns:p14="http://schemas.microsoft.com/office/powerpoint/2010/main" val="3878583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D56227-53E8-4408-A09A-4152DF7A89D2}"/>
              </a:ext>
            </a:extLst>
          </p:cNvPr>
          <p:cNvSpPr>
            <a:spLocks noGrp="1"/>
          </p:cNvSpPr>
          <p:nvPr>
            <p:ph type="title"/>
          </p:nvPr>
        </p:nvSpPr>
        <p:spPr/>
        <p:txBody>
          <a:bodyPr/>
          <a:lstStyle/>
          <a:p>
            <a:r>
              <a:rPr lang="de-DE" dirty="0"/>
              <a:t>3.2.2 </a:t>
            </a:r>
            <a:r>
              <a:rPr lang="de-DE" dirty="0" err="1"/>
              <a:t>Interruptions</a:t>
            </a:r>
            <a:r>
              <a:rPr lang="de-DE" dirty="0"/>
              <a:t> and Stress</a:t>
            </a:r>
          </a:p>
        </p:txBody>
      </p:sp>
      <p:sp>
        <p:nvSpPr>
          <p:cNvPr id="3" name="Inhaltsplatzhalter 2">
            <a:extLst>
              <a:ext uri="{FF2B5EF4-FFF2-40B4-BE49-F238E27FC236}">
                <a16:creationId xmlns:a16="http://schemas.microsoft.com/office/drawing/2014/main" id="{7E7A7750-3037-4ED5-B094-AA0747B6582A}"/>
              </a:ext>
            </a:extLst>
          </p:cNvPr>
          <p:cNvSpPr>
            <a:spLocks noGrp="1"/>
          </p:cNvSpPr>
          <p:nvPr>
            <p:ph idx="1"/>
          </p:nvPr>
        </p:nvSpPr>
        <p:spPr/>
        <p:txBody>
          <a:bodyPr/>
          <a:lstStyle/>
          <a:p>
            <a:r>
              <a:rPr lang="de-DE" dirty="0" err="1"/>
              <a:t>Inital</a:t>
            </a:r>
            <a:r>
              <a:rPr lang="de-DE" dirty="0"/>
              <a:t> Question: </a:t>
            </a:r>
            <a:r>
              <a:rPr lang="en-US" dirty="0"/>
              <a:t>do interruptions contribute to an increase in the perceived stress level?</a:t>
            </a:r>
          </a:p>
          <a:p>
            <a:r>
              <a:rPr lang="de-DE" dirty="0" err="1"/>
              <a:t>Which</a:t>
            </a:r>
            <a:r>
              <a:rPr lang="de-DE" dirty="0"/>
              <a:t> </a:t>
            </a:r>
            <a:r>
              <a:rPr lang="de-DE" dirty="0" err="1"/>
              <a:t>kind</a:t>
            </a:r>
            <a:r>
              <a:rPr lang="de-DE" dirty="0"/>
              <a:t> </a:t>
            </a:r>
            <a:r>
              <a:rPr lang="de-DE" dirty="0" err="1"/>
              <a:t>of</a:t>
            </a:r>
            <a:r>
              <a:rPr lang="de-DE" dirty="0"/>
              <a:t> stress </a:t>
            </a:r>
            <a:r>
              <a:rPr lang="de-DE" dirty="0" err="1"/>
              <a:t>does</a:t>
            </a:r>
            <a:r>
              <a:rPr lang="de-DE" dirty="0"/>
              <a:t> </a:t>
            </a:r>
            <a:r>
              <a:rPr lang="de-DE" dirty="0" err="1"/>
              <a:t>occur</a:t>
            </a:r>
            <a:r>
              <a:rPr lang="de-DE" dirty="0"/>
              <a:t>?</a:t>
            </a:r>
          </a:p>
          <a:p>
            <a:r>
              <a:rPr lang="de-DE" dirty="0"/>
              <a:t>3 </a:t>
            </a:r>
            <a:r>
              <a:rPr lang="de-DE" dirty="0" err="1"/>
              <a:t>Studys</a:t>
            </a:r>
            <a:r>
              <a:rPr lang="de-DE" dirty="0"/>
              <a:t> and </a:t>
            </a:r>
            <a:r>
              <a:rPr lang="de-DE" dirty="0" err="1"/>
              <a:t>their</a:t>
            </a:r>
            <a:r>
              <a:rPr lang="de-DE" dirty="0"/>
              <a:t> </a:t>
            </a:r>
            <a:r>
              <a:rPr lang="de-DE" dirty="0" err="1"/>
              <a:t>key</a:t>
            </a:r>
            <a:r>
              <a:rPr lang="de-DE" dirty="0"/>
              <a:t> </a:t>
            </a:r>
            <a:r>
              <a:rPr lang="de-DE" dirty="0" err="1"/>
              <a:t>findings</a:t>
            </a:r>
            <a:r>
              <a:rPr lang="de-DE" dirty="0"/>
              <a:t> will </a:t>
            </a:r>
            <a:r>
              <a:rPr lang="de-DE" dirty="0" err="1"/>
              <a:t>be</a:t>
            </a:r>
            <a:r>
              <a:rPr lang="de-DE" dirty="0"/>
              <a:t> </a:t>
            </a:r>
            <a:r>
              <a:rPr lang="de-DE" dirty="0" err="1"/>
              <a:t>presented</a:t>
            </a:r>
            <a:r>
              <a:rPr lang="de-DE" dirty="0"/>
              <a:t> </a:t>
            </a:r>
            <a:r>
              <a:rPr lang="de-DE" dirty="0" err="1"/>
              <a:t>to</a:t>
            </a:r>
            <a:r>
              <a:rPr lang="de-DE" dirty="0"/>
              <a:t> </a:t>
            </a:r>
            <a:r>
              <a:rPr lang="de-DE" dirty="0" err="1"/>
              <a:t>show</a:t>
            </a:r>
            <a:r>
              <a:rPr lang="de-DE" dirty="0"/>
              <a:t> </a:t>
            </a:r>
            <a:r>
              <a:rPr lang="de-DE" dirty="0" err="1"/>
              <a:t>the</a:t>
            </a:r>
            <a:r>
              <a:rPr lang="de-DE" dirty="0"/>
              <a:t> </a:t>
            </a:r>
            <a:r>
              <a:rPr lang="de-DE" dirty="0" err="1"/>
              <a:t>connections</a:t>
            </a:r>
            <a:r>
              <a:rPr lang="de-DE" dirty="0"/>
              <a:t> </a:t>
            </a:r>
            <a:r>
              <a:rPr lang="de-DE" dirty="0" err="1"/>
              <a:t>between</a:t>
            </a:r>
            <a:r>
              <a:rPr lang="de-DE" dirty="0"/>
              <a:t> </a:t>
            </a:r>
            <a:r>
              <a:rPr lang="de-DE" dirty="0" err="1"/>
              <a:t>them</a:t>
            </a:r>
            <a:endParaRPr lang="de-DE" dirty="0"/>
          </a:p>
          <a:p>
            <a:endParaRPr lang="de-DE" dirty="0"/>
          </a:p>
        </p:txBody>
      </p:sp>
    </p:spTree>
    <p:extLst>
      <p:ext uri="{BB962C8B-B14F-4D97-AF65-F5344CB8AC3E}">
        <p14:creationId xmlns:p14="http://schemas.microsoft.com/office/powerpoint/2010/main" val="292394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FFF733-DE9B-4057-ACF4-A96F7B50AA23}"/>
              </a:ext>
            </a:extLst>
          </p:cNvPr>
          <p:cNvSpPr>
            <a:spLocks noGrp="1"/>
          </p:cNvSpPr>
          <p:nvPr>
            <p:ph type="title"/>
          </p:nvPr>
        </p:nvSpPr>
        <p:spPr/>
        <p:txBody>
          <a:bodyPr/>
          <a:lstStyle/>
          <a:p>
            <a:r>
              <a:rPr lang="de-DE" dirty="0"/>
              <a:t>3.2.2.1 </a:t>
            </a:r>
            <a:r>
              <a:rPr lang="de-DE" dirty="0" err="1"/>
              <a:t>Interruptions</a:t>
            </a:r>
            <a:r>
              <a:rPr lang="de-DE" dirty="0"/>
              <a:t> and Stress: Study 1</a:t>
            </a:r>
          </a:p>
        </p:txBody>
      </p:sp>
      <p:sp>
        <p:nvSpPr>
          <p:cNvPr id="3" name="Inhaltsplatzhalter 2">
            <a:extLst>
              <a:ext uri="{FF2B5EF4-FFF2-40B4-BE49-F238E27FC236}">
                <a16:creationId xmlns:a16="http://schemas.microsoft.com/office/drawing/2014/main" id="{EB5C2F49-A9BB-4EDA-B9A7-7BE389E7E6C5}"/>
              </a:ext>
            </a:extLst>
          </p:cNvPr>
          <p:cNvSpPr>
            <a:spLocks noGrp="1"/>
          </p:cNvSpPr>
          <p:nvPr>
            <p:ph idx="1"/>
          </p:nvPr>
        </p:nvSpPr>
        <p:spPr/>
        <p:txBody>
          <a:bodyPr/>
          <a:lstStyle/>
          <a:p>
            <a:r>
              <a:rPr lang="de-DE" dirty="0"/>
              <a:t>Study </a:t>
            </a:r>
            <a:r>
              <a:rPr lang="de-DE" dirty="0" err="1"/>
              <a:t>conducted</a:t>
            </a:r>
            <a:r>
              <a:rPr lang="de-DE" dirty="0"/>
              <a:t> in 2008 </a:t>
            </a:r>
            <a:r>
              <a:rPr lang="de-DE" dirty="0" err="1"/>
              <a:t>by</a:t>
            </a:r>
            <a:r>
              <a:rPr lang="de-DE" dirty="0"/>
              <a:t> Mark, </a:t>
            </a:r>
            <a:r>
              <a:rPr lang="de-DE" dirty="0" err="1"/>
              <a:t>Gudith</a:t>
            </a:r>
            <a:r>
              <a:rPr lang="de-DE" dirty="0"/>
              <a:t> and Klocke</a:t>
            </a:r>
          </a:p>
          <a:p>
            <a:r>
              <a:rPr lang="de-DE" dirty="0"/>
              <a:t>Focus on Interruption </a:t>
            </a:r>
            <a:r>
              <a:rPr lang="de-DE" dirty="0" err="1"/>
              <a:t>context</a:t>
            </a:r>
            <a:r>
              <a:rPr lang="de-DE" dirty="0"/>
              <a:t> and </a:t>
            </a:r>
            <a:r>
              <a:rPr lang="de-DE" dirty="0" err="1"/>
              <a:t>anticipation</a:t>
            </a:r>
            <a:r>
              <a:rPr lang="de-DE" dirty="0"/>
              <a:t> </a:t>
            </a:r>
            <a:r>
              <a:rPr lang="de-DE" dirty="0" err="1"/>
              <a:t>opportunities</a:t>
            </a:r>
            <a:endParaRPr lang="de-DE" dirty="0"/>
          </a:p>
          <a:p>
            <a:r>
              <a:rPr lang="de-DE" dirty="0"/>
              <a:t>84 </a:t>
            </a:r>
            <a:r>
              <a:rPr lang="de-DE" dirty="0" err="1"/>
              <a:t>participants</a:t>
            </a:r>
            <a:r>
              <a:rPr lang="de-DE" dirty="0"/>
              <a:t> in a </a:t>
            </a:r>
            <a:r>
              <a:rPr lang="de-DE" dirty="0" err="1"/>
              <a:t>laboratory</a:t>
            </a:r>
            <a:r>
              <a:rPr lang="de-DE" dirty="0"/>
              <a:t> </a:t>
            </a:r>
            <a:r>
              <a:rPr lang="de-DE" dirty="0" err="1"/>
              <a:t>study</a:t>
            </a:r>
            <a:endParaRPr lang="de-DE" dirty="0"/>
          </a:p>
          <a:p>
            <a:r>
              <a:rPr lang="de-DE" dirty="0"/>
              <a:t>Setup: Office-like </a:t>
            </a:r>
            <a:r>
              <a:rPr lang="de-DE" dirty="0" err="1"/>
              <a:t>environment</a:t>
            </a:r>
            <a:r>
              <a:rPr lang="de-DE" dirty="0"/>
              <a:t> </a:t>
            </a:r>
            <a:r>
              <a:rPr lang="de-DE" dirty="0" err="1"/>
              <a:t>with</a:t>
            </a:r>
            <a:r>
              <a:rPr lang="de-DE" dirty="0"/>
              <a:t> </a:t>
            </a:r>
            <a:r>
              <a:rPr lang="de-DE" dirty="0" err="1"/>
              <a:t>several</a:t>
            </a:r>
            <a:r>
              <a:rPr lang="de-DE" dirty="0"/>
              <a:t> </a:t>
            </a:r>
            <a:r>
              <a:rPr lang="de-DE" dirty="0" err="1"/>
              <a:t>e-mail</a:t>
            </a:r>
            <a:r>
              <a:rPr lang="de-DE" dirty="0"/>
              <a:t> </a:t>
            </a:r>
            <a:r>
              <a:rPr lang="de-DE" dirty="0" err="1"/>
              <a:t>tasks</a:t>
            </a:r>
            <a:r>
              <a:rPr lang="de-DE" dirty="0"/>
              <a:t> and social </a:t>
            </a:r>
            <a:r>
              <a:rPr lang="de-DE" dirty="0" err="1"/>
              <a:t>interruptions</a:t>
            </a:r>
            <a:r>
              <a:rPr lang="de-DE" dirty="0"/>
              <a:t> via </a:t>
            </a:r>
            <a:r>
              <a:rPr lang="de-DE" dirty="0" err="1"/>
              <a:t>telephone</a:t>
            </a:r>
            <a:r>
              <a:rPr lang="de-DE" dirty="0"/>
              <a:t> </a:t>
            </a:r>
            <a:r>
              <a:rPr lang="de-DE" dirty="0" err="1"/>
              <a:t>or</a:t>
            </a:r>
            <a:r>
              <a:rPr lang="de-DE" dirty="0"/>
              <a:t> IM</a:t>
            </a:r>
          </a:p>
        </p:txBody>
      </p:sp>
    </p:spTree>
    <p:extLst>
      <p:ext uri="{BB962C8B-B14F-4D97-AF65-F5344CB8AC3E}">
        <p14:creationId xmlns:p14="http://schemas.microsoft.com/office/powerpoint/2010/main" val="1155455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678B1F-8BE6-4356-B5AD-9BE0A74B058F}"/>
              </a:ext>
            </a:extLst>
          </p:cNvPr>
          <p:cNvSpPr>
            <a:spLocks noGrp="1"/>
          </p:cNvSpPr>
          <p:nvPr>
            <p:ph type="title"/>
          </p:nvPr>
        </p:nvSpPr>
        <p:spPr/>
        <p:txBody>
          <a:bodyPr/>
          <a:lstStyle/>
          <a:p>
            <a:r>
              <a:rPr lang="de-DE" dirty="0"/>
              <a:t>3.2.2.1 </a:t>
            </a:r>
            <a:r>
              <a:rPr lang="de-DE" dirty="0" err="1"/>
              <a:t>Interruptions</a:t>
            </a:r>
            <a:r>
              <a:rPr lang="de-DE" dirty="0"/>
              <a:t> and Stress: Study 1</a:t>
            </a:r>
          </a:p>
        </p:txBody>
      </p:sp>
      <p:sp>
        <p:nvSpPr>
          <p:cNvPr id="3" name="Inhaltsplatzhalter 2">
            <a:extLst>
              <a:ext uri="{FF2B5EF4-FFF2-40B4-BE49-F238E27FC236}">
                <a16:creationId xmlns:a16="http://schemas.microsoft.com/office/drawing/2014/main" id="{87577617-34BE-4677-A106-40B8DF47516E}"/>
              </a:ext>
            </a:extLst>
          </p:cNvPr>
          <p:cNvSpPr>
            <a:spLocks noGrp="1"/>
          </p:cNvSpPr>
          <p:nvPr>
            <p:ph idx="1"/>
          </p:nvPr>
        </p:nvSpPr>
        <p:spPr/>
        <p:txBody>
          <a:bodyPr/>
          <a:lstStyle/>
          <a:p>
            <a:r>
              <a:rPr lang="de-DE" dirty="0"/>
              <a:t>Key </a:t>
            </a:r>
            <a:r>
              <a:rPr lang="de-DE" dirty="0" err="1"/>
              <a:t>findings</a:t>
            </a:r>
            <a:r>
              <a:rPr lang="de-DE" dirty="0"/>
              <a:t>:</a:t>
            </a:r>
          </a:p>
          <a:p>
            <a:pPr marL="457200" lvl="1" indent="0">
              <a:buNone/>
            </a:pPr>
            <a:r>
              <a:rPr lang="de-DE" dirty="0">
                <a:sym typeface="Wingdings" panose="05000000000000000000" pitchFamily="2" charset="2"/>
              </a:rPr>
              <a:t> Interruption </a:t>
            </a:r>
            <a:r>
              <a:rPr lang="de-DE" dirty="0" err="1">
                <a:sym typeface="Wingdings" panose="05000000000000000000" pitchFamily="2" charset="2"/>
              </a:rPr>
              <a:t>of</a:t>
            </a:r>
            <a:r>
              <a:rPr lang="de-DE" dirty="0">
                <a:sym typeface="Wingdings" panose="05000000000000000000" pitchFamily="2" charset="2"/>
              </a:rPr>
              <a:t> </a:t>
            </a:r>
            <a:r>
              <a:rPr lang="de-DE" dirty="0" err="1">
                <a:sym typeface="Wingdings" panose="05000000000000000000" pitchFamily="2" charset="2"/>
              </a:rPr>
              <a:t>tasks</a:t>
            </a:r>
            <a:r>
              <a:rPr lang="de-DE" dirty="0">
                <a:sym typeface="Wingdings" panose="05000000000000000000" pitchFamily="2" charset="2"/>
              </a:rPr>
              <a:t> </a:t>
            </a:r>
            <a:r>
              <a:rPr lang="de-DE" dirty="0" err="1">
                <a:sym typeface="Wingdings" panose="05000000000000000000" pitchFamily="2" charset="2"/>
              </a:rPr>
              <a:t>led</a:t>
            </a:r>
            <a:r>
              <a:rPr lang="de-DE" dirty="0">
                <a:sym typeface="Wingdings" panose="05000000000000000000" pitchFamily="2" charset="2"/>
              </a:rPr>
              <a:t> </a:t>
            </a:r>
            <a:r>
              <a:rPr lang="de-DE" dirty="0" err="1">
                <a:sym typeface="Wingdings" panose="05000000000000000000" pitchFamily="2" charset="2"/>
              </a:rPr>
              <a:t>to</a:t>
            </a:r>
            <a:r>
              <a:rPr lang="de-DE" dirty="0">
                <a:sym typeface="Wingdings" panose="05000000000000000000" pitchFamily="2" charset="2"/>
              </a:rPr>
              <a:t> an </a:t>
            </a:r>
            <a:r>
              <a:rPr lang="de-DE" dirty="0" err="1">
                <a:sym typeface="Wingdings" panose="05000000000000000000" pitchFamily="2" charset="2"/>
              </a:rPr>
              <a:t>increased</a:t>
            </a:r>
            <a:r>
              <a:rPr lang="de-DE" dirty="0">
                <a:sym typeface="Wingdings" panose="05000000000000000000" pitchFamily="2" charset="2"/>
              </a:rPr>
              <a:t> </a:t>
            </a:r>
            <a:r>
              <a:rPr lang="de-DE" dirty="0" err="1">
                <a:sym typeface="Wingdings" panose="05000000000000000000" pitchFamily="2" charset="2"/>
              </a:rPr>
              <a:t>working</a:t>
            </a:r>
            <a:r>
              <a:rPr lang="de-DE" dirty="0">
                <a:sym typeface="Wingdings" panose="05000000000000000000" pitchFamily="2" charset="2"/>
              </a:rPr>
              <a:t> </a:t>
            </a:r>
            <a:r>
              <a:rPr lang="de-DE" dirty="0" err="1">
                <a:sym typeface="Wingdings" panose="05000000000000000000" pitchFamily="2" charset="2"/>
              </a:rPr>
              <a:t>speed</a:t>
            </a:r>
            <a:endParaRPr lang="de-DE" dirty="0"/>
          </a:p>
          <a:p>
            <a:pPr lvl="1">
              <a:buFont typeface="Wingdings" panose="05000000000000000000" pitchFamily="2" charset="2"/>
              <a:buChar char="à"/>
            </a:pPr>
            <a:r>
              <a:rPr lang="de-DE" dirty="0" err="1">
                <a:sym typeface="Wingdings" panose="05000000000000000000" pitchFamily="2" charset="2"/>
              </a:rPr>
              <a:t>Context</a:t>
            </a:r>
            <a:r>
              <a:rPr lang="de-DE" dirty="0">
                <a:sym typeface="Wingdings" panose="05000000000000000000" pitchFamily="2" charset="2"/>
              </a:rPr>
              <a:t> </a:t>
            </a:r>
            <a:r>
              <a:rPr lang="de-DE" dirty="0" err="1">
                <a:sym typeface="Wingdings" panose="05000000000000000000" pitchFamily="2" charset="2"/>
              </a:rPr>
              <a:t>doesn‘t</a:t>
            </a:r>
            <a:r>
              <a:rPr lang="de-DE" dirty="0">
                <a:sym typeface="Wingdings" panose="05000000000000000000" pitchFamily="2" charset="2"/>
              </a:rPr>
              <a:t> matter </a:t>
            </a:r>
            <a:r>
              <a:rPr lang="de-DE" dirty="0" err="1">
                <a:sym typeface="Wingdings" panose="05000000000000000000" pitchFamily="2" charset="2"/>
              </a:rPr>
              <a:t>as</a:t>
            </a:r>
            <a:r>
              <a:rPr lang="de-DE" dirty="0">
                <a:sym typeface="Wingdings" panose="05000000000000000000" pitchFamily="2" charset="2"/>
              </a:rPr>
              <a:t> </a:t>
            </a:r>
            <a:r>
              <a:rPr lang="de-DE" dirty="0" err="1">
                <a:sym typeface="Wingdings" panose="05000000000000000000" pitchFamily="2" charset="2"/>
              </a:rPr>
              <a:t>much</a:t>
            </a:r>
            <a:r>
              <a:rPr lang="de-DE" dirty="0">
                <a:sym typeface="Wingdings" panose="05000000000000000000" pitchFamily="2" charset="2"/>
              </a:rPr>
              <a:t> </a:t>
            </a:r>
            <a:r>
              <a:rPr lang="de-DE" dirty="0" err="1">
                <a:sym typeface="Wingdings" panose="05000000000000000000" pitchFamily="2" charset="2"/>
              </a:rPr>
              <a:t>as</a:t>
            </a:r>
            <a:r>
              <a:rPr lang="de-DE" dirty="0">
                <a:sym typeface="Wingdings" panose="05000000000000000000" pitchFamily="2" charset="2"/>
              </a:rPr>
              <a:t> </a:t>
            </a:r>
            <a:r>
              <a:rPr lang="de-DE" dirty="0" err="1">
                <a:sym typeface="Wingdings" panose="05000000000000000000" pitchFamily="2" charset="2"/>
              </a:rPr>
              <a:t>commonly</a:t>
            </a:r>
            <a:r>
              <a:rPr lang="de-DE" dirty="0">
                <a:sym typeface="Wingdings" panose="05000000000000000000" pitchFamily="2" charset="2"/>
              </a:rPr>
              <a:t> </a:t>
            </a:r>
            <a:r>
              <a:rPr lang="de-DE" dirty="0" err="1">
                <a:sym typeface="Wingdings" panose="05000000000000000000" pitchFamily="2" charset="2"/>
              </a:rPr>
              <a:t>assumed</a:t>
            </a:r>
            <a:endParaRPr lang="de-DE" dirty="0">
              <a:sym typeface="Wingdings" panose="05000000000000000000" pitchFamily="2" charset="2"/>
            </a:endParaRPr>
          </a:p>
          <a:p>
            <a:pPr lvl="1">
              <a:buFont typeface="Wingdings" panose="05000000000000000000" pitchFamily="2" charset="2"/>
              <a:buChar char="à"/>
            </a:pPr>
            <a:r>
              <a:rPr lang="de-DE" dirty="0" err="1">
                <a:sym typeface="Wingdings" panose="05000000000000000000" pitchFamily="2" charset="2"/>
              </a:rPr>
              <a:t>Anticipation</a:t>
            </a:r>
            <a:r>
              <a:rPr lang="de-DE" dirty="0">
                <a:sym typeface="Wingdings" panose="05000000000000000000" pitchFamily="2" charset="2"/>
              </a:rPr>
              <a:t> </a:t>
            </a:r>
            <a:r>
              <a:rPr lang="de-DE" dirty="0" err="1">
                <a:sym typeface="Wingdings" panose="05000000000000000000" pitchFamily="2" charset="2"/>
              </a:rPr>
              <a:t>opportunities</a:t>
            </a:r>
            <a:r>
              <a:rPr lang="de-DE" dirty="0">
                <a:sym typeface="Wingdings" panose="05000000000000000000" pitchFamily="2" charset="2"/>
              </a:rPr>
              <a:t> </a:t>
            </a:r>
            <a:r>
              <a:rPr lang="de-DE" dirty="0" err="1">
                <a:sym typeface="Wingdings" panose="05000000000000000000" pitchFamily="2" charset="2"/>
              </a:rPr>
              <a:t>highly</a:t>
            </a:r>
            <a:r>
              <a:rPr lang="de-DE" dirty="0">
                <a:sym typeface="Wingdings" panose="05000000000000000000" pitchFamily="2" charset="2"/>
              </a:rPr>
              <a:t> </a:t>
            </a:r>
            <a:r>
              <a:rPr lang="de-DE" dirty="0" err="1">
                <a:sym typeface="Wingdings" panose="05000000000000000000" pitchFamily="2" charset="2"/>
              </a:rPr>
              <a:t>contribute</a:t>
            </a:r>
            <a:r>
              <a:rPr lang="de-DE" dirty="0">
                <a:sym typeface="Wingdings" panose="05000000000000000000" pitchFamily="2" charset="2"/>
              </a:rPr>
              <a:t> </a:t>
            </a:r>
            <a:r>
              <a:rPr lang="de-DE" dirty="0" err="1">
                <a:sym typeface="Wingdings" panose="05000000000000000000" pitchFamily="2" charset="2"/>
              </a:rPr>
              <a:t>to</a:t>
            </a:r>
            <a:r>
              <a:rPr lang="de-DE" dirty="0">
                <a:sym typeface="Wingdings" panose="05000000000000000000" pitchFamily="2" charset="2"/>
              </a:rPr>
              <a:t> </a:t>
            </a:r>
            <a:r>
              <a:rPr lang="de-DE" dirty="0" err="1">
                <a:sym typeface="Wingdings" panose="05000000000000000000" pitchFamily="2" charset="2"/>
              </a:rPr>
              <a:t>wellbeing</a:t>
            </a:r>
            <a:endParaRPr lang="de-DE" dirty="0"/>
          </a:p>
          <a:p>
            <a:endParaRPr lang="de-DE" dirty="0"/>
          </a:p>
          <a:p>
            <a:r>
              <a:rPr lang="de-DE" dirty="0"/>
              <a:t>Most </a:t>
            </a:r>
            <a:r>
              <a:rPr lang="de-DE" dirty="0" err="1"/>
              <a:t>Important</a:t>
            </a:r>
            <a:r>
              <a:rPr lang="de-DE" dirty="0"/>
              <a:t>: </a:t>
            </a:r>
            <a:r>
              <a:rPr lang="de-DE" dirty="0" err="1"/>
              <a:t>even</a:t>
            </a:r>
            <a:r>
              <a:rPr lang="de-DE" dirty="0"/>
              <a:t> </a:t>
            </a:r>
            <a:r>
              <a:rPr lang="de-DE" dirty="0" err="1"/>
              <a:t>short</a:t>
            </a:r>
            <a:r>
              <a:rPr lang="de-DE" dirty="0"/>
              <a:t> </a:t>
            </a:r>
            <a:r>
              <a:rPr lang="de-DE" dirty="0" err="1"/>
              <a:t>working</a:t>
            </a:r>
            <a:r>
              <a:rPr lang="de-DE" dirty="0"/>
              <a:t> </a:t>
            </a:r>
            <a:r>
              <a:rPr lang="de-DE" dirty="0" err="1"/>
              <a:t>times</a:t>
            </a:r>
            <a:r>
              <a:rPr lang="de-DE" dirty="0"/>
              <a:t> (~20 </a:t>
            </a:r>
            <a:r>
              <a:rPr lang="de-DE" dirty="0" err="1"/>
              <a:t>minutes</a:t>
            </a:r>
            <a:r>
              <a:rPr lang="de-DE" dirty="0"/>
              <a:t>) in an </a:t>
            </a:r>
            <a:r>
              <a:rPr lang="de-DE" dirty="0" err="1"/>
              <a:t>interruption-loaded</a:t>
            </a:r>
            <a:r>
              <a:rPr lang="de-DE" dirty="0"/>
              <a:t> </a:t>
            </a:r>
            <a:r>
              <a:rPr lang="de-DE" dirty="0" err="1"/>
              <a:t>environment</a:t>
            </a:r>
            <a:r>
              <a:rPr lang="de-DE" dirty="0"/>
              <a:t> </a:t>
            </a:r>
            <a:r>
              <a:rPr lang="de-DE" dirty="0" err="1"/>
              <a:t>increased</a:t>
            </a:r>
            <a:r>
              <a:rPr lang="de-DE" dirty="0"/>
              <a:t> </a:t>
            </a:r>
            <a:r>
              <a:rPr lang="de-DE" dirty="0" err="1"/>
              <a:t>the</a:t>
            </a:r>
            <a:r>
              <a:rPr lang="de-DE" dirty="0"/>
              <a:t> stress </a:t>
            </a:r>
            <a:r>
              <a:rPr lang="de-DE" dirty="0" err="1"/>
              <a:t>level</a:t>
            </a:r>
            <a:r>
              <a:rPr lang="de-DE" dirty="0"/>
              <a:t> </a:t>
            </a:r>
            <a:r>
              <a:rPr lang="de-DE" dirty="0" err="1"/>
              <a:t>tremendously</a:t>
            </a:r>
            <a:endParaRPr lang="de-DE" dirty="0"/>
          </a:p>
        </p:txBody>
      </p:sp>
    </p:spTree>
    <p:extLst>
      <p:ext uri="{BB962C8B-B14F-4D97-AF65-F5344CB8AC3E}">
        <p14:creationId xmlns:p14="http://schemas.microsoft.com/office/powerpoint/2010/main" val="3193575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F55910-8C50-486A-8630-692B726B73D2}"/>
              </a:ext>
            </a:extLst>
          </p:cNvPr>
          <p:cNvSpPr>
            <a:spLocks noGrp="1"/>
          </p:cNvSpPr>
          <p:nvPr>
            <p:ph type="title"/>
          </p:nvPr>
        </p:nvSpPr>
        <p:spPr/>
        <p:txBody>
          <a:bodyPr/>
          <a:lstStyle/>
          <a:p>
            <a:r>
              <a:rPr lang="de-DE" dirty="0"/>
              <a:t>3.2.2.2 </a:t>
            </a:r>
            <a:r>
              <a:rPr lang="de-DE" dirty="0" err="1"/>
              <a:t>Interruptions</a:t>
            </a:r>
            <a:r>
              <a:rPr lang="de-DE" dirty="0"/>
              <a:t> and Stress: Study 2</a:t>
            </a:r>
          </a:p>
        </p:txBody>
      </p:sp>
      <p:sp>
        <p:nvSpPr>
          <p:cNvPr id="3" name="Inhaltsplatzhalter 2">
            <a:extLst>
              <a:ext uri="{FF2B5EF4-FFF2-40B4-BE49-F238E27FC236}">
                <a16:creationId xmlns:a16="http://schemas.microsoft.com/office/drawing/2014/main" id="{A9462C5E-98FE-475D-A4D6-7D1AAB7D9183}"/>
              </a:ext>
            </a:extLst>
          </p:cNvPr>
          <p:cNvSpPr>
            <a:spLocks noGrp="1"/>
          </p:cNvSpPr>
          <p:nvPr>
            <p:ph idx="1"/>
          </p:nvPr>
        </p:nvSpPr>
        <p:spPr/>
        <p:txBody>
          <a:bodyPr/>
          <a:lstStyle/>
          <a:p>
            <a:r>
              <a:rPr lang="de-DE" dirty="0"/>
              <a:t>Study </a:t>
            </a:r>
            <a:r>
              <a:rPr lang="de-DE" dirty="0" err="1"/>
              <a:t>conducted</a:t>
            </a:r>
            <a:r>
              <a:rPr lang="de-DE" dirty="0"/>
              <a:t> in 2009 </a:t>
            </a:r>
            <a:r>
              <a:rPr lang="de-DE" dirty="0" err="1"/>
              <a:t>by</a:t>
            </a:r>
            <a:r>
              <a:rPr lang="de-DE" dirty="0"/>
              <a:t> </a:t>
            </a:r>
            <a:r>
              <a:rPr lang="de-DE" dirty="0" err="1"/>
              <a:t>Carton</a:t>
            </a:r>
            <a:r>
              <a:rPr lang="de-DE" dirty="0"/>
              <a:t> and </a:t>
            </a:r>
            <a:r>
              <a:rPr lang="de-DE" dirty="0" err="1"/>
              <a:t>Aiello</a:t>
            </a:r>
            <a:endParaRPr lang="de-DE" dirty="0"/>
          </a:p>
          <a:p>
            <a:r>
              <a:rPr lang="de-DE" dirty="0"/>
              <a:t>Focus on Interruption </a:t>
            </a:r>
            <a:r>
              <a:rPr lang="de-DE" dirty="0" err="1"/>
              <a:t>anticipation</a:t>
            </a:r>
            <a:r>
              <a:rPr lang="de-DE" dirty="0"/>
              <a:t> and </a:t>
            </a:r>
            <a:r>
              <a:rPr lang="de-DE" dirty="0" err="1"/>
              <a:t>prevention</a:t>
            </a:r>
            <a:endParaRPr lang="de-DE" dirty="0"/>
          </a:p>
          <a:p>
            <a:r>
              <a:rPr lang="de-DE" dirty="0"/>
              <a:t>74 </a:t>
            </a:r>
            <a:r>
              <a:rPr lang="de-DE" dirty="0" err="1"/>
              <a:t>participants</a:t>
            </a:r>
            <a:r>
              <a:rPr lang="de-DE" dirty="0"/>
              <a:t> in a </a:t>
            </a:r>
            <a:r>
              <a:rPr lang="de-DE" dirty="0" err="1"/>
              <a:t>laboratory</a:t>
            </a:r>
            <a:r>
              <a:rPr lang="de-DE" dirty="0"/>
              <a:t> </a:t>
            </a:r>
            <a:r>
              <a:rPr lang="de-DE" dirty="0" err="1"/>
              <a:t>study</a:t>
            </a:r>
            <a:endParaRPr lang="de-DE" dirty="0"/>
          </a:p>
          <a:p>
            <a:r>
              <a:rPr lang="de-DE" dirty="0"/>
              <a:t>Setup: simple </a:t>
            </a:r>
            <a:r>
              <a:rPr lang="de-DE" dirty="0" err="1"/>
              <a:t>word</a:t>
            </a:r>
            <a:r>
              <a:rPr lang="de-DE" dirty="0"/>
              <a:t> </a:t>
            </a:r>
            <a:r>
              <a:rPr lang="de-DE" dirty="0" err="1"/>
              <a:t>finding</a:t>
            </a:r>
            <a:r>
              <a:rPr lang="de-DE" dirty="0"/>
              <a:t> </a:t>
            </a:r>
            <a:r>
              <a:rPr lang="de-DE" dirty="0" err="1"/>
              <a:t>tasks</a:t>
            </a:r>
            <a:r>
              <a:rPr lang="de-DE" dirty="0"/>
              <a:t> </a:t>
            </a:r>
            <a:r>
              <a:rPr lang="de-DE" dirty="0" err="1"/>
              <a:t>with</a:t>
            </a:r>
            <a:r>
              <a:rPr lang="de-DE" dirty="0"/>
              <a:t> time </a:t>
            </a:r>
            <a:r>
              <a:rPr lang="de-DE" dirty="0" err="1"/>
              <a:t>limitation</a:t>
            </a:r>
            <a:endParaRPr lang="de-DE" dirty="0"/>
          </a:p>
          <a:p>
            <a:pPr marL="0" indent="0">
              <a:buNone/>
            </a:pPr>
            <a:endParaRPr lang="de-DE" dirty="0"/>
          </a:p>
          <a:p>
            <a:pPr marL="0" indent="0">
              <a:buNone/>
            </a:pPr>
            <a:r>
              <a:rPr lang="de-DE" dirty="0"/>
              <a:t>4 Groups:</a:t>
            </a:r>
          </a:p>
          <a:p>
            <a:pPr marL="0" indent="0">
              <a:buNone/>
            </a:pPr>
            <a:endParaRPr lang="de-DE" dirty="0"/>
          </a:p>
        </p:txBody>
      </p:sp>
      <p:graphicFrame>
        <p:nvGraphicFramePr>
          <p:cNvPr id="4" name="Tabelle 3">
            <a:extLst>
              <a:ext uri="{FF2B5EF4-FFF2-40B4-BE49-F238E27FC236}">
                <a16:creationId xmlns:a16="http://schemas.microsoft.com/office/drawing/2014/main" id="{240CEC32-E0E8-45F5-8E9D-0BF86536C4B1}"/>
              </a:ext>
            </a:extLst>
          </p:cNvPr>
          <p:cNvGraphicFramePr>
            <a:graphicFrameLocks noGrp="1"/>
          </p:cNvGraphicFramePr>
          <p:nvPr>
            <p:extLst>
              <p:ext uri="{D42A27DB-BD31-4B8C-83A1-F6EECF244321}">
                <p14:modId xmlns:p14="http://schemas.microsoft.com/office/powerpoint/2010/main" val="1619244939"/>
              </p:ext>
            </p:extLst>
          </p:nvPr>
        </p:nvGraphicFramePr>
        <p:xfrm>
          <a:off x="1259632" y="5229200"/>
          <a:ext cx="6096000" cy="741680"/>
        </p:xfrm>
        <a:graphic>
          <a:graphicData uri="http://schemas.openxmlformats.org/drawingml/2006/table">
            <a:tbl>
              <a:tblPr firstRow="1" bandRow="1">
                <a:tableStyleId>{22838BEF-8BB2-4498-84A7-C5851F593DF1}</a:tableStyleId>
              </a:tblPr>
              <a:tblGrid>
                <a:gridCol w="3048000">
                  <a:extLst>
                    <a:ext uri="{9D8B030D-6E8A-4147-A177-3AD203B41FA5}">
                      <a16:colId xmlns:a16="http://schemas.microsoft.com/office/drawing/2014/main" val="2276953169"/>
                    </a:ext>
                  </a:extLst>
                </a:gridCol>
                <a:gridCol w="3048000">
                  <a:extLst>
                    <a:ext uri="{9D8B030D-6E8A-4147-A177-3AD203B41FA5}">
                      <a16:colId xmlns:a16="http://schemas.microsoft.com/office/drawing/2014/main" val="1586036427"/>
                    </a:ext>
                  </a:extLst>
                </a:gridCol>
              </a:tblGrid>
              <a:tr h="370840">
                <a:tc>
                  <a:txBody>
                    <a:bodyPr/>
                    <a:lstStyle/>
                    <a:p>
                      <a:r>
                        <a:rPr lang="de-DE" b="0" dirty="0"/>
                        <a:t>Control / </a:t>
                      </a:r>
                      <a:r>
                        <a:rPr lang="de-DE" b="0" dirty="0" err="1"/>
                        <a:t>Anticaption</a:t>
                      </a:r>
                      <a:endParaRPr lang="de-DE" b="0" dirty="0"/>
                    </a:p>
                  </a:txBody>
                  <a:tcPr/>
                </a:tc>
                <a:tc>
                  <a:txBody>
                    <a:bodyPr/>
                    <a:lstStyle/>
                    <a:p>
                      <a:r>
                        <a:rPr lang="de-DE" b="0" dirty="0" err="1"/>
                        <a:t>No</a:t>
                      </a:r>
                      <a:r>
                        <a:rPr lang="de-DE" b="0" dirty="0"/>
                        <a:t> Control /</a:t>
                      </a:r>
                      <a:r>
                        <a:rPr lang="de-DE" b="0" dirty="0" err="1"/>
                        <a:t>Anticipation</a:t>
                      </a:r>
                      <a:endParaRPr lang="de-DE" b="0" dirty="0"/>
                    </a:p>
                  </a:txBody>
                  <a:tcPr/>
                </a:tc>
                <a:extLst>
                  <a:ext uri="{0D108BD9-81ED-4DB2-BD59-A6C34878D82A}">
                    <a16:rowId xmlns:a16="http://schemas.microsoft.com/office/drawing/2014/main" val="1391167759"/>
                  </a:ext>
                </a:extLst>
              </a:tr>
              <a:tr h="370840">
                <a:tc>
                  <a:txBody>
                    <a:bodyPr/>
                    <a:lstStyle/>
                    <a:p>
                      <a:r>
                        <a:rPr lang="de-DE" b="0" dirty="0"/>
                        <a:t>Control / </a:t>
                      </a:r>
                      <a:r>
                        <a:rPr lang="de-DE" b="0" dirty="0" err="1"/>
                        <a:t>No</a:t>
                      </a:r>
                      <a:r>
                        <a:rPr lang="de-DE" b="0" dirty="0"/>
                        <a:t> </a:t>
                      </a:r>
                      <a:r>
                        <a:rPr lang="de-DE" b="0" dirty="0" err="1"/>
                        <a:t>Anticipation</a:t>
                      </a:r>
                      <a:endParaRPr lang="de-DE" b="0" dirty="0"/>
                    </a:p>
                  </a:txBody>
                  <a:tcPr/>
                </a:tc>
                <a:tc>
                  <a:txBody>
                    <a:bodyPr/>
                    <a:lstStyle/>
                    <a:p>
                      <a:r>
                        <a:rPr lang="de-DE" b="0" dirty="0" err="1"/>
                        <a:t>No</a:t>
                      </a:r>
                      <a:r>
                        <a:rPr lang="de-DE" b="0" dirty="0"/>
                        <a:t> Control / </a:t>
                      </a:r>
                      <a:r>
                        <a:rPr lang="de-DE" b="0" dirty="0" err="1"/>
                        <a:t>No</a:t>
                      </a:r>
                      <a:r>
                        <a:rPr lang="de-DE" b="0" dirty="0"/>
                        <a:t> </a:t>
                      </a:r>
                      <a:r>
                        <a:rPr lang="de-DE" b="0" dirty="0" err="1"/>
                        <a:t>Anticipation</a:t>
                      </a:r>
                      <a:endParaRPr lang="de-DE" b="0" dirty="0"/>
                    </a:p>
                  </a:txBody>
                  <a:tcPr/>
                </a:tc>
                <a:extLst>
                  <a:ext uri="{0D108BD9-81ED-4DB2-BD59-A6C34878D82A}">
                    <a16:rowId xmlns:a16="http://schemas.microsoft.com/office/drawing/2014/main" val="4113075777"/>
                  </a:ext>
                </a:extLst>
              </a:tr>
            </a:tbl>
          </a:graphicData>
        </a:graphic>
      </p:graphicFrame>
    </p:spTree>
    <p:extLst>
      <p:ext uri="{BB962C8B-B14F-4D97-AF65-F5344CB8AC3E}">
        <p14:creationId xmlns:p14="http://schemas.microsoft.com/office/powerpoint/2010/main" val="741685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AF19FA-A301-46CB-A56E-0B7310D108B4}"/>
              </a:ext>
            </a:extLst>
          </p:cNvPr>
          <p:cNvSpPr>
            <a:spLocks noGrp="1"/>
          </p:cNvSpPr>
          <p:nvPr>
            <p:ph type="title"/>
          </p:nvPr>
        </p:nvSpPr>
        <p:spPr/>
        <p:txBody>
          <a:bodyPr/>
          <a:lstStyle/>
          <a:p>
            <a:r>
              <a:rPr lang="de-DE" dirty="0"/>
              <a:t>3.2.2.2 </a:t>
            </a:r>
            <a:r>
              <a:rPr lang="de-DE" dirty="0" err="1"/>
              <a:t>Interruptions</a:t>
            </a:r>
            <a:r>
              <a:rPr lang="de-DE" dirty="0"/>
              <a:t> and Stress: Study 2</a:t>
            </a:r>
          </a:p>
        </p:txBody>
      </p:sp>
      <p:sp>
        <p:nvSpPr>
          <p:cNvPr id="3" name="Inhaltsplatzhalter 2">
            <a:extLst>
              <a:ext uri="{FF2B5EF4-FFF2-40B4-BE49-F238E27FC236}">
                <a16:creationId xmlns:a16="http://schemas.microsoft.com/office/drawing/2014/main" id="{523CA2DA-8DCF-45E5-ABFE-357FBCA51298}"/>
              </a:ext>
            </a:extLst>
          </p:cNvPr>
          <p:cNvSpPr>
            <a:spLocks noGrp="1"/>
          </p:cNvSpPr>
          <p:nvPr>
            <p:ph idx="1"/>
          </p:nvPr>
        </p:nvSpPr>
        <p:spPr/>
        <p:txBody>
          <a:bodyPr/>
          <a:lstStyle/>
          <a:p>
            <a:pPr marL="0" indent="0">
              <a:buNone/>
            </a:pPr>
            <a:r>
              <a:rPr lang="de-DE" dirty="0"/>
              <a:t>3 Hypothesis</a:t>
            </a:r>
          </a:p>
          <a:p>
            <a:pPr marL="0" indent="0">
              <a:buNone/>
            </a:pPr>
            <a:endParaRPr lang="de-DE" dirty="0"/>
          </a:p>
        </p:txBody>
      </p:sp>
      <p:graphicFrame>
        <p:nvGraphicFramePr>
          <p:cNvPr id="4" name="Tabelle 3">
            <a:extLst>
              <a:ext uri="{FF2B5EF4-FFF2-40B4-BE49-F238E27FC236}">
                <a16:creationId xmlns:a16="http://schemas.microsoft.com/office/drawing/2014/main" id="{9B99A345-492F-4581-9A52-59E2032E2DCE}"/>
              </a:ext>
            </a:extLst>
          </p:cNvPr>
          <p:cNvGraphicFramePr>
            <a:graphicFrameLocks noGrp="1"/>
          </p:cNvGraphicFramePr>
          <p:nvPr>
            <p:extLst>
              <p:ext uri="{D42A27DB-BD31-4B8C-83A1-F6EECF244321}">
                <p14:modId xmlns:p14="http://schemas.microsoft.com/office/powerpoint/2010/main" val="1986287536"/>
              </p:ext>
            </p:extLst>
          </p:nvPr>
        </p:nvGraphicFramePr>
        <p:xfrm>
          <a:off x="838200" y="3212976"/>
          <a:ext cx="7467600" cy="2352288"/>
        </p:xfrm>
        <a:graphic>
          <a:graphicData uri="http://schemas.openxmlformats.org/drawingml/2006/table">
            <a:tbl>
              <a:tblPr firstRow="1" bandRow="1">
                <a:tableStyleId>{5C22544A-7EE6-4342-B048-85BDC9FD1C3A}</a:tableStyleId>
              </a:tblPr>
              <a:tblGrid>
                <a:gridCol w="6398096">
                  <a:extLst>
                    <a:ext uri="{9D8B030D-6E8A-4147-A177-3AD203B41FA5}">
                      <a16:colId xmlns:a16="http://schemas.microsoft.com/office/drawing/2014/main" val="403156888"/>
                    </a:ext>
                  </a:extLst>
                </a:gridCol>
                <a:gridCol w="1069504">
                  <a:extLst>
                    <a:ext uri="{9D8B030D-6E8A-4147-A177-3AD203B41FA5}">
                      <a16:colId xmlns:a16="http://schemas.microsoft.com/office/drawing/2014/main" val="3422259735"/>
                    </a:ext>
                  </a:extLst>
                </a:gridCol>
              </a:tblGrid>
              <a:tr h="432048">
                <a:tc>
                  <a:txBody>
                    <a:bodyPr/>
                    <a:lstStyle/>
                    <a:p>
                      <a:r>
                        <a:rPr lang="de-DE" dirty="0"/>
                        <a:t>Hypothesis</a:t>
                      </a:r>
                    </a:p>
                  </a:txBody>
                  <a:tcPr/>
                </a:tc>
                <a:tc>
                  <a:txBody>
                    <a:bodyPr/>
                    <a:lstStyle/>
                    <a:p>
                      <a:r>
                        <a:rPr lang="de-DE" dirty="0" err="1"/>
                        <a:t>Result</a:t>
                      </a:r>
                      <a:endParaRPr lang="de-DE" dirty="0"/>
                    </a:p>
                  </a:txBody>
                  <a:tcPr/>
                </a:tc>
                <a:extLst>
                  <a:ext uri="{0D108BD9-81ED-4DB2-BD59-A6C34878D82A}">
                    <a16:rowId xmlns:a16="http://schemas.microsoft.com/office/drawing/2014/main" val="508219659"/>
                  </a:ext>
                </a:extLst>
              </a:tr>
              <a:tr h="432048">
                <a:tc>
                  <a:txBody>
                    <a:bodyPr/>
                    <a:lstStyle/>
                    <a:p>
                      <a:r>
                        <a:rPr lang="en-US" sz="1800" b="0" i="1" kern="1200" dirty="0">
                          <a:solidFill>
                            <a:schemeClr val="dk1"/>
                          </a:solidFill>
                          <a:effectLst/>
                          <a:latin typeface="+mn-lt"/>
                          <a:ea typeface="+mn-ea"/>
                          <a:cs typeface="+mn-cs"/>
                        </a:rPr>
                        <a:t>H1</a:t>
                      </a:r>
                      <a:r>
                        <a:rPr lang="en-US" sz="1800" b="0" i="0" kern="1200" dirty="0">
                          <a:solidFill>
                            <a:schemeClr val="dk1"/>
                          </a:solidFill>
                          <a:effectLst/>
                          <a:latin typeface="+mn-lt"/>
                          <a:ea typeface="+mn-ea"/>
                          <a:cs typeface="+mn-cs"/>
                        </a:rPr>
                        <a:t>. Greater ability to anticipate social interruptions</a:t>
                      </a:r>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will result in improved </a:t>
                      </a:r>
                      <a:r>
                        <a:rPr lang="en-US" sz="1800" b="1" i="0" kern="1200" dirty="0">
                          <a:solidFill>
                            <a:schemeClr val="dk1"/>
                          </a:solidFill>
                          <a:effectLst/>
                          <a:latin typeface="+mn-lt"/>
                          <a:ea typeface="+mn-ea"/>
                          <a:cs typeface="+mn-cs"/>
                        </a:rPr>
                        <a:t>task performance</a:t>
                      </a:r>
                      <a:r>
                        <a:rPr lang="en-US" sz="1800" b="0" i="0" kern="1200" dirty="0">
                          <a:solidFill>
                            <a:schemeClr val="dk1"/>
                          </a:solidFill>
                          <a:effectLst/>
                          <a:latin typeface="+mn-lt"/>
                          <a:ea typeface="+mn-ea"/>
                          <a:cs typeface="+mn-cs"/>
                        </a:rPr>
                        <a:t>.</a:t>
                      </a:r>
                      <a:r>
                        <a:rPr lang="en-US" dirty="0"/>
                        <a:t> </a:t>
                      </a:r>
                      <a:endParaRPr lang="de-DE" dirty="0"/>
                    </a:p>
                  </a:txBody>
                  <a:tcPr/>
                </a:tc>
                <a:tc>
                  <a:txBody>
                    <a:bodyPr/>
                    <a:lstStyle/>
                    <a:p>
                      <a:endParaRPr lang="de-DE" dirty="0"/>
                    </a:p>
                  </a:txBody>
                  <a:tcPr/>
                </a:tc>
                <a:extLst>
                  <a:ext uri="{0D108BD9-81ED-4DB2-BD59-A6C34878D82A}">
                    <a16:rowId xmlns:a16="http://schemas.microsoft.com/office/drawing/2014/main" val="4213077909"/>
                  </a:ext>
                </a:extLst>
              </a:tr>
              <a:tr h="432048">
                <a:tc>
                  <a:txBody>
                    <a:bodyPr/>
                    <a:lstStyle/>
                    <a:p>
                      <a:r>
                        <a:rPr lang="en-US" sz="1800" b="0" i="1" kern="1200" dirty="0">
                          <a:solidFill>
                            <a:schemeClr val="dk1"/>
                          </a:solidFill>
                          <a:effectLst/>
                          <a:latin typeface="+mn-lt"/>
                          <a:ea typeface="+mn-ea"/>
                          <a:cs typeface="+mn-cs"/>
                        </a:rPr>
                        <a:t>H2</a:t>
                      </a:r>
                      <a:r>
                        <a:rPr lang="en-US" sz="1800" b="0" i="0" kern="1200" dirty="0">
                          <a:solidFill>
                            <a:schemeClr val="dk1"/>
                          </a:solidFill>
                          <a:effectLst/>
                          <a:latin typeface="+mn-lt"/>
                          <a:ea typeface="+mn-ea"/>
                          <a:cs typeface="+mn-cs"/>
                        </a:rPr>
                        <a:t>. Greater perceived ability to control the environment will result in improved </a:t>
                      </a:r>
                      <a:r>
                        <a:rPr lang="en-US" sz="1800" b="1" i="0" kern="1200" dirty="0">
                          <a:solidFill>
                            <a:schemeClr val="dk1"/>
                          </a:solidFill>
                          <a:effectLst/>
                          <a:latin typeface="+mn-lt"/>
                          <a:ea typeface="+mn-ea"/>
                          <a:cs typeface="+mn-cs"/>
                        </a:rPr>
                        <a:t>task performance</a:t>
                      </a:r>
                      <a:r>
                        <a:rPr lang="en-US" sz="1800" b="0" i="0" kern="1200" dirty="0">
                          <a:solidFill>
                            <a:schemeClr val="dk1"/>
                          </a:solidFill>
                          <a:effectLst/>
                          <a:latin typeface="+mn-lt"/>
                          <a:ea typeface="+mn-ea"/>
                          <a:cs typeface="+mn-cs"/>
                        </a:rPr>
                        <a:t>.</a:t>
                      </a:r>
                      <a:r>
                        <a:rPr lang="en-US" dirty="0"/>
                        <a:t> </a:t>
                      </a:r>
                      <a:endParaRPr lang="de-DE" dirty="0"/>
                    </a:p>
                  </a:txBody>
                  <a:tcPr/>
                </a:tc>
                <a:tc>
                  <a:txBody>
                    <a:bodyPr/>
                    <a:lstStyle/>
                    <a:p>
                      <a:endParaRPr lang="de-DE"/>
                    </a:p>
                  </a:txBody>
                  <a:tcPr/>
                </a:tc>
                <a:extLst>
                  <a:ext uri="{0D108BD9-81ED-4DB2-BD59-A6C34878D82A}">
                    <a16:rowId xmlns:a16="http://schemas.microsoft.com/office/drawing/2014/main" val="613124904"/>
                  </a:ext>
                </a:extLst>
              </a:tr>
              <a:tr h="432048">
                <a:tc>
                  <a:txBody>
                    <a:bodyPr/>
                    <a:lstStyle/>
                    <a:p>
                      <a:r>
                        <a:rPr lang="en-US" sz="1800" b="0" i="1" kern="1200" dirty="0">
                          <a:solidFill>
                            <a:schemeClr val="dk1"/>
                          </a:solidFill>
                          <a:effectLst/>
                          <a:latin typeface="+mn-lt"/>
                          <a:ea typeface="+mn-ea"/>
                          <a:cs typeface="+mn-cs"/>
                        </a:rPr>
                        <a:t>H3</a:t>
                      </a:r>
                      <a:r>
                        <a:rPr lang="en-US" sz="1800" b="0" i="0" kern="1200" dirty="0">
                          <a:solidFill>
                            <a:schemeClr val="dk1"/>
                          </a:solidFill>
                          <a:effectLst/>
                          <a:latin typeface="+mn-lt"/>
                          <a:ea typeface="+mn-ea"/>
                          <a:cs typeface="+mn-cs"/>
                        </a:rPr>
                        <a:t>. Greater perceived ability to control social interruptions will result in </a:t>
                      </a:r>
                      <a:r>
                        <a:rPr lang="en-US" sz="1800" b="1" i="0" kern="1200" dirty="0">
                          <a:solidFill>
                            <a:schemeClr val="dk1"/>
                          </a:solidFill>
                          <a:effectLst/>
                          <a:latin typeface="+mn-lt"/>
                          <a:ea typeface="+mn-ea"/>
                          <a:cs typeface="+mn-cs"/>
                        </a:rPr>
                        <a:t>reduced stress</a:t>
                      </a:r>
                      <a:r>
                        <a:rPr lang="en-US" sz="1800" b="0" i="0" kern="1200" dirty="0">
                          <a:solidFill>
                            <a:schemeClr val="dk1"/>
                          </a:solidFill>
                          <a:effectLst/>
                          <a:latin typeface="+mn-lt"/>
                          <a:ea typeface="+mn-ea"/>
                          <a:cs typeface="+mn-cs"/>
                        </a:rPr>
                        <a:t>.</a:t>
                      </a:r>
                      <a:endParaRPr lang="de-DE" dirty="0"/>
                    </a:p>
                  </a:txBody>
                  <a:tcPr/>
                </a:tc>
                <a:tc>
                  <a:txBody>
                    <a:bodyPr/>
                    <a:lstStyle/>
                    <a:p>
                      <a:endParaRPr lang="de-DE" dirty="0"/>
                    </a:p>
                  </a:txBody>
                  <a:tcPr/>
                </a:tc>
                <a:extLst>
                  <a:ext uri="{0D108BD9-81ED-4DB2-BD59-A6C34878D82A}">
                    <a16:rowId xmlns:a16="http://schemas.microsoft.com/office/drawing/2014/main" val="3484497145"/>
                  </a:ext>
                </a:extLst>
              </a:tr>
            </a:tbl>
          </a:graphicData>
        </a:graphic>
      </p:graphicFrame>
      <p:pic>
        <p:nvPicPr>
          <p:cNvPr id="11" name="Grafik 10" descr="Häkchen">
            <a:extLst>
              <a:ext uri="{FF2B5EF4-FFF2-40B4-BE49-F238E27FC236}">
                <a16:creationId xmlns:a16="http://schemas.microsoft.com/office/drawing/2014/main" id="{D50CC9D2-88A3-4DA7-9290-17976FBB7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2320" y="3717032"/>
            <a:ext cx="457200" cy="457200"/>
          </a:xfrm>
          <a:prstGeom prst="rect">
            <a:avLst/>
          </a:prstGeom>
        </p:spPr>
      </p:pic>
      <p:pic>
        <p:nvPicPr>
          <p:cNvPr id="12" name="Grafik 11" descr="Häkchen">
            <a:extLst>
              <a:ext uri="{FF2B5EF4-FFF2-40B4-BE49-F238E27FC236}">
                <a16:creationId xmlns:a16="http://schemas.microsoft.com/office/drawing/2014/main" id="{9D1E1939-405E-44EF-9419-AE75AC05DA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2320" y="4941168"/>
            <a:ext cx="457200" cy="457200"/>
          </a:xfrm>
          <a:prstGeom prst="rect">
            <a:avLst/>
          </a:prstGeom>
        </p:spPr>
      </p:pic>
      <p:pic>
        <p:nvPicPr>
          <p:cNvPr id="14" name="Grafik 13" descr="Schließen">
            <a:extLst>
              <a:ext uri="{FF2B5EF4-FFF2-40B4-BE49-F238E27FC236}">
                <a16:creationId xmlns:a16="http://schemas.microsoft.com/office/drawing/2014/main" id="{FB818EBA-C667-4B02-B8CE-B450F874E6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52320" y="4331568"/>
            <a:ext cx="457200" cy="457200"/>
          </a:xfrm>
          <a:prstGeom prst="rect">
            <a:avLst/>
          </a:prstGeom>
        </p:spPr>
      </p:pic>
    </p:spTree>
    <p:extLst>
      <p:ext uri="{BB962C8B-B14F-4D97-AF65-F5344CB8AC3E}">
        <p14:creationId xmlns:p14="http://schemas.microsoft.com/office/powerpoint/2010/main" val="3399129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7F76DC-0E24-430A-B040-7C92A1207633}"/>
              </a:ext>
            </a:extLst>
          </p:cNvPr>
          <p:cNvSpPr>
            <a:spLocks noGrp="1"/>
          </p:cNvSpPr>
          <p:nvPr>
            <p:ph type="title"/>
          </p:nvPr>
        </p:nvSpPr>
        <p:spPr/>
        <p:txBody>
          <a:bodyPr/>
          <a:lstStyle/>
          <a:p>
            <a:r>
              <a:rPr lang="de-DE" dirty="0"/>
              <a:t>3.2.2.3 </a:t>
            </a:r>
            <a:r>
              <a:rPr lang="de-DE" dirty="0" err="1"/>
              <a:t>Interruptions</a:t>
            </a:r>
            <a:r>
              <a:rPr lang="de-DE" dirty="0"/>
              <a:t> and Stress: Study 3</a:t>
            </a:r>
          </a:p>
        </p:txBody>
      </p:sp>
      <p:sp>
        <p:nvSpPr>
          <p:cNvPr id="3" name="Inhaltsplatzhalter 2">
            <a:extLst>
              <a:ext uri="{FF2B5EF4-FFF2-40B4-BE49-F238E27FC236}">
                <a16:creationId xmlns:a16="http://schemas.microsoft.com/office/drawing/2014/main" id="{128AE7E2-A3AC-4D93-A1DA-0AA63A66F8D6}"/>
              </a:ext>
            </a:extLst>
          </p:cNvPr>
          <p:cNvSpPr>
            <a:spLocks noGrp="1"/>
          </p:cNvSpPr>
          <p:nvPr>
            <p:ph idx="1"/>
          </p:nvPr>
        </p:nvSpPr>
        <p:spPr>
          <a:xfrm>
            <a:off x="838200" y="2590800"/>
            <a:ext cx="7467600" cy="3552844"/>
          </a:xfrm>
        </p:spPr>
        <p:txBody>
          <a:bodyPr/>
          <a:lstStyle/>
          <a:p>
            <a:r>
              <a:rPr lang="de-DE" dirty="0"/>
              <a:t>Survey </a:t>
            </a:r>
            <a:r>
              <a:rPr lang="de-DE" dirty="0" err="1"/>
              <a:t>made</a:t>
            </a:r>
            <a:r>
              <a:rPr lang="de-DE" dirty="0"/>
              <a:t> </a:t>
            </a:r>
            <a:r>
              <a:rPr lang="de-DE" dirty="0" err="1"/>
              <a:t>by</a:t>
            </a:r>
            <a:r>
              <a:rPr lang="de-DE" dirty="0"/>
              <a:t> </a:t>
            </a:r>
            <a:r>
              <a:rPr lang="de-DE" dirty="0" err="1"/>
              <a:t>Barsties</a:t>
            </a:r>
            <a:r>
              <a:rPr lang="de-DE" dirty="0"/>
              <a:t> in 2011</a:t>
            </a:r>
          </a:p>
          <a:p>
            <a:r>
              <a:rPr lang="de-DE" dirty="0"/>
              <a:t>Focus on negative stress, </a:t>
            </a:r>
            <a:r>
              <a:rPr lang="de-DE" dirty="0" err="1"/>
              <a:t>concentration</a:t>
            </a:r>
            <a:r>
              <a:rPr lang="de-DE" dirty="0"/>
              <a:t> and mental </a:t>
            </a:r>
            <a:r>
              <a:rPr lang="de-DE" dirty="0" err="1"/>
              <a:t>turmoil</a:t>
            </a:r>
            <a:endParaRPr lang="de-DE" dirty="0"/>
          </a:p>
          <a:p>
            <a:r>
              <a:rPr lang="de-DE" dirty="0"/>
              <a:t>136 </a:t>
            </a:r>
            <a:r>
              <a:rPr lang="de-DE" dirty="0" err="1"/>
              <a:t>participants</a:t>
            </a:r>
            <a:r>
              <a:rPr lang="de-DE" dirty="0"/>
              <a:t> (</a:t>
            </a:r>
            <a:r>
              <a:rPr lang="de-DE" dirty="0" err="1"/>
              <a:t>only</a:t>
            </a:r>
            <a:r>
              <a:rPr lang="de-DE" dirty="0"/>
              <a:t> </a:t>
            </a:r>
            <a:r>
              <a:rPr lang="de-DE" dirty="0" err="1"/>
              <a:t>students</a:t>
            </a:r>
            <a:r>
              <a:rPr lang="de-DE" dirty="0"/>
              <a:t>)</a:t>
            </a:r>
          </a:p>
          <a:p>
            <a:r>
              <a:rPr lang="en-US" dirty="0"/>
              <a:t>The interruption load has been determined by the frequency of use of instant messaging services</a:t>
            </a:r>
            <a:endParaRPr lang="de-DE" dirty="0"/>
          </a:p>
        </p:txBody>
      </p:sp>
    </p:spTree>
    <p:extLst>
      <p:ext uri="{BB962C8B-B14F-4D97-AF65-F5344CB8AC3E}">
        <p14:creationId xmlns:p14="http://schemas.microsoft.com/office/powerpoint/2010/main" val="3002162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936337-AEAF-4708-9945-559016BE1170}"/>
              </a:ext>
            </a:extLst>
          </p:cNvPr>
          <p:cNvSpPr>
            <a:spLocks noGrp="1"/>
          </p:cNvSpPr>
          <p:nvPr>
            <p:ph type="title"/>
          </p:nvPr>
        </p:nvSpPr>
        <p:spPr/>
        <p:txBody>
          <a:bodyPr/>
          <a:lstStyle/>
          <a:p>
            <a:r>
              <a:rPr lang="de-DE" dirty="0"/>
              <a:t>3.2.2.3 </a:t>
            </a:r>
            <a:r>
              <a:rPr lang="de-DE" dirty="0" err="1"/>
              <a:t>Interruptions</a:t>
            </a:r>
            <a:r>
              <a:rPr lang="de-DE" dirty="0"/>
              <a:t> and Stress: Study 3</a:t>
            </a:r>
          </a:p>
        </p:txBody>
      </p:sp>
      <p:sp>
        <p:nvSpPr>
          <p:cNvPr id="3" name="Inhaltsplatzhalter 2">
            <a:extLst>
              <a:ext uri="{FF2B5EF4-FFF2-40B4-BE49-F238E27FC236}">
                <a16:creationId xmlns:a16="http://schemas.microsoft.com/office/drawing/2014/main" id="{CEA42431-35A3-4C63-B94F-B83781465E13}"/>
              </a:ext>
            </a:extLst>
          </p:cNvPr>
          <p:cNvSpPr>
            <a:spLocks noGrp="1"/>
          </p:cNvSpPr>
          <p:nvPr>
            <p:ph idx="1"/>
          </p:nvPr>
        </p:nvSpPr>
        <p:spPr>
          <a:xfrm>
            <a:off x="838200" y="2420888"/>
            <a:ext cx="7467600" cy="3722756"/>
          </a:xfrm>
        </p:spPr>
        <p:txBody>
          <a:bodyPr/>
          <a:lstStyle/>
          <a:p>
            <a:pPr marL="0" indent="0">
              <a:buNone/>
            </a:pPr>
            <a:r>
              <a:rPr lang="de-DE" dirty="0"/>
              <a:t>6 </a:t>
            </a:r>
            <a:r>
              <a:rPr lang="de-DE" dirty="0" err="1"/>
              <a:t>Hypotheses</a:t>
            </a:r>
            <a:r>
              <a:rPr lang="de-DE" dirty="0"/>
              <a:t>:</a:t>
            </a:r>
          </a:p>
          <a:p>
            <a:endParaRPr lang="de-DE" dirty="0"/>
          </a:p>
        </p:txBody>
      </p:sp>
      <p:graphicFrame>
        <p:nvGraphicFramePr>
          <p:cNvPr id="4" name="Tabelle 3">
            <a:extLst>
              <a:ext uri="{FF2B5EF4-FFF2-40B4-BE49-F238E27FC236}">
                <a16:creationId xmlns:a16="http://schemas.microsoft.com/office/drawing/2014/main" id="{24449A3E-2B80-43B5-A0BF-854A257B4C33}"/>
              </a:ext>
            </a:extLst>
          </p:cNvPr>
          <p:cNvGraphicFramePr>
            <a:graphicFrameLocks noGrp="1"/>
          </p:cNvGraphicFramePr>
          <p:nvPr>
            <p:extLst>
              <p:ext uri="{D42A27DB-BD31-4B8C-83A1-F6EECF244321}">
                <p14:modId xmlns:p14="http://schemas.microsoft.com/office/powerpoint/2010/main" val="1628902053"/>
              </p:ext>
            </p:extLst>
          </p:nvPr>
        </p:nvGraphicFramePr>
        <p:xfrm>
          <a:off x="838200" y="2984326"/>
          <a:ext cx="7467600" cy="2865120"/>
        </p:xfrm>
        <a:graphic>
          <a:graphicData uri="http://schemas.openxmlformats.org/drawingml/2006/table">
            <a:tbl>
              <a:tblPr firstRow="1" bandRow="1">
                <a:tableStyleId>{5C22544A-7EE6-4342-B048-85BDC9FD1C3A}</a:tableStyleId>
              </a:tblPr>
              <a:tblGrid>
                <a:gridCol w="6470104">
                  <a:extLst>
                    <a:ext uri="{9D8B030D-6E8A-4147-A177-3AD203B41FA5}">
                      <a16:colId xmlns:a16="http://schemas.microsoft.com/office/drawing/2014/main" val="702960909"/>
                    </a:ext>
                  </a:extLst>
                </a:gridCol>
                <a:gridCol w="997496">
                  <a:extLst>
                    <a:ext uri="{9D8B030D-6E8A-4147-A177-3AD203B41FA5}">
                      <a16:colId xmlns:a16="http://schemas.microsoft.com/office/drawing/2014/main" val="50115593"/>
                    </a:ext>
                  </a:extLst>
                </a:gridCol>
              </a:tblGrid>
              <a:tr h="370840">
                <a:tc>
                  <a:txBody>
                    <a:bodyPr/>
                    <a:lstStyle/>
                    <a:p>
                      <a:r>
                        <a:rPr lang="de-DE" dirty="0" err="1"/>
                        <a:t>Hypotheses</a:t>
                      </a:r>
                      <a:endParaRPr lang="de-DE" dirty="0"/>
                    </a:p>
                  </a:txBody>
                  <a:tcPr/>
                </a:tc>
                <a:tc>
                  <a:txBody>
                    <a:bodyPr/>
                    <a:lstStyle/>
                    <a:p>
                      <a:r>
                        <a:rPr lang="de-DE" dirty="0" err="1"/>
                        <a:t>Result</a:t>
                      </a:r>
                      <a:endParaRPr lang="de-DE" dirty="0"/>
                    </a:p>
                  </a:txBody>
                  <a:tcPr/>
                </a:tc>
                <a:extLst>
                  <a:ext uri="{0D108BD9-81ED-4DB2-BD59-A6C34878D82A}">
                    <a16:rowId xmlns:a16="http://schemas.microsoft.com/office/drawing/2014/main" val="2977747937"/>
                  </a:ext>
                </a:extLst>
              </a:tr>
              <a:tr h="370840">
                <a:tc>
                  <a:txBody>
                    <a:bodyPr/>
                    <a:lstStyle/>
                    <a:p>
                      <a:r>
                        <a:rPr lang="de-DE" dirty="0"/>
                        <a:t>H1.1 IM-user </a:t>
                      </a:r>
                      <a:r>
                        <a:rPr lang="de-DE" dirty="0" err="1"/>
                        <a:t>perceive</a:t>
                      </a:r>
                      <a:r>
                        <a:rPr lang="de-DE" dirty="0"/>
                        <a:t> </a:t>
                      </a:r>
                      <a:r>
                        <a:rPr lang="de-DE" dirty="0" err="1"/>
                        <a:t>more</a:t>
                      </a:r>
                      <a:r>
                        <a:rPr lang="de-DE" dirty="0"/>
                        <a:t> stress </a:t>
                      </a:r>
                      <a:r>
                        <a:rPr lang="de-DE" dirty="0" err="1"/>
                        <a:t>than</a:t>
                      </a:r>
                      <a:r>
                        <a:rPr lang="de-DE" dirty="0"/>
                        <a:t> non-user</a:t>
                      </a:r>
                    </a:p>
                  </a:txBody>
                  <a:tcPr/>
                </a:tc>
                <a:tc>
                  <a:txBody>
                    <a:bodyPr/>
                    <a:lstStyle/>
                    <a:p>
                      <a:endParaRPr lang="de-DE" dirty="0"/>
                    </a:p>
                  </a:txBody>
                  <a:tcPr/>
                </a:tc>
                <a:extLst>
                  <a:ext uri="{0D108BD9-81ED-4DB2-BD59-A6C34878D82A}">
                    <a16:rowId xmlns:a16="http://schemas.microsoft.com/office/drawing/2014/main" val="3760931972"/>
                  </a:ext>
                </a:extLst>
              </a:tr>
              <a:tr h="370840">
                <a:tc>
                  <a:txBody>
                    <a:bodyPr/>
                    <a:lstStyle/>
                    <a:p>
                      <a:r>
                        <a:rPr lang="de-DE" dirty="0"/>
                        <a:t>H1.2 IM-user </a:t>
                      </a:r>
                      <a:r>
                        <a:rPr lang="de-DE" dirty="0" err="1"/>
                        <a:t>are</a:t>
                      </a:r>
                      <a:r>
                        <a:rPr lang="de-DE" dirty="0"/>
                        <a:t> </a:t>
                      </a:r>
                      <a:r>
                        <a:rPr lang="de-DE" dirty="0" err="1"/>
                        <a:t>less</a:t>
                      </a:r>
                      <a:r>
                        <a:rPr lang="de-DE" dirty="0"/>
                        <a:t> </a:t>
                      </a:r>
                      <a:r>
                        <a:rPr lang="de-DE" dirty="0" err="1"/>
                        <a:t>able</a:t>
                      </a:r>
                      <a:r>
                        <a:rPr lang="de-DE" dirty="0"/>
                        <a:t> </a:t>
                      </a:r>
                      <a:r>
                        <a:rPr lang="de-DE" dirty="0" err="1"/>
                        <a:t>to</a:t>
                      </a:r>
                      <a:r>
                        <a:rPr lang="de-DE" dirty="0"/>
                        <a:t> </a:t>
                      </a:r>
                      <a:r>
                        <a:rPr lang="de-DE" dirty="0" err="1"/>
                        <a:t>focus</a:t>
                      </a:r>
                      <a:r>
                        <a:rPr lang="de-DE" dirty="0"/>
                        <a:t> on </a:t>
                      </a:r>
                      <a:r>
                        <a:rPr lang="de-DE" dirty="0" err="1"/>
                        <a:t>something</a:t>
                      </a:r>
                      <a:endParaRPr lang="de-DE" dirty="0"/>
                    </a:p>
                  </a:txBody>
                  <a:tcPr/>
                </a:tc>
                <a:tc>
                  <a:txBody>
                    <a:bodyPr/>
                    <a:lstStyle/>
                    <a:p>
                      <a:endParaRPr lang="de-DE" dirty="0"/>
                    </a:p>
                  </a:txBody>
                  <a:tcPr/>
                </a:tc>
                <a:extLst>
                  <a:ext uri="{0D108BD9-81ED-4DB2-BD59-A6C34878D82A}">
                    <a16:rowId xmlns:a16="http://schemas.microsoft.com/office/drawing/2014/main" val="804086438"/>
                  </a:ext>
                </a:extLst>
              </a:tr>
              <a:tr h="370840">
                <a:tc>
                  <a:txBody>
                    <a:bodyPr/>
                    <a:lstStyle/>
                    <a:p>
                      <a:r>
                        <a:rPr lang="de-DE" dirty="0"/>
                        <a:t>H1.3 IM-user </a:t>
                      </a:r>
                      <a:r>
                        <a:rPr lang="de-DE" dirty="0" err="1"/>
                        <a:t>experience</a:t>
                      </a:r>
                      <a:r>
                        <a:rPr lang="de-DE" dirty="0"/>
                        <a:t> </a:t>
                      </a:r>
                      <a:r>
                        <a:rPr lang="de-DE" dirty="0" err="1"/>
                        <a:t>increased</a:t>
                      </a:r>
                      <a:r>
                        <a:rPr lang="de-DE" dirty="0"/>
                        <a:t> mental </a:t>
                      </a:r>
                      <a:r>
                        <a:rPr lang="de-DE" dirty="0" err="1"/>
                        <a:t>turmoil</a:t>
                      </a:r>
                      <a:endParaRPr lang="de-DE" dirty="0"/>
                    </a:p>
                  </a:txBody>
                  <a:tcPr/>
                </a:tc>
                <a:tc>
                  <a:txBody>
                    <a:bodyPr/>
                    <a:lstStyle/>
                    <a:p>
                      <a:endParaRPr lang="de-DE" dirty="0"/>
                    </a:p>
                  </a:txBody>
                  <a:tcPr/>
                </a:tc>
                <a:extLst>
                  <a:ext uri="{0D108BD9-81ED-4DB2-BD59-A6C34878D82A}">
                    <a16:rowId xmlns:a16="http://schemas.microsoft.com/office/drawing/2014/main" val="3545282225"/>
                  </a:ext>
                </a:extLst>
              </a:tr>
              <a:tr h="370840">
                <a:tc>
                  <a:txBody>
                    <a:bodyPr/>
                    <a:lstStyle/>
                    <a:p>
                      <a:r>
                        <a:rPr lang="de-DE" dirty="0"/>
                        <a:t>H2.1 The </a:t>
                      </a:r>
                      <a:r>
                        <a:rPr lang="de-DE" dirty="0" err="1"/>
                        <a:t>more</a:t>
                      </a:r>
                      <a:r>
                        <a:rPr lang="de-DE" dirty="0"/>
                        <a:t> IM-Services </a:t>
                      </a:r>
                      <a:r>
                        <a:rPr lang="de-DE" dirty="0" err="1"/>
                        <a:t>are</a:t>
                      </a:r>
                      <a:r>
                        <a:rPr lang="de-DE" dirty="0"/>
                        <a:t> </a:t>
                      </a:r>
                      <a:r>
                        <a:rPr lang="de-DE" dirty="0" err="1"/>
                        <a:t>used</a:t>
                      </a:r>
                      <a:r>
                        <a:rPr lang="de-DE" dirty="0"/>
                        <a:t>, </a:t>
                      </a:r>
                      <a:r>
                        <a:rPr lang="de-DE" dirty="0" err="1"/>
                        <a:t>the</a:t>
                      </a:r>
                      <a:r>
                        <a:rPr lang="de-DE" dirty="0"/>
                        <a:t> </a:t>
                      </a:r>
                      <a:r>
                        <a:rPr lang="de-DE" dirty="0" err="1"/>
                        <a:t>higher</a:t>
                      </a:r>
                      <a:r>
                        <a:rPr lang="de-DE" dirty="0"/>
                        <a:t> </a:t>
                      </a:r>
                      <a:r>
                        <a:rPr lang="de-DE" dirty="0" err="1"/>
                        <a:t>the</a:t>
                      </a:r>
                      <a:r>
                        <a:rPr lang="de-DE" dirty="0"/>
                        <a:t> </a:t>
                      </a:r>
                      <a:r>
                        <a:rPr lang="de-DE" dirty="0" err="1"/>
                        <a:t>perceived</a:t>
                      </a:r>
                      <a:r>
                        <a:rPr lang="de-DE" dirty="0"/>
                        <a:t> stress </a:t>
                      </a:r>
                      <a:r>
                        <a:rPr lang="de-DE" dirty="0" err="1"/>
                        <a:t>level</a:t>
                      </a:r>
                      <a:endParaRPr lang="de-DE" dirty="0"/>
                    </a:p>
                  </a:txBody>
                  <a:tcPr/>
                </a:tc>
                <a:tc>
                  <a:txBody>
                    <a:bodyPr/>
                    <a:lstStyle/>
                    <a:p>
                      <a:endParaRPr lang="de-DE" dirty="0"/>
                    </a:p>
                  </a:txBody>
                  <a:tcPr/>
                </a:tc>
                <a:extLst>
                  <a:ext uri="{0D108BD9-81ED-4DB2-BD59-A6C34878D82A}">
                    <a16:rowId xmlns:a16="http://schemas.microsoft.com/office/drawing/2014/main" val="2805131250"/>
                  </a:ext>
                </a:extLst>
              </a:tr>
              <a:tr h="370840">
                <a:tc>
                  <a:txBody>
                    <a:bodyPr/>
                    <a:lstStyle/>
                    <a:p>
                      <a:r>
                        <a:rPr lang="de-DE" dirty="0"/>
                        <a:t>H2.2 </a:t>
                      </a:r>
                      <a:r>
                        <a:rPr lang="de-DE" dirty="0" err="1"/>
                        <a:t>Concentration</a:t>
                      </a:r>
                      <a:r>
                        <a:rPr lang="de-DE" dirty="0"/>
                        <a:t> </a:t>
                      </a:r>
                      <a:r>
                        <a:rPr lang="de-DE" dirty="0" err="1"/>
                        <a:t>ability</a:t>
                      </a:r>
                      <a:r>
                        <a:rPr lang="de-DE" dirty="0"/>
                        <a:t> </a:t>
                      </a:r>
                      <a:r>
                        <a:rPr lang="de-DE" dirty="0" err="1"/>
                        <a:t>declines</a:t>
                      </a:r>
                      <a:r>
                        <a:rPr lang="de-DE" dirty="0"/>
                        <a:t> </a:t>
                      </a:r>
                      <a:r>
                        <a:rPr lang="de-DE" dirty="0" err="1"/>
                        <a:t>with</a:t>
                      </a:r>
                      <a:r>
                        <a:rPr lang="de-DE" dirty="0"/>
                        <a:t> </a:t>
                      </a:r>
                      <a:r>
                        <a:rPr lang="de-DE" dirty="0" err="1"/>
                        <a:t>rising</a:t>
                      </a:r>
                      <a:r>
                        <a:rPr lang="de-DE" dirty="0"/>
                        <a:t> IM-</a:t>
                      </a:r>
                      <a:r>
                        <a:rPr lang="de-DE" dirty="0" err="1"/>
                        <a:t>use</a:t>
                      </a:r>
                      <a:endParaRPr lang="de-DE" dirty="0"/>
                    </a:p>
                  </a:txBody>
                  <a:tcPr/>
                </a:tc>
                <a:tc>
                  <a:txBody>
                    <a:bodyPr/>
                    <a:lstStyle/>
                    <a:p>
                      <a:endParaRPr lang="de-DE" dirty="0"/>
                    </a:p>
                  </a:txBody>
                  <a:tcPr/>
                </a:tc>
                <a:extLst>
                  <a:ext uri="{0D108BD9-81ED-4DB2-BD59-A6C34878D82A}">
                    <a16:rowId xmlns:a16="http://schemas.microsoft.com/office/drawing/2014/main" val="975055255"/>
                  </a:ext>
                </a:extLst>
              </a:tr>
              <a:tr h="370840">
                <a:tc>
                  <a:txBody>
                    <a:bodyPr/>
                    <a:lstStyle/>
                    <a:p>
                      <a:r>
                        <a:rPr lang="de-DE" dirty="0"/>
                        <a:t>H2.3 Mental </a:t>
                      </a:r>
                      <a:r>
                        <a:rPr lang="de-DE" dirty="0" err="1"/>
                        <a:t>turmoil</a:t>
                      </a:r>
                      <a:r>
                        <a:rPr lang="de-DE" dirty="0"/>
                        <a:t> </a:t>
                      </a:r>
                      <a:r>
                        <a:rPr lang="de-DE" dirty="0" err="1"/>
                        <a:t>increasis</a:t>
                      </a:r>
                      <a:r>
                        <a:rPr lang="de-DE" dirty="0"/>
                        <a:t> </a:t>
                      </a:r>
                      <a:r>
                        <a:rPr lang="de-DE" dirty="0" err="1"/>
                        <a:t>with</a:t>
                      </a:r>
                      <a:r>
                        <a:rPr lang="de-DE" dirty="0"/>
                        <a:t> </a:t>
                      </a:r>
                      <a:r>
                        <a:rPr lang="de-DE" dirty="0" err="1"/>
                        <a:t>rising</a:t>
                      </a:r>
                      <a:r>
                        <a:rPr lang="de-DE" dirty="0"/>
                        <a:t> IM-</a:t>
                      </a:r>
                      <a:r>
                        <a:rPr lang="de-DE" dirty="0" err="1"/>
                        <a:t>use</a:t>
                      </a:r>
                      <a:endParaRPr lang="de-DE" dirty="0"/>
                    </a:p>
                  </a:txBody>
                  <a:tcPr/>
                </a:tc>
                <a:tc>
                  <a:txBody>
                    <a:bodyPr/>
                    <a:lstStyle/>
                    <a:p>
                      <a:endParaRPr lang="de-DE" dirty="0"/>
                    </a:p>
                  </a:txBody>
                  <a:tcPr/>
                </a:tc>
                <a:extLst>
                  <a:ext uri="{0D108BD9-81ED-4DB2-BD59-A6C34878D82A}">
                    <a16:rowId xmlns:a16="http://schemas.microsoft.com/office/drawing/2014/main" val="2185056711"/>
                  </a:ext>
                </a:extLst>
              </a:tr>
            </a:tbl>
          </a:graphicData>
        </a:graphic>
      </p:graphicFrame>
      <p:pic>
        <p:nvPicPr>
          <p:cNvPr id="20" name="Grafik 19" descr="Häkchen">
            <a:extLst>
              <a:ext uri="{FF2B5EF4-FFF2-40B4-BE49-F238E27FC236}">
                <a16:creationId xmlns:a16="http://schemas.microsoft.com/office/drawing/2014/main" id="{E90E102A-A1C2-48EB-99B3-8CC7D9C597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55005" y="4547197"/>
            <a:ext cx="457200" cy="457200"/>
          </a:xfrm>
          <a:prstGeom prst="rect">
            <a:avLst/>
          </a:prstGeom>
        </p:spPr>
      </p:pic>
      <p:pic>
        <p:nvPicPr>
          <p:cNvPr id="21" name="Grafik 20" descr="Häkchen">
            <a:extLst>
              <a:ext uri="{FF2B5EF4-FFF2-40B4-BE49-F238E27FC236}">
                <a16:creationId xmlns:a16="http://schemas.microsoft.com/office/drawing/2014/main" id="{CE228E59-F63C-42D2-A60C-E44318D11E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57957" y="4040074"/>
            <a:ext cx="457200" cy="457200"/>
          </a:xfrm>
          <a:prstGeom prst="rect">
            <a:avLst/>
          </a:prstGeom>
        </p:spPr>
      </p:pic>
      <p:pic>
        <p:nvPicPr>
          <p:cNvPr id="22" name="Grafik 21" descr="Schließen">
            <a:extLst>
              <a:ext uri="{FF2B5EF4-FFF2-40B4-BE49-F238E27FC236}">
                <a16:creationId xmlns:a16="http://schemas.microsoft.com/office/drawing/2014/main" id="{AF7C10CF-436C-4AD5-8D99-F9B4736ECA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55005" y="3301155"/>
            <a:ext cx="457200" cy="457200"/>
          </a:xfrm>
          <a:prstGeom prst="rect">
            <a:avLst/>
          </a:prstGeom>
        </p:spPr>
      </p:pic>
      <p:pic>
        <p:nvPicPr>
          <p:cNvPr id="23" name="Grafik 22" descr="Schließen">
            <a:extLst>
              <a:ext uri="{FF2B5EF4-FFF2-40B4-BE49-F238E27FC236}">
                <a16:creationId xmlns:a16="http://schemas.microsoft.com/office/drawing/2014/main" id="{781488F6-E5AE-4B7E-95B4-4C94245FB2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55005" y="3692563"/>
            <a:ext cx="457200" cy="457200"/>
          </a:xfrm>
          <a:prstGeom prst="rect">
            <a:avLst/>
          </a:prstGeom>
        </p:spPr>
      </p:pic>
      <p:pic>
        <p:nvPicPr>
          <p:cNvPr id="24" name="Grafik 23" descr="Schließen">
            <a:extLst>
              <a:ext uri="{FF2B5EF4-FFF2-40B4-BE49-F238E27FC236}">
                <a16:creationId xmlns:a16="http://schemas.microsoft.com/office/drawing/2014/main" id="{CE5B8A42-45F6-499F-96AC-21BAC44634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55005" y="5045079"/>
            <a:ext cx="457200" cy="457200"/>
          </a:xfrm>
          <a:prstGeom prst="rect">
            <a:avLst/>
          </a:prstGeom>
        </p:spPr>
      </p:pic>
      <p:pic>
        <p:nvPicPr>
          <p:cNvPr id="25" name="Grafik 24" descr="Schließen">
            <a:extLst>
              <a:ext uri="{FF2B5EF4-FFF2-40B4-BE49-F238E27FC236}">
                <a16:creationId xmlns:a16="http://schemas.microsoft.com/office/drawing/2014/main" id="{FA3E053A-036B-4817-8D24-975D25FB04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55005" y="5423861"/>
            <a:ext cx="457200" cy="457200"/>
          </a:xfrm>
          <a:prstGeom prst="rect">
            <a:avLst/>
          </a:prstGeom>
        </p:spPr>
      </p:pic>
    </p:spTree>
    <p:extLst>
      <p:ext uri="{BB962C8B-B14F-4D97-AF65-F5344CB8AC3E}">
        <p14:creationId xmlns:p14="http://schemas.microsoft.com/office/powerpoint/2010/main" val="200613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6643DB-7F91-4A1B-B2AA-46F7FECD0DAB}"/>
              </a:ext>
            </a:extLst>
          </p:cNvPr>
          <p:cNvSpPr>
            <a:spLocks noGrp="1"/>
          </p:cNvSpPr>
          <p:nvPr>
            <p:ph type="title"/>
          </p:nvPr>
        </p:nvSpPr>
        <p:spPr/>
        <p:txBody>
          <a:bodyPr/>
          <a:lstStyle/>
          <a:p>
            <a:r>
              <a:rPr lang="de-DE" dirty="0"/>
              <a:t>3.2.2.4 </a:t>
            </a:r>
            <a:r>
              <a:rPr lang="de-DE" dirty="0" err="1"/>
              <a:t>Interruptions</a:t>
            </a:r>
            <a:r>
              <a:rPr lang="de-DE" dirty="0"/>
              <a:t> and Stress: </a:t>
            </a:r>
            <a:r>
              <a:rPr lang="de-DE" dirty="0" err="1"/>
              <a:t>Conclusions</a:t>
            </a:r>
            <a:endParaRPr lang="de-DE" dirty="0"/>
          </a:p>
        </p:txBody>
      </p:sp>
      <p:sp>
        <p:nvSpPr>
          <p:cNvPr id="3" name="Inhaltsplatzhalter 2">
            <a:extLst>
              <a:ext uri="{FF2B5EF4-FFF2-40B4-BE49-F238E27FC236}">
                <a16:creationId xmlns:a16="http://schemas.microsoft.com/office/drawing/2014/main" id="{A75FD951-B8BC-41A5-8BA4-63E6EE03B9DC}"/>
              </a:ext>
            </a:extLst>
          </p:cNvPr>
          <p:cNvSpPr>
            <a:spLocks noGrp="1"/>
          </p:cNvSpPr>
          <p:nvPr>
            <p:ph idx="1"/>
          </p:nvPr>
        </p:nvSpPr>
        <p:spPr/>
        <p:txBody>
          <a:bodyPr/>
          <a:lstStyle/>
          <a:p>
            <a:r>
              <a:rPr lang="de-DE" dirty="0"/>
              <a:t>In </a:t>
            </a:r>
            <a:r>
              <a:rPr lang="de-DE" dirty="0" err="1"/>
              <a:t>most</a:t>
            </a:r>
            <a:r>
              <a:rPr lang="de-DE" dirty="0"/>
              <a:t> </a:t>
            </a:r>
            <a:r>
              <a:rPr lang="de-DE" dirty="0" err="1"/>
              <a:t>cases</a:t>
            </a:r>
            <a:r>
              <a:rPr lang="de-DE" dirty="0"/>
              <a:t> </a:t>
            </a:r>
            <a:r>
              <a:rPr lang="de-DE" dirty="0" err="1"/>
              <a:t>Interruptions</a:t>
            </a:r>
            <a:r>
              <a:rPr lang="de-DE" dirty="0"/>
              <a:t> impair </a:t>
            </a:r>
            <a:r>
              <a:rPr lang="de-DE" dirty="0" err="1"/>
              <a:t>the</a:t>
            </a:r>
            <a:r>
              <a:rPr lang="de-DE" dirty="0"/>
              <a:t> emotional </a:t>
            </a:r>
            <a:r>
              <a:rPr lang="de-DE" dirty="0" err="1"/>
              <a:t>condition</a:t>
            </a:r>
            <a:r>
              <a:rPr lang="de-DE" dirty="0"/>
              <a:t> </a:t>
            </a:r>
            <a:r>
              <a:rPr lang="de-DE" dirty="0" err="1"/>
              <a:t>of</a:t>
            </a:r>
            <a:r>
              <a:rPr lang="de-DE" dirty="0"/>
              <a:t> an individual</a:t>
            </a:r>
          </a:p>
          <a:p>
            <a:pPr marL="0" indent="0">
              <a:buNone/>
            </a:pPr>
            <a:endParaRPr lang="de-DE" dirty="0"/>
          </a:p>
          <a:p>
            <a:r>
              <a:rPr lang="de-DE" dirty="0"/>
              <a:t>But </a:t>
            </a:r>
            <a:r>
              <a:rPr lang="de-DE" dirty="0" err="1"/>
              <a:t>there</a:t>
            </a:r>
            <a:r>
              <a:rPr lang="de-DE" dirty="0"/>
              <a:t> </a:t>
            </a:r>
            <a:r>
              <a:rPr lang="de-DE" dirty="0" err="1"/>
              <a:t>are</a:t>
            </a:r>
            <a:r>
              <a:rPr lang="de-DE" dirty="0"/>
              <a:t> </a:t>
            </a:r>
            <a:r>
              <a:rPr lang="de-DE" dirty="0" err="1"/>
              <a:t>factors</a:t>
            </a:r>
            <a:r>
              <a:rPr lang="de-DE" dirty="0"/>
              <a:t> </a:t>
            </a:r>
            <a:r>
              <a:rPr lang="de-DE" dirty="0" err="1"/>
              <a:t>that</a:t>
            </a:r>
            <a:r>
              <a:rPr lang="de-DE" dirty="0"/>
              <a:t> </a:t>
            </a:r>
            <a:r>
              <a:rPr lang="de-DE" dirty="0" err="1"/>
              <a:t>contribute</a:t>
            </a:r>
            <a:r>
              <a:rPr lang="de-DE" dirty="0"/>
              <a:t> </a:t>
            </a:r>
            <a:r>
              <a:rPr lang="de-DE" dirty="0" err="1"/>
              <a:t>more</a:t>
            </a:r>
            <a:r>
              <a:rPr lang="de-DE" dirty="0"/>
              <a:t> </a:t>
            </a:r>
            <a:r>
              <a:rPr lang="de-DE" dirty="0" err="1"/>
              <a:t>than</a:t>
            </a:r>
            <a:r>
              <a:rPr lang="de-DE" dirty="0"/>
              <a:t> </a:t>
            </a:r>
            <a:r>
              <a:rPr lang="de-DE" dirty="0" err="1"/>
              <a:t>others</a:t>
            </a:r>
            <a:endParaRPr lang="de-DE" dirty="0"/>
          </a:p>
          <a:p>
            <a:pPr lvl="1">
              <a:buFont typeface="Wingdings" panose="05000000000000000000" pitchFamily="2" charset="2"/>
              <a:buChar char="à"/>
            </a:pPr>
            <a:r>
              <a:rPr lang="de-DE" dirty="0" err="1">
                <a:sym typeface="Wingdings" panose="05000000000000000000" pitchFamily="2" charset="2"/>
              </a:rPr>
              <a:t>Context</a:t>
            </a:r>
            <a:r>
              <a:rPr lang="de-DE" dirty="0">
                <a:sym typeface="Wingdings" panose="05000000000000000000" pitchFamily="2" charset="2"/>
              </a:rPr>
              <a:t> </a:t>
            </a:r>
            <a:r>
              <a:rPr lang="de-DE" dirty="0" err="1">
                <a:sym typeface="Wingdings" panose="05000000000000000000" pitchFamily="2" charset="2"/>
              </a:rPr>
              <a:t>doesn‘t</a:t>
            </a:r>
            <a:r>
              <a:rPr lang="de-DE" dirty="0">
                <a:sym typeface="Wingdings" panose="05000000000000000000" pitchFamily="2" charset="2"/>
              </a:rPr>
              <a:t> matter </a:t>
            </a:r>
            <a:r>
              <a:rPr lang="de-DE" dirty="0" err="1">
                <a:sym typeface="Wingdings" panose="05000000000000000000" pitchFamily="2" charset="2"/>
              </a:rPr>
              <a:t>as</a:t>
            </a:r>
            <a:r>
              <a:rPr lang="de-DE" dirty="0">
                <a:sym typeface="Wingdings" panose="05000000000000000000" pitchFamily="2" charset="2"/>
              </a:rPr>
              <a:t> </a:t>
            </a:r>
            <a:r>
              <a:rPr lang="de-DE" dirty="0" err="1">
                <a:sym typeface="Wingdings" panose="05000000000000000000" pitchFamily="2" charset="2"/>
              </a:rPr>
              <a:t>much</a:t>
            </a:r>
            <a:r>
              <a:rPr lang="de-DE" dirty="0">
                <a:sym typeface="Wingdings" panose="05000000000000000000" pitchFamily="2" charset="2"/>
              </a:rPr>
              <a:t> </a:t>
            </a:r>
            <a:r>
              <a:rPr lang="de-DE" dirty="0" err="1">
                <a:sym typeface="Wingdings" panose="05000000000000000000" pitchFamily="2" charset="2"/>
              </a:rPr>
              <a:t>as</a:t>
            </a:r>
            <a:r>
              <a:rPr lang="de-DE" dirty="0">
                <a:sym typeface="Wingdings" panose="05000000000000000000" pitchFamily="2" charset="2"/>
              </a:rPr>
              <a:t> </a:t>
            </a:r>
            <a:r>
              <a:rPr lang="de-DE" dirty="0" err="1">
                <a:sym typeface="Wingdings" panose="05000000000000000000" pitchFamily="2" charset="2"/>
              </a:rPr>
              <a:t>commonly</a:t>
            </a:r>
            <a:r>
              <a:rPr lang="de-DE" dirty="0">
                <a:sym typeface="Wingdings" panose="05000000000000000000" pitchFamily="2" charset="2"/>
              </a:rPr>
              <a:t> </a:t>
            </a:r>
            <a:r>
              <a:rPr lang="de-DE" dirty="0" err="1">
                <a:sym typeface="Wingdings" panose="05000000000000000000" pitchFamily="2" charset="2"/>
              </a:rPr>
              <a:t>thought</a:t>
            </a:r>
            <a:endParaRPr lang="de-DE" dirty="0">
              <a:sym typeface="Wingdings" panose="05000000000000000000" pitchFamily="2" charset="2"/>
            </a:endParaRPr>
          </a:p>
          <a:p>
            <a:pPr lvl="1">
              <a:buFont typeface="Wingdings" panose="05000000000000000000" pitchFamily="2" charset="2"/>
              <a:buChar char="à"/>
            </a:pPr>
            <a:r>
              <a:rPr lang="de-DE" dirty="0" err="1">
                <a:sym typeface="Wingdings" panose="05000000000000000000" pitchFamily="2" charset="2"/>
              </a:rPr>
              <a:t>Interrupted</a:t>
            </a:r>
            <a:r>
              <a:rPr lang="de-DE" dirty="0">
                <a:sym typeface="Wingdings" panose="05000000000000000000" pitchFamily="2" charset="2"/>
              </a:rPr>
              <a:t> </a:t>
            </a:r>
            <a:r>
              <a:rPr lang="de-DE" dirty="0" err="1">
                <a:sym typeface="Wingdings" panose="05000000000000000000" pitchFamily="2" charset="2"/>
              </a:rPr>
              <a:t>tasks</a:t>
            </a:r>
            <a:r>
              <a:rPr lang="de-DE" dirty="0">
                <a:sym typeface="Wingdings" panose="05000000000000000000" pitchFamily="2" charset="2"/>
              </a:rPr>
              <a:t> </a:t>
            </a:r>
            <a:r>
              <a:rPr lang="de-DE" dirty="0" err="1">
                <a:sym typeface="Wingdings" panose="05000000000000000000" pitchFamily="2" charset="2"/>
              </a:rPr>
              <a:t>can</a:t>
            </a:r>
            <a:r>
              <a:rPr lang="de-DE" dirty="0">
                <a:sym typeface="Wingdings" panose="05000000000000000000" pitchFamily="2" charset="2"/>
              </a:rPr>
              <a:t> </a:t>
            </a:r>
            <a:r>
              <a:rPr lang="de-DE" dirty="0" err="1">
                <a:sym typeface="Wingdings" panose="05000000000000000000" pitchFamily="2" charset="2"/>
              </a:rPr>
              <a:t>build</a:t>
            </a:r>
            <a:r>
              <a:rPr lang="de-DE" dirty="0">
                <a:sym typeface="Wingdings" panose="05000000000000000000" pitchFamily="2" charset="2"/>
              </a:rPr>
              <a:t> a „</a:t>
            </a:r>
            <a:r>
              <a:rPr lang="de-DE" dirty="0" err="1">
                <a:sym typeface="Wingdings" panose="05000000000000000000" pitchFamily="2" charset="2"/>
              </a:rPr>
              <a:t>tension</a:t>
            </a:r>
            <a:r>
              <a:rPr lang="de-DE" dirty="0">
                <a:sym typeface="Wingdings" panose="05000000000000000000" pitchFamily="2" charset="2"/>
              </a:rPr>
              <a:t> </a:t>
            </a:r>
            <a:r>
              <a:rPr lang="de-DE" dirty="0" err="1">
                <a:sym typeface="Wingdings" panose="05000000000000000000" pitchFamily="2" charset="2"/>
              </a:rPr>
              <a:t>of</a:t>
            </a:r>
            <a:r>
              <a:rPr lang="de-DE" dirty="0">
                <a:sym typeface="Wingdings" panose="05000000000000000000" pitchFamily="2" charset="2"/>
              </a:rPr>
              <a:t> </a:t>
            </a:r>
            <a:r>
              <a:rPr lang="de-DE" dirty="0" err="1">
                <a:sym typeface="Wingdings" panose="05000000000000000000" pitchFamily="2" charset="2"/>
              </a:rPr>
              <a:t>completion</a:t>
            </a:r>
            <a:r>
              <a:rPr lang="de-DE" dirty="0">
                <a:sym typeface="Wingdings" panose="05000000000000000000" pitchFamily="2" charset="2"/>
              </a:rPr>
              <a:t>“ </a:t>
            </a:r>
            <a:r>
              <a:rPr lang="de-DE" dirty="0" err="1">
                <a:sym typeface="Wingdings" panose="05000000000000000000" pitchFamily="2" charset="2"/>
              </a:rPr>
              <a:t>which</a:t>
            </a:r>
            <a:r>
              <a:rPr lang="de-DE" dirty="0">
                <a:sym typeface="Wingdings" panose="05000000000000000000" pitchFamily="2" charset="2"/>
              </a:rPr>
              <a:t> </a:t>
            </a:r>
            <a:r>
              <a:rPr lang="de-DE" dirty="0" err="1">
                <a:sym typeface="Wingdings" panose="05000000000000000000" pitchFamily="2" charset="2"/>
              </a:rPr>
              <a:t>increases</a:t>
            </a:r>
            <a:r>
              <a:rPr lang="de-DE" dirty="0">
                <a:sym typeface="Wingdings" panose="05000000000000000000" pitchFamily="2" charset="2"/>
              </a:rPr>
              <a:t> </a:t>
            </a:r>
            <a:r>
              <a:rPr lang="de-DE" dirty="0" err="1">
                <a:sym typeface="Wingdings" panose="05000000000000000000" pitchFamily="2" charset="2"/>
              </a:rPr>
              <a:t>the</a:t>
            </a:r>
            <a:r>
              <a:rPr lang="de-DE" dirty="0">
                <a:sym typeface="Wingdings" panose="05000000000000000000" pitchFamily="2" charset="2"/>
              </a:rPr>
              <a:t> stress-level</a:t>
            </a:r>
          </a:p>
          <a:p>
            <a:pPr lvl="1">
              <a:buFont typeface="Wingdings" panose="05000000000000000000" pitchFamily="2" charset="2"/>
              <a:buChar char="à"/>
            </a:pPr>
            <a:r>
              <a:rPr lang="en-US" dirty="0">
                <a:sym typeface="Wingdings" panose="05000000000000000000" pitchFamily="2" charset="2"/>
              </a:rPr>
              <a:t>Interruptions that are perceived negatively have a more disruptive effect</a:t>
            </a:r>
            <a:endParaRPr lang="de-DE" dirty="0"/>
          </a:p>
        </p:txBody>
      </p:sp>
    </p:spTree>
    <p:extLst>
      <p:ext uri="{BB962C8B-B14F-4D97-AF65-F5344CB8AC3E}">
        <p14:creationId xmlns:p14="http://schemas.microsoft.com/office/powerpoint/2010/main" val="4260586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Structure</a:t>
            </a:r>
            <a:endParaRPr lang="de-DE" dirty="0"/>
          </a:p>
        </p:txBody>
      </p:sp>
      <p:sp>
        <p:nvSpPr>
          <p:cNvPr id="3" name="Inhaltsplatzhalter 2"/>
          <p:cNvSpPr>
            <a:spLocks noGrp="1"/>
          </p:cNvSpPr>
          <p:nvPr>
            <p:ph idx="1"/>
          </p:nvPr>
        </p:nvSpPr>
        <p:spPr>
          <a:xfrm>
            <a:off x="838200" y="2286000"/>
            <a:ext cx="7467600" cy="3857644"/>
          </a:xfrm>
        </p:spPr>
        <p:txBody>
          <a:bodyPr/>
          <a:lstStyle/>
          <a:p>
            <a:pPr marL="457200" indent="-457200">
              <a:buAutoNum type="arabicPeriod"/>
            </a:pPr>
            <a:r>
              <a:rPr lang="de-DE" dirty="0" err="1"/>
              <a:t>Relevance</a:t>
            </a:r>
            <a:endParaRPr lang="de-DE" dirty="0"/>
          </a:p>
          <a:p>
            <a:pPr marL="457200" indent="-457200">
              <a:buAutoNum type="arabicPeriod"/>
            </a:pPr>
            <a:r>
              <a:rPr lang="de-DE" dirty="0" err="1"/>
              <a:t>Definitions</a:t>
            </a:r>
            <a:r>
              <a:rPr lang="de-DE" dirty="0"/>
              <a:t> (</a:t>
            </a:r>
            <a:r>
              <a:rPr lang="de-DE" dirty="0" err="1"/>
              <a:t>Interruptions</a:t>
            </a:r>
            <a:r>
              <a:rPr lang="de-DE" dirty="0"/>
              <a:t>, Multitasking etc.)</a:t>
            </a:r>
          </a:p>
          <a:p>
            <a:pPr marL="457200" indent="-457200">
              <a:buAutoNum type="arabicPeriod"/>
            </a:pPr>
            <a:r>
              <a:rPr lang="de-DE" dirty="0" err="1"/>
              <a:t>Interruptions</a:t>
            </a:r>
            <a:r>
              <a:rPr lang="de-DE" dirty="0"/>
              <a:t> and </a:t>
            </a:r>
            <a:r>
              <a:rPr lang="de-DE" dirty="0" err="1"/>
              <a:t>their</a:t>
            </a:r>
            <a:r>
              <a:rPr lang="de-DE" dirty="0"/>
              <a:t> </a:t>
            </a:r>
            <a:r>
              <a:rPr lang="de-DE" dirty="0" err="1"/>
              <a:t>repercussions</a:t>
            </a:r>
            <a:r>
              <a:rPr lang="de-DE" dirty="0"/>
              <a:t> </a:t>
            </a:r>
          </a:p>
          <a:p>
            <a:pPr marL="857250" lvl="1" indent="-457200">
              <a:buAutoNum type="arabicPeriod"/>
            </a:pPr>
            <a:r>
              <a:rPr lang="de-DE" dirty="0" err="1"/>
              <a:t>Effects</a:t>
            </a:r>
            <a:r>
              <a:rPr lang="de-DE" dirty="0"/>
              <a:t> on </a:t>
            </a:r>
            <a:r>
              <a:rPr lang="de-DE" dirty="0" err="1"/>
              <a:t>Productivity</a:t>
            </a:r>
            <a:r>
              <a:rPr lang="de-DE" dirty="0"/>
              <a:t> </a:t>
            </a:r>
          </a:p>
          <a:p>
            <a:pPr marL="857250" lvl="1" indent="-457200">
              <a:buAutoNum type="arabicPeriod"/>
            </a:pPr>
            <a:r>
              <a:rPr lang="de-DE" dirty="0" err="1"/>
              <a:t>Effects</a:t>
            </a:r>
            <a:r>
              <a:rPr lang="de-DE" dirty="0"/>
              <a:t> on emotional </a:t>
            </a:r>
            <a:r>
              <a:rPr lang="de-DE" dirty="0" err="1"/>
              <a:t>condition</a:t>
            </a:r>
            <a:r>
              <a:rPr lang="de-DE" dirty="0"/>
              <a:t> (Focus: Stress)</a:t>
            </a:r>
          </a:p>
          <a:p>
            <a:pPr marL="457200" indent="-457200">
              <a:buAutoNum type="arabicPeriod"/>
            </a:pPr>
            <a:r>
              <a:rPr lang="de-DE" dirty="0" err="1"/>
              <a:t>Conclusions</a:t>
            </a:r>
            <a:r>
              <a:rPr lang="de-DE" dirty="0"/>
              <a:t> </a:t>
            </a:r>
            <a:r>
              <a:rPr lang="de-DE" dirty="0" err="1"/>
              <a:t>for</a:t>
            </a:r>
            <a:r>
              <a:rPr lang="de-DE" dirty="0"/>
              <a:t> Boundary Management</a:t>
            </a:r>
          </a:p>
          <a:p>
            <a:pPr marL="857250" lvl="1" indent="-457200">
              <a:buAutoNum type="arabicPeriod"/>
            </a:pPr>
            <a:r>
              <a:rPr lang="de-DE" dirty="0" err="1"/>
              <a:t>Characteristics</a:t>
            </a:r>
            <a:r>
              <a:rPr lang="de-DE" dirty="0"/>
              <a:t> </a:t>
            </a:r>
            <a:r>
              <a:rPr lang="de-DE" dirty="0" err="1"/>
              <a:t>of</a:t>
            </a:r>
            <a:r>
              <a:rPr lang="de-DE" dirty="0"/>
              <a:t> </a:t>
            </a:r>
            <a:r>
              <a:rPr lang="de-DE" dirty="0" err="1"/>
              <a:t>Boundaries</a:t>
            </a:r>
            <a:endParaRPr lang="de-DE" dirty="0"/>
          </a:p>
          <a:p>
            <a:pPr marL="857250" lvl="1" indent="-457200">
              <a:buAutoNum type="arabicPeriod"/>
            </a:pPr>
            <a:r>
              <a:rPr lang="de-DE" dirty="0"/>
              <a:t>Cross-Boundary </a:t>
            </a:r>
            <a:r>
              <a:rPr lang="de-DE" dirty="0" err="1"/>
              <a:t>Interruptions</a:t>
            </a:r>
            <a:r>
              <a:rPr lang="de-DE" dirty="0"/>
              <a:t> and </a:t>
            </a:r>
            <a:r>
              <a:rPr lang="de-DE" dirty="0" err="1"/>
              <a:t>specific</a:t>
            </a:r>
            <a:r>
              <a:rPr lang="de-DE" dirty="0"/>
              <a:t> </a:t>
            </a:r>
            <a:r>
              <a:rPr lang="de-DE" dirty="0" err="1"/>
              <a:t>effects</a:t>
            </a:r>
            <a:endParaRPr lang="de-DE" dirty="0"/>
          </a:p>
          <a:p>
            <a:pPr marL="457200" indent="-457200">
              <a:buAutoNum type="arabicPeriod"/>
            </a:pPr>
            <a:r>
              <a:rPr lang="de-DE" dirty="0"/>
              <a:t>Coping </a:t>
            </a:r>
            <a:r>
              <a:rPr lang="de-DE" dirty="0" err="1"/>
              <a:t>Strategies</a:t>
            </a:r>
            <a:r>
              <a:rPr lang="de-DE" dirty="0"/>
              <a:t> </a:t>
            </a:r>
          </a:p>
          <a:p>
            <a:pPr marL="457200" indent="-457200">
              <a:buAutoNum type="arabicPeriod"/>
            </a:pPr>
            <a:r>
              <a:rPr lang="de-DE" dirty="0"/>
              <a:t>Further Research Questions</a:t>
            </a:r>
          </a:p>
        </p:txBody>
      </p:sp>
      <p:sp>
        <p:nvSpPr>
          <p:cNvPr id="4" name="Rechteck 3">
            <a:extLst>
              <a:ext uri="{FF2B5EF4-FFF2-40B4-BE49-F238E27FC236}">
                <a16:creationId xmlns:a16="http://schemas.microsoft.com/office/drawing/2014/main" id="{40E6B725-1B7D-4C0F-BA04-B6B8FA8A7011}"/>
              </a:ext>
            </a:extLst>
          </p:cNvPr>
          <p:cNvSpPr/>
          <p:nvPr/>
        </p:nvSpPr>
        <p:spPr>
          <a:xfrm>
            <a:off x="143508" y="4227894"/>
            <a:ext cx="8856984" cy="422920"/>
          </a:xfrm>
          <a:prstGeom prst="rect">
            <a:avLst/>
          </a:prstGeom>
          <a:solidFill>
            <a:schemeClr val="accent3">
              <a:lumMod val="50000"/>
              <a:alpha val="34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85725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Structure</a:t>
            </a:r>
            <a:endParaRPr lang="de-DE" dirty="0"/>
          </a:p>
        </p:txBody>
      </p:sp>
      <p:sp>
        <p:nvSpPr>
          <p:cNvPr id="3" name="Inhaltsplatzhalter 2"/>
          <p:cNvSpPr>
            <a:spLocks noGrp="1"/>
          </p:cNvSpPr>
          <p:nvPr>
            <p:ph idx="1"/>
          </p:nvPr>
        </p:nvSpPr>
        <p:spPr>
          <a:xfrm>
            <a:off x="838200" y="2286000"/>
            <a:ext cx="7467600" cy="3857644"/>
          </a:xfrm>
        </p:spPr>
        <p:txBody>
          <a:bodyPr/>
          <a:lstStyle/>
          <a:p>
            <a:pPr marL="457200" indent="-457200">
              <a:buAutoNum type="arabicPeriod"/>
            </a:pPr>
            <a:r>
              <a:rPr lang="de-DE" dirty="0" err="1"/>
              <a:t>Relevance</a:t>
            </a:r>
            <a:endParaRPr lang="de-DE" dirty="0"/>
          </a:p>
          <a:p>
            <a:pPr marL="457200" indent="-457200">
              <a:buAutoNum type="arabicPeriod"/>
            </a:pPr>
            <a:r>
              <a:rPr lang="de-DE" dirty="0" err="1"/>
              <a:t>Definitions</a:t>
            </a:r>
            <a:r>
              <a:rPr lang="de-DE" dirty="0"/>
              <a:t> (</a:t>
            </a:r>
            <a:r>
              <a:rPr lang="de-DE" dirty="0" err="1"/>
              <a:t>Interruptions</a:t>
            </a:r>
            <a:r>
              <a:rPr lang="de-DE" dirty="0"/>
              <a:t>, Multitasking etc.)</a:t>
            </a:r>
          </a:p>
          <a:p>
            <a:pPr marL="457200" indent="-457200">
              <a:buAutoNum type="arabicPeriod"/>
            </a:pPr>
            <a:r>
              <a:rPr lang="de-DE" dirty="0" err="1"/>
              <a:t>Interruptions</a:t>
            </a:r>
            <a:r>
              <a:rPr lang="de-DE" dirty="0"/>
              <a:t> and </a:t>
            </a:r>
            <a:r>
              <a:rPr lang="de-DE" dirty="0" err="1"/>
              <a:t>their</a:t>
            </a:r>
            <a:r>
              <a:rPr lang="de-DE" dirty="0"/>
              <a:t> </a:t>
            </a:r>
            <a:r>
              <a:rPr lang="de-DE" dirty="0" err="1"/>
              <a:t>repercussions</a:t>
            </a:r>
            <a:r>
              <a:rPr lang="de-DE" dirty="0"/>
              <a:t> </a:t>
            </a:r>
          </a:p>
          <a:p>
            <a:pPr marL="857250" lvl="1" indent="-457200">
              <a:buAutoNum type="arabicPeriod"/>
            </a:pPr>
            <a:r>
              <a:rPr lang="de-DE" dirty="0" err="1"/>
              <a:t>Effects</a:t>
            </a:r>
            <a:r>
              <a:rPr lang="de-DE" dirty="0"/>
              <a:t> on </a:t>
            </a:r>
            <a:r>
              <a:rPr lang="de-DE" dirty="0" err="1"/>
              <a:t>Productivity</a:t>
            </a:r>
            <a:r>
              <a:rPr lang="de-DE" dirty="0"/>
              <a:t> </a:t>
            </a:r>
          </a:p>
          <a:p>
            <a:pPr marL="857250" lvl="1" indent="-457200">
              <a:buAutoNum type="arabicPeriod"/>
            </a:pPr>
            <a:r>
              <a:rPr lang="de-DE" dirty="0" err="1"/>
              <a:t>Effects</a:t>
            </a:r>
            <a:r>
              <a:rPr lang="de-DE" dirty="0"/>
              <a:t> on emotional </a:t>
            </a:r>
            <a:r>
              <a:rPr lang="de-DE" dirty="0" err="1"/>
              <a:t>condition</a:t>
            </a:r>
            <a:r>
              <a:rPr lang="de-DE" dirty="0"/>
              <a:t> (Focus: Stress)</a:t>
            </a:r>
          </a:p>
          <a:p>
            <a:pPr marL="457200" indent="-457200">
              <a:buAutoNum type="arabicPeriod"/>
            </a:pPr>
            <a:r>
              <a:rPr lang="de-DE" dirty="0" err="1"/>
              <a:t>Conclusions</a:t>
            </a:r>
            <a:r>
              <a:rPr lang="de-DE" dirty="0"/>
              <a:t> </a:t>
            </a:r>
            <a:r>
              <a:rPr lang="de-DE" dirty="0" err="1"/>
              <a:t>for</a:t>
            </a:r>
            <a:r>
              <a:rPr lang="de-DE" dirty="0"/>
              <a:t> Boundary Management</a:t>
            </a:r>
          </a:p>
          <a:p>
            <a:pPr marL="857250" lvl="1" indent="-457200">
              <a:buAutoNum type="arabicPeriod"/>
            </a:pPr>
            <a:r>
              <a:rPr lang="de-DE" dirty="0" err="1"/>
              <a:t>Characteristics</a:t>
            </a:r>
            <a:r>
              <a:rPr lang="de-DE" dirty="0"/>
              <a:t> </a:t>
            </a:r>
            <a:r>
              <a:rPr lang="de-DE" dirty="0" err="1"/>
              <a:t>of</a:t>
            </a:r>
            <a:r>
              <a:rPr lang="de-DE" dirty="0"/>
              <a:t> </a:t>
            </a:r>
            <a:r>
              <a:rPr lang="de-DE" dirty="0" err="1"/>
              <a:t>Boundaries</a:t>
            </a:r>
            <a:endParaRPr lang="de-DE" dirty="0"/>
          </a:p>
          <a:p>
            <a:pPr marL="857250" lvl="1" indent="-457200">
              <a:buAutoNum type="arabicPeriod"/>
            </a:pPr>
            <a:r>
              <a:rPr lang="de-DE" dirty="0"/>
              <a:t>Cross-Boundary </a:t>
            </a:r>
            <a:r>
              <a:rPr lang="de-DE" dirty="0" err="1"/>
              <a:t>Interruptions</a:t>
            </a:r>
            <a:r>
              <a:rPr lang="de-DE" dirty="0"/>
              <a:t> and </a:t>
            </a:r>
            <a:r>
              <a:rPr lang="de-DE" dirty="0" err="1"/>
              <a:t>specific</a:t>
            </a:r>
            <a:r>
              <a:rPr lang="de-DE" dirty="0"/>
              <a:t> </a:t>
            </a:r>
            <a:r>
              <a:rPr lang="de-DE" dirty="0" err="1"/>
              <a:t>effects</a:t>
            </a:r>
            <a:endParaRPr lang="de-DE" dirty="0"/>
          </a:p>
          <a:p>
            <a:pPr marL="457200" indent="-457200">
              <a:buAutoNum type="arabicPeriod"/>
            </a:pPr>
            <a:r>
              <a:rPr lang="de-DE" dirty="0"/>
              <a:t>Coping </a:t>
            </a:r>
            <a:r>
              <a:rPr lang="de-DE" dirty="0" err="1"/>
              <a:t>Strategies</a:t>
            </a:r>
            <a:r>
              <a:rPr lang="de-DE" dirty="0"/>
              <a:t> </a:t>
            </a:r>
          </a:p>
          <a:p>
            <a:pPr marL="457200" indent="-457200">
              <a:buAutoNum type="arabicPeriod"/>
            </a:pPr>
            <a:r>
              <a:rPr lang="de-DE" dirty="0"/>
              <a:t>Further Research Questions</a:t>
            </a:r>
          </a:p>
        </p:txBody>
      </p:sp>
      <p:sp>
        <p:nvSpPr>
          <p:cNvPr id="4" name="Rechteck 3">
            <a:extLst>
              <a:ext uri="{FF2B5EF4-FFF2-40B4-BE49-F238E27FC236}">
                <a16:creationId xmlns:a16="http://schemas.microsoft.com/office/drawing/2014/main" id="{40E6B725-1B7D-4C0F-BA04-B6B8FA8A7011}"/>
              </a:ext>
            </a:extLst>
          </p:cNvPr>
          <p:cNvSpPr/>
          <p:nvPr/>
        </p:nvSpPr>
        <p:spPr>
          <a:xfrm>
            <a:off x="143508" y="2286000"/>
            <a:ext cx="8856984" cy="422920"/>
          </a:xfrm>
          <a:prstGeom prst="rect">
            <a:avLst/>
          </a:prstGeom>
          <a:solidFill>
            <a:schemeClr val="accent3">
              <a:lumMod val="50000"/>
              <a:alpha val="34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947027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E6335C-5579-4DC2-8D92-834D26B9AC17}"/>
              </a:ext>
            </a:extLst>
          </p:cNvPr>
          <p:cNvSpPr>
            <a:spLocks noGrp="1"/>
          </p:cNvSpPr>
          <p:nvPr>
            <p:ph type="title"/>
          </p:nvPr>
        </p:nvSpPr>
        <p:spPr/>
        <p:txBody>
          <a:bodyPr/>
          <a:lstStyle/>
          <a:p>
            <a:r>
              <a:rPr lang="de-DE" dirty="0"/>
              <a:t>4. </a:t>
            </a:r>
            <a:r>
              <a:rPr lang="de-DE" dirty="0" err="1"/>
              <a:t>Conclusions</a:t>
            </a:r>
            <a:r>
              <a:rPr lang="de-DE" dirty="0"/>
              <a:t> </a:t>
            </a:r>
            <a:r>
              <a:rPr lang="de-DE" dirty="0" err="1"/>
              <a:t>for</a:t>
            </a:r>
            <a:r>
              <a:rPr lang="de-DE" dirty="0"/>
              <a:t> Boundary Management</a:t>
            </a:r>
          </a:p>
        </p:txBody>
      </p:sp>
      <p:pic>
        <p:nvPicPr>
          <p:cNvPr id="5" name="Inhaltsplatzhalter 4">
            <a:extLst>
              <a:ext uri="{FF2B5EF4-FFF2-40B4-BE49-F238E27FC236}">
                <a16:creationId xmlns:a16="http://schemas.microsoft.com/office/drawing/2014/main" id="{85FB3253-887E-4725-BC0C-242D187F492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43600" y="2430000"/>
            <a:ext cx="6260400" cy="3517200"/>
          </a:xfrm>
        </p:spPr>
      </p:pic>
    </p:spTree>
    <p:extLst>
      <p:ext uri="{BB962C8B-B14F-4D97-AF65-F5344CB8AC3E}">
        <p14:creationId xmlns:p14="http://schemas.microsoft.com/office/powerpoint/2010/main" val="3608441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AD0917-2255-49B6-AB0B-3B609B5C576D}"/>
              </a:ext>
            </a:extLst>
          </p:cNvPr>
          <p:cNvSpPr>
            <a:spLocks noGrp="1"/>
          </p:cNvSpPr>
          <p:nvPr>
            <p:ph type="title"/>
          </p:nvPr>
        </p:nvSpPr>
        <p:spPr/>
        <p:txBody>
          <a:bodyPr/>
          <a:lstStyle/>
          <a:p>
            <a:r>
              <a:rPr lang="de-DE" dirty="0"/>
              <a:t>4.1 </a:t>
            </a:r>
            <a:r>
              <a:rPr lang="de-DE" dirty="0" err="1"/>
              <a:t>Characteristics</a:t>
            </a:r>
            <a:r>
              <a:rPr lang="de-DE" dirty="0"/>
              <a:t> </a:t>
            </a:r>
            <a:r>
              <a:rPr lang="de-DE" dirty="0" err="1"/>
              <a:t>of</a:t>
            </a:r>
            <a:r>
              <a:rPr lang="de-DE" dirty="0"/>
              <a:t> </a:t>
            </a:r>
            <a:r>
              <a:rPr lang="de-DE" dirty="0" err="1"/>
              <a:t>Boundaries</a:t>
            </a:r>
            <a:endParaRPr lang="de-DE" dirty="0"/>
          </a:p>
        </p:txBody>
      </p:sp>
      <p:sp>
        <p:nvSpPr>
          <p:cNvPr id="3" name="Inhaltsplatzhalter 2">
            <a:extLst>
              <a:ext uri="{FF2B5EF4-FFF2-40B4-BE49-F238E27FC236}">
                <a16:creationId xmlns:a16="http://schemas.microsoft.com/office/drawing/2014/main" id="{4569913A-5540-45DE-A937-1E9BE3A9F5A0}"/>
              </a:ext>
            </a:extLst>
          </p:cNvPr>
          <p:cNvSpPr>
            <a:spLocks noGrp="1"/>
          </p:cNvSpPr>
          <p:nvPr>
            <p:ph idx="1"/>
          </p:nvPr>
        </p:nvSpPr>
        <p:spPr/>
        <p:txBody>
          <a:bodyPr/>
          <a:lstStyle/>
          <a:p>
            <a:r>
              <a:rPr lang="de-DE" dirty="0" err="1"/>
              <a:t>Ashforth</a:t>
            </a:r>
            <a:r>
              <a:rPr lang="de-DE" dirty="0"/>
              <a:t>: </a:t>
            </a:r>
            <a:r>
              <a:rPr lang="en-US" dirty="0"/>
              <a:t>„The physical, temporal, emotional, cognitive, and/or relational limits that define entities as separate from one another “</a:t>
            </a:r>
          </a:p>
          <a:p>
            <a:r>
              <a:rPr lang="en-US" dirty="0"/>
              <a:t>Domains often merge</a:t>
            </a:r>
          </a:p>
          <a:p>
            <a:r>
              <a:rPr lang="en-US" dirty="0"/>
              <a:t>Interruptions are the “gate” for one Domain into another</a:t>
            </a:r>
          </a:p>
          <a:p>
            <a:pPr marL="0" indent="0">
              <a:buNone/>
            </a:pPr>
            <a:endParaRPr lang="en-US" dirty="0"/>
          </a:p>
          <a:p>
            <a:endParaRPr lang="de-DE" dirty="0"/>
          </a:p>
        </p:txBody>
      </p:sp>
      <p:pic>
        <p:nvPicPr>
          <p:cNvPr id="11" name="Grafik 10" descr="Gedankenblase">
            <a:extLst>
              <a:ext uri="{FF2B5EF4-FFF2-40B4-BE49-F238E27FC236}">
                <a16:creationId xmlns:a16="http://schemas.microsoft.com/office/drawing/2014/main" id="{E81C2BD3-72AC-4445-89AF-769C29F115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20964" y="4782104"/>
            <a:ext cx="1213520" cy="1213520"/>
          </a:xfrm>
          <a:prstGeom prst="rect">
            <a:avLst/>
          </a:prstGeom>
        </p:spPr>
      </p:pic>
      <p:pic>
        <p:nvPicPr>
          <p:cNvPr id="13" name="Grafik 12" descr="Rede">
            <a:extLst>
              <a:ext uri="{FF2B5EF4-FFF2-40B4-BE49-F238E27FC236}">
                <a16:creationId xmlns:a16="http://schemas.microsoft.com/office/drawing/2014/main" id="{F90B5E73-8A37-4CD0-850F-8C8CB14CB2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0202" y="4788762"/>
            <a:ext cx="1063960" cy="1063960"/>
          </a:xfrm>
          <a:prstGeom prst="rect">
            <a:avLst/>
          </a:prstGeom>
        </p:spPr>
      </p:pic>
      <p:pic>
        <p:nvPicPr>
          <p:cNvPr id="15" name="Grafik 14" descr="Computer">
            <a:extLst>
              <a:ext uri="{FF2B5EF4-FFF2-40B4-BE49-F238E27FC236}">
                <a16:creationId xmlns:a16="http://schemas.microsoft.com/office/drawing/2014/main" id="{1FC91B32-0AAE-4676-8FE4-C198D8362C8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29880" y="4705164"/>
            <a:ext cx="1105272" cy="1105272"/>
          </a:xfrm>
          <a:prstGeom prst="rect">
            <a:avLst/>
          </a:prstGeom>
        </p:spPr>
      </p:pic>
      <p:pic>
        <p:nvPicPr>
          <p:cNvPr id="17" name="Grafik 16" descr="Smartphone">
            <a:extLst>
              <a:ext uri="{FF2B5EF4-FFF2-40B4-BE49-F238E27FC236}">
                <a16:creationId xmlns:a16="http://schemas.microsoft.com/office/drawing/2014/main" id="{481E6E9D-44E8-40BC-82D1-473BB588BDA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00870" y="4800600"/>
            <a:ext cx="914400" cy="914400"/>
          </a:xfrm>
          <a:prstGeom prst="rect">
            <a:avLst/>
          </a:prstGeom>
        </p:spPr>
      </p:pic>
      <p:pic>
        <p:nvPicPr>
          <p:cNvPr id="19" name="Grafik 18" descr="E-Mail">
            <a:extLst>
              <a:ext uri="{FF2B5EF4-FFF2-40B4-BE49-F238E27FC236}">
                <a16:creationId xmlns:a16="http://schemas.microsoft.com/office/drawing/2014/main" id="{ABB0799E-7042-441A-845A-B39E6AFF113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080988" y="4788762"/>
            <a:ext cx="914400" cy="914400"/>
          </a:xfrm>
          <a:prstGeom prst="rect">
            <a:avLst/>
          </a:prstGeom>
        </p:spPr>
      </p:pic>
    </p:spTree>
    <p:extLst>
      <p:ext uri="{BB962C8B-B14F-4D97-AF65-F5344CB8AC3E}">
        <p14:creationId xmlns:p14="http://schemas.microsoft.com/office/powerpoint/2010/main" val="182686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8694A-0E4E-403D-BC89-A28CCDEDE19A}"/>
              </a:ext>
            </a:extLst>
          </p:cNvPr>
          <p:cNvSpPr>
            <a:spLocks noGrp="1"/>
          </p:cNvSpPr>
          <p:nvPr>
            <p:ph type="title"/>
          </p:nvPr>
        </p:nvSpPr>
        <p:spPr/>
        <p:txBody>
          <a:bodyPr/>
          <a:lstStyle/>
          <a:p>
            <a:r>
              <a:rPr lang="de-DE" dirty="0"/>
              <a:t>4.2 Cross Boundary </a:t>
            </a:r>
            <a:r>
              <a:rPr lang="de-DE" dirty="0" err="1"/>
              <a:t>Interruptions</a:t>
            </a:r>
            <a:endParaRPr lang="de-DE" dirty="0"/>
          </a:p>
        </p:txBody>
      </p:sp>
      <p:sp>
        <p:nvSpPr>
          <p:cNvPr id="3" name="Inhaltsplatzhalter 2">
            <a:extLst>
              <a:ext uri="{FF2B5EF4-FFF2-40B4-BE49-F238E27FC236}">
                <a16:creationId xmlns:a16="http://schemas.microsoft.com/office/drawing/2014/main" id="{473CBB1F-9A28-4707-8EA1-CAFFDDC16F4F}"/>
              </a:ext>
            </a:extLst>
          </p:cNvPr>
          <p:cNvSpPr>
            <a:spLocks noGrp="1"/>
          </p:cNvSpPr>
          <p:nvPr>
            <p:ph idx="1"/>
          </p:nvPr>
        </p:nvSpPr>
        <p:spPr/>
        <p:txBody>
          <a:bodyPr/>
          <a:lstStyle/>
          <a:p>
            <a:r>
              <a:rPr lang="de-DE" dirty="0" err="1"/>
              <a:t>Interruptions</a:t>
            </a:r>
            <a:r>
              <a:rPr lang="de-DE" dirty="0"/>
              <a:t> </a:t>
            </a:r>
            <a:r>
              <a:rPr lang="de-DE" dirty="0" err="1"/>
              <a:t>can</a:t>
            </a:r>
            <a:r>
              <a:rPr lang="de-DE" dirty="0"/>
              <a:t> </a:t>
            </a:r>
            <a:r>
              <a:rPr lang="de-DE" dirty="0" err="1"/>
              <a:t>be</a:t>
            </a:r>
            <a:r>
              <a:rPr lang="de-DE" dirty="0"/>
              <a:t> </a:t>
            </a:r>
            <a:r>
              <a:rPr lang="de-DE" dirty="0" err="1"/>
              <a:t>seen</a:t>
            </a:r>
            <a:r>
              <a:rPr lang="de-DE" dirty="0"/>
              <a:t> </a:t>
            </a:r>
            <a:r>
              <a:rPr lang="de-DE" dirty="0" err="1"/>
              <a:t>as</a:t>
            </a:r>
            <a:r>
              <a:rPr lang="de-DE" dirty="0"/>
              <a:t> </a:t>
            </a:r>
            <a:r>
              <a:rPr lang="de-DE" dirty="0" err="1"/>
              <a:t>overlapping</a:t>
            </a:r>
            <a:r>
              <a:rPr lang="de-DE" dirty="0"/>
              <a:t> </a:t>
            </a:r>
            <a:r>
              <a:rPr lang="de-DE" dirty="0" err="1"/>
              <a:t>domains</a:t>
            </a:r>
            <a:r>
              <a:rPr lang="de-DE" dirty="0"/>
              <a:t> </a:t>
            </a:r>
            <a:r>
              <a:rPr lang="de-DE" dirty="0" err="1"/>
              <a:t>for</a:t>
            </a:r>
            <a:r>
              <a:rPr lang="de-DE" dirty="0"/>
              <a:t> a </a:t>
            </a:r>
            <a:r>
              <a:rPr lang="de-DE" dirty="0" err="1"/>
              <a:t>short</a:t>
            </a:r>
            <a:r>
              <a:rPr lang="de-DE" dirty="0"/>
              <a:t> </a:t>
            </a:r>
            <a:r>
              <a:rPr lang="de-DE" dirty="0" err="1"/>
              <a:t>period</a:t>
            </a:r>
            <a:r>
              <a:rPr lang="de-DE" dirty="0"/>
              <a:t> </a:t>
            </a:r>
            <a:r>
              <a:rPr lang="de-DE" dirty="0" err="1"/>
              <a:t>of</a:t>
            </a:r>
            <a:r>
              <a:rPr lang="de-DE" dirty="0"/>
              <a:t> time („Micro Crossing“)</a:t>
            </a:r>
          </a:p>
          <a:p>
            <a:r>
              <a:rPr lang="de-DE" dirty="0" err="1">
                <a:sym typeface="Wingdings" panose="05000000000000000000" pitchFamily="2" charset="2"/>
              </a:rPr>
              <a:t>How</a:t>
            </a:r>
            <a:r>
              <a:rPr lang="de-DE" dirty="0">
                <a:sym typeface="Wingdings" panose="05000000000000000000" pitchFamily="2" charset="2"/>
              </a:rPr>
              <a:t> </a:t>
            </a:r>
            <a:r>
              <a:rPr lang="de-DE" dirty="0" err="1">
                <a:sym typeface="Wingdings" panose="05000000000000000000" pitchFamily="2" charset="2"/>
              </a:rPr>
              <a:t>people</a:t>
            </a:r>
            <a:r>
              <a:rPr lang="de-DE" dirty="0">
                <a:sym typeface="Wingdings" panose="05000000000000000000" pitchFamily="2" charset="2"/>
              </a:rPr>
              <a:t> </a:t>
            </a:r>
            <a:r>
              <a:rPr lang="de-DE" dirty="0" err="1">
                <a:sym typeface="Wingdings" panose="05000000000000000000" pitchFamily="2" charset="2"/>
              </a:rPr>
              <a:t>cope</a:t>
            </a:r>
            <a:r>
              <a:rPr lang="de-DE" dirty="0">
                <a:sym typeface="Wingdings" panose="05000000000000000000" pitchFamily="2" charset="2"/>
              </a:rPr>
              <a:t> </a:t>
            </a:r>
            <a:r>
              <a:rPr lang="de-DE" dirty="0" err="1">
                <a:sym typeface="Wingdings" panose="05000000000000000000" pitchFamily="2" charset="2"/>
              </a:rPr>
              <a:t>with</a:t>
            </a:r>
            <a:r>
              <a:rPr lang="de-DE" dirty="0">
                <a:sym typeface="Wingdings" panose="05000000000000000000" pitchFamily="2" charset="2"/>
              </a:rPr>
              <a:t> „Micro Crossing“ </a:t>
            </a:r>
            <a:r>
              <a:rPr lang="de-DE" dirty="0" err="1">
                <a:sym typeface="Wingdings" panose="05000000000000000000" pitchFamily="2" charset="2"/>
              </a:rPr>
              <a:t>relies</a:t>
            </a:r>
            <a:r>
              <a:rPr lang="de-DE" dirty="0">
                <a:sym typeface="Wingdings" panose="05000000000000000000" pitchFamily="2" charset="2"/>
              </a:rPr>
              <a:t> on </a:t>
            </a:r>
            <a:r>
              <a:rPr lang="de-DE" dirty="0" err="1">
                <a:sym typeface="Wingdings" panose="05000000000000000000" pitchFamily="2" charset="2"/>
              </a:rPr>
              <a:t>how</a:t>
            </a:r>
            <a:r>
              <a:rPr lang="de-DE" dirty="0">
                <a:sym typeface="Wingdings" panose="05000000000000000000" pitchFamily="2" charset="2"/>
              </a:rPr>
              <a:t> </a:t>
            </a:r>
            <a:r>
              <a:rPr lang="de-DE" dirty="0" err="1">
                <a:sym typeface="Wingdings" panose="05000000000000000000" pitchFamily="2" charset="2"/>
              </a:rPr>
              <a:t>they</a:t>
            </a:r>
            <a:r>
              <a:rPr lang="de-DE" dirty="0">
                <a:sym typeface="Wingdings" panose="05000000000000000000" pitchFamily="2" charset="2"/>
              </a:rPr>
              <a:t> manage </a:t>
            </a:r>
            <a:r>
              <a:rPr lang="de-DE" dirty="0" err="1">
                <a:sym typeface="Wingdings" panose="05000000000000000000" pitchFamily="2" charset="2"/>
              </a:rPr>
              <a:t>their</a:t>
            </a:r>
            <a:r>
              <a:rPr lang="de-DE" dirty="0">
                <a:sym typeface="Wingdings" panose="05000000000000000000" pitchFamily="2" charset="2"/>
              </a:rPr>
              <a:t> </a:t>
            </a:r>
            <a:r>
              <a:rPr lang="de-DE" dirty="0" err="1">
                <a:sym typeface="Wingdings" panose="05000000000000000000" pitchFamily="2" charset="2"/>
              </a:rPr>
              <a:t>domains</a:t>
            </a:r>
            <a:r>
              <a:rPr lang="de-DE" dirty="0">
                <a:sym typeface="Wingdings" panose="05000000000000000000" pitchFamily="2" charset="2"/>
              </a:rPr>
              <a:t> in </a:t>
            </a:r>
            <a:r>
              <a:rPr lang="de-DE" dirty="0" err="1">
                <a:sym typeface="Wingdings" panose="05000000000000000000" pitchFamily="2" charset="2"/>
              </a:rPr>
              <a:t>general</a:t>
            </a:r>
            <a:endParaRPr lang="de-DE" dirty="0">
              <a:sym typeface="Wingdings" panose="05000000000000000000" pitchFamily="2" charset="2"/>
            </a:endParaRPr>
          </a:p>
          <a:p>
            <a:pPr marL="457200" lvl="1" indent="0">
              <a:buNone/>
            </a:pPr>
            <a:endParaRPr lang="de-DE" dirty="0">
              <a:sym typeface="Wingdings" panose="05000000000000000000" pitchFamily="2" charset="2"/>
            </a:endParaRPr>
          </a:p>
          <a:p>
            <a:pPr marL="457200" lvl="1" indent="0">
              <a:buNone/>
            </a:pPr>
            <a:endParaRPr lang="de-DE" dirty="0">
              <a:sym typeface="Wingdings" panose="05000000000000000000" pitchFamily="2" charset="2"/>
            </a:endParaRPr>
          </a:p>
        </p:txBody>
      </p:sp>
      <p:pic>
        <p:nvPicPr>
          <p:cNvPr id="4" name="Grafik 3">
            <a:extLst>
              <a:ext uri="{FF2B5EF4-FFF2-40B4-BE49-F238E27FC236}">
                <a16:creationId xmlns:a16="http://schemas.microsoft.com/office/drawing/2014/main" id="{C2D108F0-D28E-4D3C-94FE-945AAA05FFFD}"/>
              </a:ext>
            </a:extLst>
          </p:cNvPr>
          <p:cNvPicPr>
            <a:picLocks noChangeAspect="1"/>
          </p:cNvPicPr>
          <p:nvPr/>
        </p:nvPicPr>
        <p:blipFill>
          <a:blip r:embed="rId3"/>
          <a:stretch>
            <a:fillRect/>
          </a:stretch>
        </p:blipFill>
        <p:spPr>
          <a:xfrm>
            <a:off x="837211" y="4224436"/>
            <a:ext cx="7467600" cy="1914525"/>
          </a:xfrm>
          <a:prstGeom prst="rect">
            <a:avLst/>
          </a:prstGeom>
        </p:spPr>
      </p:pic>
    </p:spTree>
    <p:extLst>
      <p:ext uri="{BB962C8B-B14F-4D97-AF65-F5344CB8AC3E}">
        <p14:creationId xmlns:p14="http://schemas.microsoft.com/office/powerpoint/2010/main" val="1753504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Structure</a:t>
            </a:r>
            <a:endParaRPr lang="de-DE" dirty="0"/>
          </a:p>
        </p:txBody>
      </p:sp>
      <p:sp>
        <p:nvSpPr>
          <p:cNvPr id="3" name="Inhaltsplatzhalter 2"/>
          <p:cNvSpPr>
            <a:spLocks noGrp="1"/>
          </p:cNvSpPr>
          <p:nvPr>
            <p:ph idx="1"/>
          </p:nvPr>
        </p:nvSpPr>
        <p:spPr>
          <a:xfrm>
            <a:off x="838200" y="2286000"/>
            <a:ext cx="7467600" cy="3857644"/>
          </a:xfrm>
        </p:spPr>
        <p:txBody>
          <a:bodyPr/>
          <a:lstStyle/>
          <a:p>
            <a:pPr marL="457200" indent="-457200">
              <a:buAutoNum type="arabicPeriod"/>
            </a:pPr>
            <a:r>
              <a:rPr lang="de-DE" dirty="0" err="1"/>
              <a:t>Relevance</a:t>
            </a:r>
            <a:endParaRPr lang="de-DE" dirty="0"/>
          </a:p>
          <a:p>
            <a:pPr marL="457200" indent="-457200">
              <a:buAutoNum type="arabicPeriod"/>
            </a:pPr>
            <a:r>
              <a:rPr lang="de-DE" dirty="0" err="1"/>
              <a:t>Definitions</a:t>
            </a:r>
            <a:r>
              <a:rPr lang="de-DE" dirty="0"/>
              <a:t> (</a:t>
            </a:r>
            <a:r>
              <a:rPr lang="de-DE" dirty="0" err="1"/>
              <a:t>Interruptions</a:t>
            </a:r>
            <a:r>
              <a:rPr lang="de-DE" dirty="0"/>
              <a:t>, Multitasking etc.)</a:t>
            </a:r>
          </a:p>
          <a:p>
            <a:pPr marL="457200" indent="-457200">
              <a:buAutoNum type="arabicPeriod"/>
            </a:pPr>
            <a:r>
              <a:rPr lang="de-DE" dirty="0" err="1"/>
              <a:t>Interruptions</a:t>
            </a:r>
            <a:r>
              <a:rPr lang="de-DE" dirty="0"/>
              <a:t> and </a:t>
            </a:r>
            <a:r>
              <a:rPr lang="de-DE" dirty="0" err="1"/>
              <a:t>their</a:t>
            </a:r>
            <a:r>
              <a:rPr lang="de-DE" dirty="0"/>
              <a:t> </a:t>
            </a:r>
            <a:r>
              <a:rPr lang="de-DE" dirty="0" err="1"/>
              <a:t>repercussions</a:t>
            </a:r>
            <a:r>
              <a:rPr lang="de-DE" dirty="0"/>
              <a:t> </a:t>
            </a:r>
          </a:p>
          <a:p>
            <a:pPr marL="857250" lvl="1" indent="-457200">
              <a:buAutoNum type="arabicPeriod"/>
            </a:pPr>
            <a:r>
              <a:rPr lang="de-DE" dirty="0" err="1"/>
              <a:t>Effects</a:t>
            </a:r>
            <a:r>
              <a:rPr lang="de-DE" dirty="0"/>
              <a:t> on </a:t>
            </a:r>
            <a:r>
              <a:rPr lang="de-DE" dirty="0" err="1"/>
              <a:t>Productivity</a:t>
            </a:r>
            <a:r>
              <a:rPr lang="de-DE" dirty="0"/>
              <a:t> </a:t>
            </a:r>
          </a:p>
          <a:p>
            <a:pPr marL="857250" lvl="1" indent="-457200">
              <a:buAutoNum type="arabicPeriod"/>
            </a:pPr>
            <a:r>
              <a:rPr lang="de-DE" dirty="0" err="1"/>
              <a:t>Effects</a:t>
            </a:r>
            <a:r>
              <a:rPr lang="de-DE" dirty="0"/>
              <a:t> on emotional </a:t>
            </a:r>
            <a:r>
              <a:rPr lang="de-DE" dirty="0" err="1"/>
              <a:t>condition</a:t>
            </a:r>
            <a:r>
              <a:rPr lang="de-DE" dirty="0"/>
              <a:t> (Focus: Stress)</a:t>
            </a:r>
          </a:p>
          <a:p>
            <a:pPr marL="457200" indent="-457200">
              <a:buAutoNum type="arabicPeriod"/>
            </a:pPr>
            <a:r>
              <a:rPr lang="de-DE" dirty="0" err="1"/>
              <a:t>Conclusions</a:t>
            </a:r>
            <a:r>
              <a:rPr lang="de-DE" dirty="0"/>
              <a:t> </a:t>
            </a:r>
            <a:r>
              <a:rPr lang="de-DE" dirty="0" err="1"/>
              <a:t>for</a:t>
            </a:r>
            <a:r>
              <a:rPr lang="de-DE" dirty="0"/>
              <a:t> Boundary Management</a:t>
            </a:r>
          </a:p>
          <a:p>
            <a:pPr marL="857250" lvl="1" indent="-457200">
              <a:buAutoNum type="arabicPeriod"/>
            </a:pPr>
            <a:r>
              <a:rPr lang="de-DE" dirty="0" err="1"/>
              <a:t>Characteristics</a:t>
            </a:r>
            <a:r>
              <a:rPr lang="de-DE" dirty="0"/>
              <a:t> </a:t>
            </a:r>
            <a:r>
              <a:rPr lang="de-DE" dirty="0" err="1"/>
              <a:t>of</a:t>
            </a:r>
            <a:r>
              <a:rPr lang="de-DE" dirty="0"/>
              <a:t> </a:t>
            </a:r>
            <a:r>
              <a:rPr lang="de-DE" dirty="0" err="1"/>
              <a:t>Boundaries</a:t>
            </a:r>
            <a:endParaRPr lang="de-DE" dirty="0"/>
          </a:p>
          <a:p>
            <a:pPr marL="857250" lvl="1" indent="-457200">
              <a:buAutoNum type="arabicPeriod"/>
            </a:pPr>
            <a:r>
              <a:rPr lang="de-DE" dirty="0"/>
              <a:t>Cross-Boundary </a:t>
            </a:r>
            <a:r>
              <a:rPr lang="de-DE" dirty="0" err="1"/>
              <a:t>Interruptions</a:t>
            </a:r>
            <a:r>
              <a:rPr lang="de-DE" dirty="0"/>
              <a:t> and </a:t>
            </a:r>
            <a:r>
              <a:rPr lang="de-DE" dirty="0" err="1"/>
              <a:t>specific</a:t>
            </a:r>
            <a:r>
              <a:rPr lang="de-DE" dirty="0"/>
              <a:t> </a:t>
            </a:r>
            <a:r>
              <a:rPr lang="de-DE" dirty="0" err="1"/>
              <a:t>effects</a:t>
            </a:r>
            <a:endParaRPr lang="de-DE" dirty="0"/>
          </a:p>
          <a:p>
            <a:pPr marL="457200" indent="-457200">
              <a:buAutoNum type="arabicPeriod"/>
            </a:pPr>
            <a:r>
              <a:rPr lang="de-DE" dirty="0"/>
              <a:t>Coping </a:t>
            </a:r>
            <a:r>
              <a:rPr lang="de-DE" dirty="0" err="1"/>
              <a:t>Strategies</a:t>
            </a:r>
            <a:r>
              <a:rPr lang="de-DE" dirty="0"/>
              <a:t> </a:t>
            </a:r>
          </a:p>
          <a:p>
            <a:pPr marL="457200" indent="-457200">
              <a:buAutoNum type="arabicPeriod"/>
            </a:pPr>
            <a:r>
              <a:rPr lang="de-DE" dirty="0"/>
              <a:t>Further Research Questions</a:t>
            </a:r>
          </a:p>
        </p:txBody>
      </p:sp>
      <p:sp>
        <p:nvSpPr>
          <p:cNvPr id="4" name="Rechteck 3">
            <a:extLst>
              <a:ext uri="{FF2B5EF4-FFF2-40B4-BE49-F238E27FC236}">
                <a16:creationId xmlns:a16="http://schemas.microsoft.com/office/drawing/2014/main" id="{40E6B725-1B7D-4C0F-BA04-B6B8FA8A7011}"/>
              </a:ext>
            </a:extLst>
          </p:cNvPr>
          <p:cNvSpPr/>
          <p:nvPr/>
        </p:nvSpPr>
        <p:spPr>
          <a:xfrm>
            <a:off x="143508" y="5373216"/>
            <a:ext cx="8856984" cy="422920"/>
          </a:xfrm>
          <a:prstGeom prst="rect">
            <a:avLst/>
          </a:prstGeom>
          <a:solidFill>
            <a:schemeClr val="accent3">
              <a:lumMod val="50000"/>
              <a:alpha val="34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1181112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7A6B09-99FA-468F-A655-947E819CF7B7}"/>
              </a:ext>
            </a:extLst>
          </p:cNvPr>
          <p:cNvSpPr>
            <a:spLocks noGrp="1"/>
          </p:cNvSpPr>
          <p:nvPr>
            <p:ph type="title"/>
          </p:nvPr>
        </p:nvSpPr>
        <p:spPr/>
        <p:txBody>
          <a:bodyPr/>
          <a:lstStyle/>
          <a:p>
            <a:r>
              <a:rPr lang="de-DE" dirty="0"/>
              <a:t>5. Coping </a:t>
            </a:r>
            <a:r>
              <a:rPr lang="de-DE" dirty="0" err="1"/>
              <a:t>Strategies</a:t>
            </a:r>
            <a:endParaRPr lang="de-DE" dirty="0"/>
          </a:p>
        </p:txBody>
      </p:sp>
      <p:sp>
        <p:nvSpPr>
          <p:cNvPr id="3" name="Inhaltsplatzhalter 2">
            <a:extLst>
              <a:ext uri="{FF2B5EF4-FFF2-40B4-BE49-F238E27FC236}">
                <a16:creationId xmlns:a16="http://schemas.microsoft.com/office/drawing/2014/main" id="{0E897EB4-F60E-4989-BA96-40DB572A5D7A}"/>
              </a:ext>
            </a:extLst>
          </p:cNvPr>
          <p:cNvSpPr>
            <a:spLocks noGrp="1"/>
          </p:cNvSpPr>
          <p:nvPr>
            <p:ph idx="1"/>
          </p:nvPr>
        </p:nvSpPr>
        <p:spPr/>
        <p:txBody>
          <a:bodyPr/>
          <a:lstStyle/>
          <a:p>
            <a:r>
              <a:rPr lang="de-DE" dirty="0"/>
              <a:t>Short </a:t>
            </a:r>
            <a:r>
              <a:rPr lang="de-DE" dirty="0" err="1"/>
              <a:t>strategies</a:t>
            </a:r>
            <a:r>
              <a:rPr lang="de-DE" dirty="0"/>
              <a:t> </a:t>
            </a:r>
            <a:r>
              <a:rPr lang="de-DE" dirty="0" err="1"/>
              <a:t>for</a:t>
            </a:r>
            <a:r>
              <a:rPr lang="de-DE" dirty="0"/>
              <a:t> </a:t>
            </a:r>
            <a:r>
              <a:rPr lang="de-DE" dirty="0" err="1"/>
              <a:t>coping</a:t>
            </a:r>
            <a:r>
              <a:rPr lang="de-DE" dirty="0"/>
              <a:t> </a:t>
            </a:r>
            <a:r>
              <a:rPr lang="de-DE" dirty="0" err="1"/>
              <a:t>with</a:t>
            </a:r>
            <a:r>
              <a:rPr lang="de-DE" dirty="0"/>
              <a:t> </a:t>
            </a:r>
            <a:r>
              <a:rPr lang="de-DE" dirty="0" err="1"/>
              <a:t>interruptions</a:t>
            </a:r>
            <a:r>
              <a:rPr lang="de-DE" dirty="0"/>
              <a:t> in </a:t>
            </a:r>
            <a:r>
              <a:rPr lang="de-DE" dirty="0" err="1"/>
              <a:t>every</a:t>
            </a:r>
            <a:r>
              <a:rPr lang="de-DE" dirty="0"/>
              <a:t> </a:t>
            </a:r>
            <a:r>
              <a:rPr lang="de-DE" dirty="0" err="1"/>
              <a:t>day</a:t>
            </a:r>
            <a:r>
              <a:rPr lang="de-DE" dirty="0"/>
              <a:t> live</a:t>
            </a:r>
          </a:p>
          <a:p>
            <a:pPr marL="0" indent="0">
              <a:buNone/>
            </a:pPr>
            <a:endParaRPr lang="de-DE" dirty="0"/>
          </a:p>
          <a:p>
            <a:pPr lvl="1">
              <a:buFont typeface="Wingdings" panose="05000000000000000000" pitchFamily="2" charset="2"/>
              <a:buChar char="à"/>
            </a:pPr>
            <a:r>
              <a:rPr lang="de-DE" dirty="0" err="1"/>
              <a:t>Know</a:t>
            </a:r>
            <a:r>
              <a:rPr lang="de-DE" dirty="0"/>
              <a:t> </a:t>
            </a:r>
            <a:r>
              <a:rPr lang="de-DE" dirty="0" err="1"/>
              <a:t>your</a:t>
            </a:r>
            <a:r>
              <a:rPr lang="de-DE" dirty="0"/>
              <a:t> </a:t>
            </a:r>
            <a:r>
              <a:rPr lang="de-DE" dirty="0" err="1"/>
              <a:t>need</a:t>
            </a:r>
            <a:r>
              <a:rPr lang="de-DE" dirty="0"/>
              <a:t> </a:t>
            </a:r>
            <a:r>
              <a:rPr lang="de-DE" dirty="0" err="1"/>
              <a:t>of</a:t>
            </a:r>
            <a:r>
              <a:rPr lang="de-DE" dirty="0"/>
              <a:t> domain-segmentation</a:t>
            </a:r>
          </a:p>
          <a:p>
            <a:pPr lvl="1">
              <a:buFont typeface="Wingdings" panose="05000000000000000000" pitchFamily="2" charset="2"/>
              <a:buChar char="à"/>
            </a:pPr>
            <a:r>
              <a:rPr lang="de-DE" dirty="0" err="1"/>
              <a:t>Identify</a:t>
            </a:r>
            <a:r>
              <a:rPr lang="de-DE" dirty="0"/>
              <a:t> </a:t>
            </a:r>
            <a:r>
              <a:rPr lang="de-DE" dirty="0" err="1"/>
              <a:t>tasks</a:t>
            </a:r>
            <a:r>
              <a:rPr lang="de-DE" dirty="0"/>
              <a:t> </a:t>
            </a:r>
            <a:r>
              <a:rPr lang="de-DE" dirty="0" err="1"/>
              <a:t>which</a:t>
            </a:r>
            <a:r>
              <a:rPr lang="de-DE" dirty="0"/>
              <a:t> </a:t>
            </a:r>
            <a:r>
              <a:rPr lang="de-DE" dirty="0" err="1"/>
              <a:t>should</a:t>
            </a:r>
            <a:r>
              <a:rPr lang="de-DE" dirty="0"/>
              <a:t> not </a:t>
            </a:r>
            <a:r>
              <a:rPr lang="de-DE" dirty="0" err="1"/>
              <a:t>be</a:t>
            </a:r>
            <a:r>
              <a:rPr lang="de-DE" dirty="0"/>
              <a:t> </a:t>
            </a:r>
            <a:r>
              <a:rPr lang="de-DE" dirty="0" err="1"/>
              <a:t>interrupted</a:t>
            </a:r>
            <a:r>
              <a:rPr lang="de-DE" dirty="0"/>
              <a:t> and </a:t>
            </a:r>
            <a:r>
              <a:rPr lang="de-DE" dirty="0" err="1"/>
              <a:t>use</a:t>
            </a:r>
            <a:r>
              <a:rPr lang="de-DE" dirty="0"/>
              <a:t> </a:t>
            </a:r>
            <a:r>
              <a:rPr lang="de-DE" dirty="0" err="1"/>
              <a:t>tools</a:t>
            </a:r>
            <a:r>
              <a:rPr lang="de-DE" dirty="0"/>
              <a:t> </a:t>
            </a:r>
            <a:r>
              <a:rPr lang="de-DE" dirty="0" err="1"/>
              <a:t>to</a:t>
            </a:r>
            <a:r>
              <a:rPr lang="de-DE" dirty="0"/>
              <a:t> </a:t>
            </a:r>
            <a:r>
              <a:rPr lang="de-DE" dirty="0" err="1"/>
              <a:t>prevent</a:t>
            </a:r>
            <a:r>
              <a:rPr lang="de-DE" dirty="0"/>
              <a:t> </a:t>
            </a:r>
            <a:r>
              <a:rPr lang="de-DE" dirty="0" err="1"/>
              <a:t>them</a:t>
            </a:r>
            <a:endParaRPr lang="de-DE" dirty="0"/>
          </a:p>
          <a:p>
            <a:pPr lvl="1">
              <a:buFont typeface="Wingdings" panose="05000000000000000000" pitchFamily="2" charset="2"/>
              <a:buChar char="à"/>
            </a:pPr>
            <a:r>
              <a:rPr lang="de-DE" dirty="0" err="1"/>
              <a:t>Interruptions</a:t>
            </a:r>
            <a:r>
              <a:rPr lang="de-DE" dirty="0"/>
              <a:t> </a:t>
            </a:r>
            <a:r>
              <a:rPr lang="de-DE" dirty="0" err="1"/>
              <a:t>don‘t</a:t>
            </a:r>
            <a:r>
              <a:rPr lang="de-DE" dirty="0"/>
              <a:t> </a:t>
            </a:r>
            <a:r>
              <a:rPr lang="de-DE" dirty="0" err="1"/>
              <a:t>have</a:t>
            </a:r>
            <a:r>
              <a:rPr lang="de-DE" dirty="0"/>
              <a:t> </a:t>
            </a:r>
            <a:r>
              <a:rPr lang="de-DE" dirty="0" err="1"/>
              <a:t>to</a:t>
            </a:r>
            <a:r>
              <a:rPr lang="de-DE" dirty="0"/>
              <a:t> </a:t>
            </a:r>
            <a:r>
              <a:rPr lang="de-DE" dirty="0" err="1"/>
              <a:t>be</a:t>
            </a:r>
            <a:r>
              <a:rPr lang="de-DE"/>
              <a:t> disruptive</a:t>
            </a:r>
            <a:endParaRPr lang="de-DE" dirty="0"/>
          </a:p>
        </p:txBody>
      </p:sp>
    </p:spTree>
    <p:extLst>
      <p:ext uri="{BB962C8B-B14F-4D97-AF65-F5344CB8AC3E}">
        <p14:creationId xmlns:p14="http://schemas.microsoft.com/office/powerpoint/2010/main" val="2170019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Structure</a:t>
            </a:r>
            <a:endParaRPr lang="de-DE" dirty="0"/>
          </a:p>
        </p:txBody>
      </p:sp>
      <p:sp>
        <p:nvSpPr>
          <p:cNvPr id="3" name="Inhaltsplatzhalter 2"/>
          <p:cNvSpPr>
            <a:spLocks noGrp="1"/>
          </p:cNvSpPr>
          <p:nvPr>
            <p:ph idx="1"/>
          </p:nvPr>
        </p:nvSpPr>
        <p:spPr>
          <a:xfrm>
            <a:off x="838200" y="2286000"/>
            <a:ext cx="7467600" cy="3857644"/>
          </a:xfrm>
        </p:spPr>
        <p:txBody>
          <a:bodyPr/>
          <a:lstStyle/>
          <a:p>
            <a:pPr marL="457200" indent="-457200">
              <a:buAutoNum type="arabicPeriod"/>
            </a:pPr>
            <a:r>
              <a:rPr lang="de-DE" dirty="0" err="1"/>
              <a:t>Relevance</a:t>
            </a:r>
            <a:endParaRPr lang="de-DE" dirty="0"/>
          </a:p>
          <a:p>
            <a:pPr marL="457200" indent="-457200">
              <a:buAutoNum type="arabicPeriod"/>
            </a:pPr>
            <a:r>
              <a:rPr lang="de-DE" dirty="0" err="1"/>
              <a:t>Definitions</a:t>
            </a:r>
            <a:r>
              <a:rPr lang="de-DE" dirty="0"/>
              <a:t> (</a:t>
            </a:r>
            <a:r>
              <a:rPr lang="de-DE" dirty="0" err="1"/>
              <a:t>Interruptions</a:t>
            </a:r>
            <a:r>
              <a:rPr lang="de-DE" dirty="0"/>
              <a:t>, Multitasking etc.)</a:t>
            </a:r>
          </a:p>
          <a:p>
            <a:pPr marL="457200" indent="-457200">
              <a:buAutoNum type="arabicPeriod"/>
            </a:pPr>
            <a:r>
              <a:rPr lang="de-DE" dirty="0" err="1"/>
              <a:t>Interruptions</a:t>
            </a:r>
            <a:r>
              <a:rPr lang="de-DE" dirty="0"/>
              <a:t> and </a:t>
            </a:r>
            <a:r>
              <a:rPr lang="de-DE" dirty="0" err="1"/>
              <a:t>their</a:t>
            </a:r>
            <a:r>
              <a:rPr lang="de-DE" dirty="0"/>
              <a:t> </a:t>
            </a:r>
            <a:r>
              <a:rPr lang="de-DE" dirty="0" err="1"/>
              <a:t>repercussions</a:t>
            </a:r>
            <a:r>
              <a:rPr lang="de-DE" dirty="0"/>
              <a:t> </a:t>
            </a:r>
          </a:p>
          <a:p>
            <a:pPr marL="857250" lvl="1" indent="-457200">
              <a:buAutoNum type="arabicPeriod"/>
            </a:pPr>
            <a:r>
              <a:rPr lang="de-DE" dirty="0" err="1"/>
              <a:t>Effects</a:t>
            </a:r>
            <a:r>
              <a:rPr lang="de-DE" dirty="0"/>
              <a:t> on </a:t>
            </a:r>
            <a:r>
              <a:rPr lang="de-DE" dirty="0" err="1"/>
              <a:t>Productivity</a:t>
            </a:r>
            <a:r>
              <a:rPr lang="de-DE" dirty="0"/>
              <a:t> </a:t>
            </a:r>
          </a:p>
          <a:p>
            <a:pPr marL="857250" lvl="1" indent="-457200">
              <a:buAutoNum type="arabicPeriod"/>
            </a:pPr>
            <a:r>
              <a:rPr lang="de-DE" dirty="0" err="1"/>
              <a:t>Effects</a:t>
            </a:r>
            <a:r>
              <a:rPr lang="de-DE" dirty="0"/>
              <a:t> on emotional </a:t>
            </a:r>
            <a:r>
              <a:rPr lang="de-DE" dirty="0" err="1"/>
              <a:t>condition</a:t>
            </a:r>
            <a:r>
              <a:rPr lang="de-DE" dirty="0"/>
              <a:t> (Focus: Stress)</a:t>
            </a:r>
          </a:p>
          <a:p>
            <a:pPr marL="457200" indent="-457200">
              <a:buAutoNum type="arabicPeriod"/>
            </a:pPr>
            <a:r>
              <a:rPr lang="de-DE" dirty="0" err="1"/>
              <a:t>Conclusions</a:t>
            </a:r>
            <a:r>
              <a:rPr lang="de-DE" dirty="0"/>
              <a:t> </a:t>
            </a:r>
            <a:r>
              <a:rPr lang="de-DE" dirty="0" err="1"/>
              <a:t>for</a:t>
            </a:r>
            <a:r>
              <a:rPr lang="de-DE" dirty="0"/>
              <a:t> Boundary Management</a:t>
            </a:r>
          </a:p>
          <a:p>
            <a:pPr marL="857250" lvl="1" indent="-457200">
              <a:buAutoNum type="arabicPeriod"/>
            </a:pPr>
            <a:r>
              <a:rPr lang="de-DE" dirty="0" err="1"/>
              <a:t>Characteristics</a:t>
            </a:r>
            <a:r>
              <a:rPr lang="de-DE" dirty="0"/>
              <a:t> </a:t>
            </a:r>
            <a:r>
              <a:rPr lang="de-DE" dirty="0" err="1"/>
              <a:t>of</a:t>
            </a:r>
            <a:r>
              <a:rPr lang="de-DE" dirty="0"/>
              <a:t> </a:t>
            </a:r>
            <a:r>
              <a:rPr lang="de-DE" dirty="0" err="1"/>
              <a:t>Boundaries</a:t>
            </a:r>
            <a:endParaRPr lang="de-DE" dirty="0"/>
          </a:p>
          <a:p>
            <a:pPr marL="857250" lvl="1" indent="-457200">
              <a:buAutoNum type="arabicPeriod"/>
            </a:pPr>
            <a:r>
              <a:rPr lang="de-DE" dirty="0"/>
              <a:t>Cross-Boundary </a:t>
            </a:r>
            <a:r>
              <a:rPr lang="de-DE" dirty="0" err="1"/>
              <a:t>Interruptions</a:t>
            </a:r>
            <a:r>
              <a:rPr lang="de-DE" dirty="0"/>
              <a:t> and </a:t>
            </a:r>
            <a:r>
              <a:rPr lang="de-DE" dirty="0" err="1"/>
              <a:t>specific</a:t>
            </a:r>
            <a:r>
              <a:rPr lang="de-DE" dirty="0"/>
              <a:t> </a:t>
            </a:r>
            <a:r>
              <a:rPr lang="de-DE" dirty="0" err="1"/>
              <a:t>effects</a:t>
            </a:r>
            <a:endParaRPr lang="de-DE" dirty="0"/>
          </a:p>
          <a:p>
            <a:pPr marL="457200" indent="-457200">
              <a:buAutoNum type="arabicPeriod"/>
            </a:pPr>
            <a:r>
              <a:rPr lang="de-DE" dirty="0"/>
              <a:t>Coping </a:t>
            </a:r>
            <a:r>
              <a:rPr lang="de-DE" dirty="0" err="1"/>
              <a:t>Strategies</a:t>
            </a:r>
            <a:r>
              <a:rPr lang="de-DE" dirty="0"/>
              <a:t> </a:t>
            </a:r>
          </a:p>
          <a:p>
            <a:pPr marL="457200" indent="-457200">
              <a:buAutoNum type="arabicPeriod"/>
            </a:pPr>
            <a:r>
              <a:rPr lang="de-DE" dirty="0"/>
              <a:t>Further Research Questions</a:t>
            </a:r>
          </a:p>
        </p:txBody>
      </p:sp>
      <p:sp>
        <p:nvSpPr>
          <p:cNvPr id="4" name="Rechteck 3">
            <a:extLst>
              <a:ext uri="{FF2B5EF4-FFF2-40B4-BE49-F238E27FC236}">
                <a16:creationId xmlns:a16="http://schemas.microsoft.com/office/drawing/2014/main" id="{40E6B725-1B7D-4C0F-BA04-B6B8FA8A7011}"/>
              </a:ext>
            </a:extLst>
          </p:cNvPr>
          <p:cNvSpPr/>
          <p:nvPr/>
        </p:nvSpPr>
        <p:spPr>
          <a:xfrm>
            <a:off x="143508" y="5721020"/>
            <a:ext cx="8856984" cy="422920"/>
          </a:xfrm>
          <a:prstGeom prst="rect">
            <a:avLst/>
          </a:prstGeom>
          <a:solidFill>
            <a:schemeClr val="accent3">
              <a:lumMod val="50000"/>
              <a:alpha val="34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931437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C7D59E-89BF-4AF2-9612-19D7D2915449}"/>
              </a:ext>
            </a:extLst>
          </p:cNvPr>
          <p:cNvSpPr>
            <a:spLocks noGrp="1"/>
          </p:cNvSpPr>
          <p:nvPr>
            <p:ph type="title"/>
          </p:nvPr>
        </p:nvSpPr>
        <p:spPr>
          <a:xfrm>
            <a:off x="838200" y="1268760"/>
            <a:ext cx="7467600" cy="1143000"/>
          </a:xfrm>
        </p:spPr>
        <p:txBody>
          <a:bodyPr/>
          <a:lstStyle/>
          <a:p>
            <a:r>
              <a:rPr lang="de-DE" dirty="0"/>
              <a:t>6. Further Research Questions</a:t>
            </a:r>
          </a:p>
        </p:txBody>
      </p:sp>
      <p:pic>
        <p:nvPicPr>
          <p:cNvPr id="5" name="Grafik 4">
            <a:extLst>
              <a:ext uri="{FF2B5EF4-FFF2-40B4-BE49-F238E27FC236}">
                <a16:creationId xmlns:a16="http://schemas.microsoft.com/office/drawing/2014/main" id="{9F14932B-8711-406E-B289-C092316AFA0B}"/>
              </a:ext>
            </a:extLst>
          </p:cNvPr>
          <p:cNvPicPr>
            <a:picLocks/>
          </p:cNvPicPr>
          <p:nvPr/>
        </p:nvPicPr>
        <p:blipFill>
          <a:blip r:embed="rId2"/>
          <a:stretch>
            <a:fillRect/>
          </a:stretch>
        </p:blipFill>
        <p:spPr>
          <a:xfrm>
            <a:off x="1443600" y="2430000"/>
            <a:ext cx="6260400" cy="3517200"/>
          </a:xfrm>
          <a:prstGeom prst="rect">
            <a:avLst/>
          </a:prstGeom>
        </p:spPr>
      </p:pic>
    </p:spTree>
    <p:extLst>
      <p:ext uri="{BB962C8B-B14F-4D97-AF65-F5344CB8AC3E}">
        <p14:creationId xmlns:p14="http://schemas.microsoft.com/office/powerpoint/2010/main" val="3479629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6A2044-914E-4D38-B752-69C0EB09E93D}"/>
              </a:ext>
            </a:extLst>
          </p:cNvPr>
          <p:cNvSpPr>
            <a:spLocks noGrp="1"/>
          </p:cNvSpPr>
          <p:nvPr>
            <p:ph type="title"/>
          </p:nvPr>
        </p:nvSpPr>
        <p:spPr/>
        <p:txBody>
          <a:bodyPr/>
          <a:lstStyle/>
          <a:p>
            <a:r>
              <a:rPr lang="de-DE" dirty="0"/>
              <a:t>6.1 </a:t>
            </a:r>
            <a:r>
              <a:rPr lang="de-DE" dirty="0" err="1"/>
              <a:t>Direction</a:t>
            </a:r>
            <a:r>
              <a:rPr lang="de-DE" dirty="0"/>
              <a:t> </a:t>
            </a:r>
            <a:r>
              <a:rPr lang="de-DE" dirty="0" err="1"/>
              <a:t>of</a:t>
            </a:r>
            <a:r>
              <a:rPr lang="de-DE" dirty="0"/>
              <a:t> </a:t>
            </a:r>
            <a:r>
              <a:rPr lang="de-DE" dirty="0" err="1"/>
              <a:t>Interruptions</a:t>
            </a:r>
            <a:endParaRPr lang="de-DE" dirty="0"/>
          </a:p>
        </p:txBody>
      </p:sp>
      <p:sp>
        <p:nvSpPr>
          <p:cNvPr id="3" name="Inhaltsplatzhalter 2">
            <a:extLst>
              <a:ext uri="{FF2B5EF4-FFF2-40B4-BE49-F238E27FC236}">
                <a16:creationId xmlns:a16="http://schemas.microsoft.com/office/drawing/2014/main" id="{A327D6BC-F15E-45CF-90ED-16EDF8477A39}"/>
              </a:ext>
            </a:extLst>
          </p:cNvPr>
          <p:cNvSpPr>
            <a:spLocks noGrp="1"/>
          </p:cNvSpPr>
          <p:nvPr>
            <p:ph idx="1"/>
          </p:nvPr>
        </p:nvSpPr>
        <p:spPr/>
        <p:txBody>
          <a:bodyPr/>
          <a:lstStyle/>
          <a:p>
            <a:r>
              <a:rPr lang="de-DE" dirty="0"/>
              <a:t>Do </a:t>
            </a:r>
            <a:r>
              <a:rPr lang="de-DE" dirty="0" err="1"/>
              <a:t>interruptions</a:t>
            </a:r>
            <a:r>
              <a:rPr lang="de-DE" dirty="0"/>
              <a:t> </a:t>
            </a:r>
            <a:r>
              <a:rPr lang="de-DE" dirty="0" err="1"/>
              <a:t>from</a:t>
            </a:r>
            <a:r>
              <a:rPr lang="de-DE" dirty="0"/>
              <a:t> different </a:t>
            </a:r>
            <a:r>
              <a:rPr lang="de-DE" dirty="0" err="1"/>
              <a:t>sources</a:t>
            </a:r>
            <a:r>
              <a:rPr lang="de-DE" dirty="0"/>
              <a:t> </a:t>
            </a:r>
            <a:r>
              <a:rPr lang="de-DE" dirty="0" err="1"/>
              <a:t>have</a:t>
            </a:r>
            <a:r>
              <a:rPr lang="de-DE" dirty="0"/>
              <a:t> different </a:t>
            </a:r>
            <a:r>
              <a:rPr lang="de-DE" dirty="0" err="1"/>
              <a:t>effects</a:t>
            </a:r>
            <a:r>
              <a:rPr lang="de-DE" dirty="0"/>
              <a:t>?</a:t>
            </a:r>
          </a:p>
        </p:txBody>
      </p:sp>
      <p:pic>
        <p:nvPicPr>
          <p:cNvPr id="5" name="Grafik 4" descr="Familie mit Mädchen">
            <a:extLst>
              <a:ext uri="{FF2B5EF4-FFF2-40B4-BE49-F238E27FC236}">
                <a16:creationId xmlns:a16="http://schemas.microsoft.com/office/drawing/2014/main" id="{5D556745-2FC8-4F84-9DBE-B3F846F85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5656" y="4488157"/>
            <a:ext cx="1224136" cy="1224136"/>
          </a:xfrm>
          <a:prstGeom prst="rect">
            <a:avLst/>
          </a:prstGeom>
        </p:spPr>
      </p:pic>
      <p:pic>
        <p:nvPicPr>
          <p:cNvPr id="7" name="Grafik 6" descr="Aktenkoffer">
            <a:extLst>
              <a:ext uri="{FF2B5EF4-FFF2-40B4-BE49-F238E27FC236}">
                <a16:creationId xmlns:a16="http://schemas.microsoft.com/office/drawing/2014/main" id="{82F65AAE-2BCD-4B21-B891-64B7DF6B47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91880" y="3143222"/>
            <a:ext cx="1224000" cy="1224000"/>
          </a:xfrm>
          <a:prstGeom prst="rect">
            <a:avLst/>
          </a:prstGeom>
        </p:spPr>
      </p:pic>
      <p:pic>
        <p:nvPicPr>
          <p:cNvPr id="9" name="Grafik 8" descr="Rad">
            <a:extLst>
              <a:ext uri="{FF2B5EF4-FFF2-40B4-BE49-F238E27FC236}">
                <a16:creationId xmlns:a16="http://schemas.microsoft.com/office/drawing/2014/main" id="{E5F04F40-5CBB-4C30-A5EE-EF24F9D4B4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80112" y="4488293"/>
            <a:ext cx="1224000" cy="1224000"/>
          </a:xfrm>
          <a:prstGeom prst="rect">
            <a:avLst/>
          </a:prstGeom>
        </p:spPr>
      </p:pic>
      <p:cxnSp>
        <p:nvCxnSpPr>
          <p:cNvPr id="11" name="Gerade Verbindung mit Pfeil 10">
            <a:extLst>
              <a:ext uri="{FF2B5EF4-FFF2-40B4-BE49-F238E27FC236}">
                <a16:creationId xmlns:a16="http://schemas.microsoft.com/office/drawing/2014/main" id="{A9E23ED4-131E-4F3B-9097-A451FE3E85B1}"/>
              </a:ext>
            </a:extLst>
          </p:cNvPr>
          <p:cNvCxnSpPr>
            <a:endCxn id="7" idx="1"/>
          </p:cNvCxnSpPr>
          <p:nvPr/>
        </p:nvCxnSpPr>
        <p:spPr>
          <a:xfrm flipV="1">
            <a:off x="2627784" y="3755222"/>
            <a:ext cx="864096" cy="81677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Gerade Verbindung mit Pfeil 12">
            <a:extLst>
              <a:ext uri="{FF2B5EF4-FFF2-40B4-BE49-F238E27FC236}">
                <a16:creationId xmlns:a16="http://schemas.microsoft.com/office/drawing/2014/main" id="{3A9C422F-48D5-49D2-A980-5FED9B4505D7}"/>
              </a:ext>
            </a:extLst>
          </p:cNvPr>
          <p:cNvCxnSpPr>
            <a:cxnSpLocks/>
            <a:stCxn id="5" idx="3"/>
            <a:endCxn id="9" idx="1"/>
          </p:cNvCxnSpPr>
          <p:nvPr/>
        </p:nvCxnSpPr>
        <p:spPr>
          <a:xfrm>
            <a:off x="2699792" y="5100225"/>
            <a:ext cx="2880320" cy="6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 name="Gerade Verbindung mit Pfeil 15">
            <a:extLst>
              <a:ext uri="{FF2B5EF4-FFF2-40B4-BE49-F238E27FC236}">
                <a16:creationId xmlns:a16="http://schemas.microsoft.com/office/drawing/2014/main" id="{74BCC743-4F15-4D5D-8309-A52697D99894}"/>
              </a:ext>
            </a:extLst>
          </p:cNvPr>
          <p:cNvCxnSpPr>
            <a:cxnSpLocks/>
          </p:cNvCxnSpPr>
          <p:nvPr/>
        </p:nvCxnSpPr>
        <p:spPr>
          <a:xfrm>
            <a:off x="4849416" y="3815793"/>
            <a:ext cx="802706" cy="75620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50979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F7EE9A-E5DA-4AA8-B8D0-8C9A073C1B28}"/>
              </a:ext>
            </a:extLst>
          </p:cNvPr>
          <p:cNvSpPr>
            <a:spLocks noGrp="1"/>
          </p:cNvSpPr>
          <p:nvPr>
            <p:ph type="title"/>
          </p:nvPr>
        </p:nvSpPr>
        <p:spPr/>
        <p:txBody>
          <a:bodyPr/>
          <a:lstStyle/>
          <a:p>
            <a:r>
              <a:rPr lang="de-DE" dirty="0"/>
              <a:t>6.2 </a:t>
            </a:r>
            <a:r>
              <a:rPr lang="de-DE" dirty="0" err="1"/>
              <a:t>Types</a:t>
            </a:r>
            <a:r>
              <a:rPr lang="de-DE" dirty="0"/>
              <a:t> </a:t>
            </a:r>
            <a:r>
              <a:rPr lang="de-DE" dirty="0" err="1"/>
              <a:t>of</a:t>
            </a:r>
            <a:r>
              <a:rPr lang="de-DE" dirty="0"/>
              <a:t> </a:t>
            </a:r>
            <a:r>
              <a:rPr lang="de-DE" dirty="0" err="1"/>
              <a:t>Concentration</a:t>
            </a:r>
            <a:endParaRPr lang="de-DE" dirty="0"/>
          </a:p>
        </p:txBody>
      </p:sp>
      <p:sp>
        <p:nvSpPr>
          <p:cNvPr id="4" name="Inhaltsplatzhalter 3">
            <a:extLst>
              <a:ext uri="{FF2B5EF4-FFF2-40B4-BE49-F238E27FC236}">
                <a16:creationId xmlns:a16="http://schemas.microsoft.com/office/drawing/2014/main" id="{FC80CB2D-640E-49E6-AFB0-C48BAC9C2FE1}"/>
              </a:ext>
            </a:extLst>
          </p:cNvPr>
          <p:cNvSpPr>
            <a:spLocks noGrp="1"/>
          </p:cNvSpPr>
          <p:nvPr>
            <p:ph sz="half" idx="1"/>
          </p:nvPr>
        </p:nvSpPr>
        <p:spPr>
          <a:xfrm>
            <a:off x="838200" y="2395550"/>
            <a:ext cx="3657600" cy="1825538"/>
          </a:xfrm>
        </p:spPr>
        <p:txBody>
          <a:bodyPr/>
          <a:lstStyle/>
          <a:p>
            <a:r>
              <a:rPr lang="de-DE" dirty="0" err="1"/>
              <a:t>Concentration</a:t>
            </a:r>
            <a:endParaRPr lang="de-DE" dirty="0"/>
          </a:p>
          <a:p>
            <a:endParaRPr lang="de-DE" dirty="0"/>
          </a:p>
          <a:p>
            <a:pPr marL="0" indent="0">
              <a:buNone/>
            </a:pPr>
            <a:r>
              <a:rPr lang="de-DE" dirty="0">
                <a:sym typeface="Wingdings" panose="05000000000000000000" pitchFamily="2" charset="2"/>
              </a:rPr>
              <a:t> Ability </a:t>
            </a:r>
            <a:r>
              <a:rPr lang="de-DE" dirty="0" err="1">
                <a:sym typeface="Wingdings" panose="05000000000000000000" pitchFamily="2" charset="2"/>
              </a:rPr>
              <a:t>of</a:t>
            </a:r>
            <a:r>
              <a:rPr lang="de-DE" dirty="0">
                <a:sym typeface="Wingdings" panose="05000000000000000000" pitchFamily="2" charset="2"/>
              </a:rPr>
              <a:t> </a:t>
            </a:r>
            <a:r>
              <a:rPr lang="de-DE" dirty="0" err="1">
                <a:sym typeface="Wingdings" panose="05000000000000000000" pitchFamily="2" charset="2"/>
              </a:rPr>
              <a:t>focussing</a:t>
            </a:r>
            <a:r>
              <a:rPr lang="de-DE" dirty="0">
                <a:sym typeface="Wingdings" panose="05000000000000000000" pitchFamily="2" charset="2"/>
              </a:rPr>
              <a:t> in a </a:t>
            </a:r>
            <a:r>
              <a:rPr lang="de-DE" dirty="0" err="1">
                <a:sym typeface="Wingdings" panose="05000000000000000000" pitchFamily="2" charset="2"/>
              </a:rPr>
              <a:t>work-related</a:t>
            </a:r>
            <a:r>
              <a:rPr lang="de-DE" dirty="0">
                <a:sym typeface="Wingdings" panose="05000000000000000000" pitchFamily="2" charset="2"/>
              </a:rPr>
              <a:t> </a:t>
            </a:r>
            <a:r>
              <a:rPr lang="de-DE" dirty="0" err="1">
                <a:sym typeface="Wingdings" panose="05000000000000000000" pitchFamily="2" charset="2"/>
              </a:rPr>
              <a:t>context</a:t>
            </a:r>
            <a:endParaRPr lang="de-DE" dirty="0"/>
          </a:p>
        </p:txBody>
      </p:sp>
      <p:sp>
        <p:nvSpPr>
          <p:cNvPr id="5" name="Inhaltsplatzhalter 4">
            <a:extLst>
              <a:ext uri="{FF2B5EF4-FFF2-40B4-BE49-F238E27FC236}">
                <a16:creationId xmlns:a16="http://schemas.microsoft.com/office/drawing/2014/main" id="{8CA6A5DB-37C9-4F78-9395-A5EF3DF099A9}"/>
              </a:ext>
            </a:extLst>
          </p:cNvPr>
          <p:cNvSpPr>
            <a:spLocks noGrp="1"/>
          </p:cNvSpPr>
          <p:nvPr>
            <p:ph sz="half" idx="2"/>
          </p:nvPr>
        </p:nvSpPr>
        <p:spPr>
          <a:xfrm>
            <a:off x="4648200" y="2395550"/>
            <a:ext cx="3657600" cy="1825538"/>
          </a:xfrm>
        </p:spPr>
        <p:txBody>
          <a:bodyPr/>
          <a:lstStyle/>
          <a:p>
            <a:r>
              <a:rPr lang="de-DE" dirty="0" err="1"/>
              <a:t>Perception</a:t>
            </a:r>
            <a:endParaRPr lang="de-DE" dirty="0"/>
          </a:p>
          <a:p>
            <a:endParaRPr lang="de-DE" dirty="0"/>
          </a:p>
          <a:p>
            <a:pPr marL="0" indent="0">
              <a:buNone/>
            </a:pPr>
            <a:r>
              <a:rPr lang="de-DE" dirty="0">
                <a:sym typeface="Wingdings" panose="05000000000000000000" pitchFamily="2" charset="2"/>
              </a:rPr>
              <a:t> Ability </a:t>
            </a:r>
            <a:r>
              <a:rPr lang="de-DE" dirty="0" err="1">
                <a:sym typeface="Wingdings" panose="05000000000000000000" pitchFamily="2" charset="2"/>
              </a:rPr>
              <a:t>of</a:t>
            </a:r>
            <a:r>
              <a:rPr lang="de-DE" dirty="0">
                <a:sym typeface="Wingdings" panose="05000000000000000000" pitchFamily="2" charset="2"/>
              </a:rPr>
              <a:t> </a:t>
            </a:r>
            <a:r>
              <a:rPr lang="de-DE" dirty="0" err="1">
                <a:sym typeface="Wingdings" panose="05000000000000000000" pitchFamily="2" charset="2"/>
              </a:rPr>
              <a:t>conscious</a:t>
            </a:r>
            <a:r>
              <a:rPr lang="de-DE" dirty="0">
                <a:sym typeface="Wingdings" panose="05000000000000000000" pitchFamily="2" charset="2"/>
              </a:rPr>
              <a:t> </a:t>
            </a:r>
            <a:r>
              <a:rPr lang="de-DE" dirty="0" err="1">
                <a:sym typeface="Wingdings" panose="05000000000000000000" pitchFamily="2" charset="2"/>
              </a:rPr>
              <a:t>observing</a:t>
            </a:r>
            <a:r>
              <a:rPr lang="de-DE" dirty="0">
                <a:sym typeface="Wingdings" panose="05000000000000000000" pitchFamily="2" charset="2"/>
              </a:rPr>
              <a:t> in a not task-</a:t>
            </a:r>
            <a:r>
              <a:rPr lang="de-DE" dirty="0" err="1">
                <a:sym typeface="Wingdings" panose="05000000000000000000" pitchFamily="2" charset="2"/>
              </a:rPr>
              <a:t>related</a:t>
            </a:r>
            <a:r>
              <a:rPr lang="de-DE" dirty="0">
                <a:sym typeface="Wingdings" panose="05000000000000000000" pitchFamily="2" charset="2"/>
              </a:rPr>
              <a:t> </a:t>
            </a:r>
            <a:r>
              <a:rPr lang="de-DE" dirty="0" err="1">
                <a:sym typeface="Wingdings" panose="05000000000000000000" pitchFamily="2" charset="2"/>
              </a:rPr>
              <a:t>environment</a:t>
            </a:r>
            <a:endParaRPr lang="de-DE" dirty="0"/>
          </a:p>
        </p:txBody>
      </p:sp>
      <p:sp>
        <p:nvSpPr>
          <p:cNvPr id="6" name="Textfeld 5">
            <a:extLst>
              <a:ext uri="{FF2B5EF4-FFF2-40B4-BE49-F238E27FC236}">
                <a16:creationId xmlns:a16="http://schemas.microsoft.com/office/drawing/2014/main" id="{F17F3EE5-DBCA-4DEA-AF05-167CC4505CD8}"/>
              </a:ext>
            </a:extLst>
          </p:cNvPr>
          <p:cNvSpPr txBox="1"/>
          <p:nvPr/>
        </p:nvSpPr>
        <p:spPr>
          <a:xfrm>
            <a:off x="801080" y="5229200"/>
            <a:ext cx="769424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de-DE" dirty="0">
                <a:latin typeface="Arial" charset="0"/>
                <a:cs typeface="+mn-cs"/>
              </a:rPr>
              <a:t>Do </a:t>
            </a:r>
            <a:r>
              <a:rPr lang="de-DE" dirty="0" err="1">
                <a:latin typeface="Arial" charset="0"/>
                <a:cs typeface="+mn-cs"/>
              </a:rPr>
              <a:t>Interruptions</a:t>
            </a:r>
            <a:r>
              <a:rPr lang="de-DE" dirty="0">
                <a:latin typeface="Arial" charset="0"/>
                <a:cs typeface="+mn-cs"/>
              </a:rPr>
              <a:t> </a:t>
            </a:r>
            <a:r>
              <a:rPr lang="de-DE" dirty="0" err="1">
                <a:latin typeface="Arial" charset="0"/>
                <a:cs typeface="+mn-cs"/>
              </a:rPr>
              <a:t>affect</a:t>
            </a:r>
            <a:r>
              <a:rPr lang="de-DE" dirty="0">
                <a:latin typeface="Arial" charset="0"/>
                <a:cs typeface="+mn-cs"/>
              </a:rPr>
              <a:t> </a:t>
            </a:r>
            <a:r>
              <a:rPr lang="de-DE" dirty="0" err="1">
                <a:latin typeface="Arial" charset="0"/>
                <a:cs typeface="+mn-cs"/>
              </a:rPr>
              <a:t>both</a:t>
            </a:r>
            <a:r>
              <a:rPr lang="de-DE" dirty="0">
                <a:latin typeface="Arial" charset="0"/>
                <a:cs typeface="+mn-cs"/>
              </a:rPr>
              <a:t> </a:t>
            </a:r>
            <a:r>
              <a:rPr lang="de-DE" dirty="0" err="1">
                <a:latin typeface="Arial" charset="0"/>
                <a:cs typeface="+mn-cs"/>
              </a:rPr>
              <a:t>of</a:t>
            </a:r>
            <a:r>
              <a:rPr lang="de-DE" dirty="0">
                <a:latin typeface="Arial" charset="0"/>
                <a:cs typeface="+mn-cs"/>
              </a:rPr>
              <a:t> </a:t>
            </a:r>
            <a:r>
              <a:rPr lang="de-DE" dirty="0" err="1">
                <a:latin typeface="Arial" charset="0"/>
                <a:cs typeface="+mn-cs"/>
              </a:rPr>
              <a:t>these</a:t>
            </a:r>
            <a:r>
              <a:rPr lang="de-DE" dirty="0">
                <a:latin typeface="Arial" charset="0"/>
                <a:cs typeface="+mn-cs"/>
              </a:rPr>
              <a:t> </a:t>
            </a:r>
            <a:r>
              <a:rPr lang="de-DE" dirty="0" err="1">
                <a:latin typeface="Arial" charset="0"/>
                <a:cs typeface="+mn-cs"/>
              </a:rPr>
              <a:t>abilities</a:t>
            </a:r>
            <a:r>
              <a:rPr lang="de-DE" dirty="0">
                <a:latin typeface="Arial" charset="0"/>
                <a:cs typeface="+mn-cs"/>
              </a:rPr>
              <a:t> in </a:t>
            </a:r>
            <a:r>
              <a:rPr lang="de-DE" dirty="0" err="1">
                <a:latin typeface="Arial" charset="0"/>
                <a:cs typeface="+mn-cs"/>
              </a:rPr>
              <a:t>the</a:t>
            </a:r>
            <a:r>
              <a:rPr lang="de-DE" dirty="0">
                <a:latin typeface="Arial" charset="0"/>
                <a:cs typeface="+mn-cs"/>
              </a:rPr>
              <a:t> same </a:t>
            </a:r>
            <a:r>
              <a:rPr lang="de-DE" dirty="0" err="1">
                <a:latin typeface="Arial" charset="0"/>
                <a:cs typeface="+mn-cs"/>
              </a:rPr>
              <a:t>way</a:t>
            </a:r>
            <a:r>
              <a:rPr lang="de-DE" dirty="0">
                <a:latin typeface="Arial" charset="0"/>
                <a:cs typeface="+mn-cs"/>
              </a:rPr>
              <a:t>?</a:t>
            </a:r>
          </a:p>
        </p:txBody>
      </p:sp>
      <p:cxnSp>
        <p:nvCxnSpPr>
          <p:cNvPr id="8" name="Gerade Verbindung mit Pfeil 7">
            <a:extLst>
              <a:ext uri="{FF2B5EF4-FFF2-40B4-BE49-F238E27FC236}">
                <a16:creationId xmlns:a16="http://schemas.microsoft.com/office/drawing/2014/main" id="{E6BF19C4-21CD-44C5-BC1D-B664DB33C8BA}"/>
              </a:ext>
            </a:extLst>
          </p:cNvPr>
          <p:cNvCxnSpPr>
            <a:stCxn id="4" idx="2"/>
            <a:endCxn id="6" idx="0"/>
          </p:cNvCxnSpPr>
          <p:nvPr/>
        </p:nvCxnSpPr>
        <p:spPr>
          <a:xfrm>
            <a:off x="2667000" y="4221088"/>
            <a:ext cx="1981200" cy="10081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Gerade Verbindung mit Pfeil 9">
            <a:extLst>
              <a:ext uri="{FF2B5EF4-FFF2-40B4-BE49-F238E27FC236}">
                <a16:creationId xmlns:a16="http://schemas.microsoft.com/office/drawing/2014/main" id="{466D858A-EF33-4CC8-93D6-01E753930001}"/>
              </a:ext>
            </a:extLst>
          </p:cNvPr>
          <p:cNvCxnSpPr>
            <a:cxnSpLocks/>
            <a:stCxn id="5" idx="2"/>
            <a:endCxn id="6" idx="0"/>
          </p:cNvCxnSpPr>
          <p:nvPr/>
        </p:nvCxnSpPr>
        <p:spPr>
          <a:xfrm flipH="1">
            <a:off x="4648200" y="4221088"/>
            <a:ext cx="1828800" cy="10081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066182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83DCAB-6432-474D-9E99-76CE05934809}"/>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2C67D055-F45B-46E5-9694-8E023D6195CD}"/>
              </a:ext>
            </a:extLst>
          </p:cNvPr>
          <p:cNvSpPr>
            <a:spLocks noGrp="1"/>
          </p:cNvSpPr>
          <p:nvPr>
            <p:ph idx="1"/>
          </p:nvPr>
        </p:nvSpPr>
        <p:spPr/>
        <p:txBody>
          <a:bodyPr/>
          <a:lstStyle/>
          <a:p>
            <a:endParaRPr lang="de-DE"/>
          </a:p>
        </p:txBody>
      </p:sp>
      <p:pic>
        <p:nvPicPr>
          <p:cNvPr id="4" name="Grafik 3">
            <a:extLst>
              <a:ext uri="{FF2B5EF4-FFF2-40B4-BE49-F238E27FC236}">
                <a16:creationId xmlns:a16="http://schemas.microsoft.com/office/drawing/2014/main" id="{5B455A45-CCD0-4258-8B33-B8C7531773EC}"/>
              </a:ext>
            </a:extLst>
          </p:cNvPr>
          <p:cNvPicPr>
            <a:picLocks noChangeAspect="1"/>
          </p:cNvPicPr>
          <p:nvPr/>
        </p:nvPicPr>
        <p:blipFill>
          <a:blip r:embed="rId3"/>
          <a:stretch>
            <a:fillRect/>
          </a:stretch>
        </p:blipFill>
        <p:spPr>
          <a:xfrm>
            <a:off x="671512" y="1695450"/>
            <a:ext cx="7800975" cy="3467100"/>
          </a:xfrm>
          <a:prstGeom prst="rect">
            <a:avLst/>
          </a:prstGeom>
        </p:spPr>
      </p:pic>
      <p:sp>
        <p:nvSpPr>
          <p:cNvPr id="5" name="Textfeld 4">
            <a:extLst>
              <a:ext uri="{FF2B5EF4-FFF2-40B4-BE49-F238E27FC236}">
                <a16:creationId xmlns:a16="http://schemas.microsoft.com/office/drawing/2014/main" id="{0158BD8A-1BB7-4B7C-8553-A5C3CFD0521C}"/>
              </a:ext>
            </a:extLst>
          </p:cNvPr>
          <p:cNvSpPr txBox="1"/>
          <p:nvPr/>
        </p:nvSpPr>
        <p:spPr>
          <a:xfrm>
            <a:off x="1115616" y="5301208"/>
            <a:ext cx="6480720" cy="523220"/>
          </a:xfrm>
          <a:prstGeom prst="rect">
            <a:avLst/>
          </a:prstGeom>
          <a:noFill/>
        </p:spPr>
        <p:txBody>
          <a:bodyPr wrap="square" rtlCol="0">
            <a:spAutoFit/>
          </a:bodyPr>
          <a:lstStyle/>
          <a:p>
            <a:r>
              <a:rPr lang="de-DE" sz="1400" dirty="0">
                <a:latin typeface="+mn-lt"/>
              </a:rPr>
              <a:t>Source: https://www.infranken.de/regional/bamberg/aerztin-im-bereitschaftsdienst-ich-bin-immer-noch-geschockt;art212,3487654</a:t>
            </a:r>
          </a:p>
        </p:txBody>
      </p:sp>
    </p:spTree>
    <p:extLst>
      <p:ext uri="{BB962C8B-B14F-4D97-AF65-F5344CB8AC3E}">
        <p14:creationId xmlns:p14="http://schemas.microsoft.com/office/powerpoint/2010/main" val="929496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E981DC-FB84-4BD3-9127-D7DF8E4D0EAA}"/>
              </a:ext>
            </a:extLst>
          </p:cNvPr>
          <p:cNvSpPr>
            <a:spLocks noGrp="1"/>
          </p:cNvSpPr>
          <p:nvPr>
            <p:ph type="title"/>
          </p:nvPr>
        </p:nvSpPr>
        <p:spPr/>
        <p:txBody>
          <a:bodyPr/>
          <a:lstStyle/>
          <a:p>
            <a:r>
              <a:rPr lang="de-DE" dirty="0"/>
              <a:t>1. </a:t>
            </a:r>
            <a:r>
              <a:rPr lang="de-DE" dirty="0" err="1"/>
              <a:t>Relevance</a:t>
            </a:r>
            <a:r>
              <a:rPr lang="de-DE" dirty="0"/>
              <a:t>	</a:t>
            </a:r>
          </a:p>
        </p:txBody>
      </p:sp>
      <p:sp>
        <p:nvSpPr>
          <p:cNvPr id="3" name="Inhaltsplatzhalter 2">
            <a:extLst>
              <a:ext uri="{FF2B5EF4-FFF2-40B4-BE49-F238E27FC236}">
                <a16:creationId xmlns:a16="http://schemas.microsoft.com/office/drawing/2014/main" id="{5C5100BC-5186-4D2E-AAFE-FA533CD2EC07}"/>
              </a:ext>
            </a:extLst>
          </p:cNvPr>
          <p:cNvSpPr>
            <a:spLocks noGrp="1"/>
          </p:cNvSpPr>
          <p:nvPr>
            <p:ph idx="1"/>
          </p:nvPr>
        </p:nvSpPr>
        <p:spPr/>
        <p:txBody>
          <a:bodyPr/>
          <a:lstStyle/>
          <a:p>
            <a:r>
              <a:rPr lang="de-DE" dirty="0" err="1"/>
              <a:t>Amount</a:t>
            </a:r>
            <a:r>
              <a:rPr lang="de-DE" dirty="0"/>
              <a:t> </a:t>
            </a:r>
            <a:r>
              <a:rPr lang="de-DE" dirty="0" err="1"/>
              <a:t>of</a:t>
            </a:r>
            <a:r>
              <a:rPr lang="de-DE" dirty="0"/>
              <a:t> </a:t>
            </a:r>
            <a:r>
              <a:rPr lang="de-DE" dirty="0" err="1"/>
              <a:t>Interruptions</a:t>
            </a:r>
            <a:r>
              <a:rPr lang="de-DE" dirty="0"/>
              <a:t> </a:t>
            </a:r>
            <a:r>
              <a:rPr lang="de-DE" dirty="0" err="1"/>
              <a:t>is</a:t>
            </a:r>
            <a:r>
              <a:rPr lang="de-DE" dirty="0"/>
              <a:t> on </a:t>
            </a:r>
            <a:r>
              <a:rPr lang="de-DE" dirty="0" err="1"/>
              <a:t>the</a:t>
            </a:r>
            <a:r>
              <a:rPr lang="de-DE" dirty="0"/>
              <a:t> </a:t>
            </a:r>
            <a:r>
              <a:rPr lang="de-DE" dirty="0" err="1"/>
              <a:t>rise</a:t>
            </a:r>
            <a:endParaRPr lang="de-DE" dirty="0"/>
          </a:p>
          <a:p>
            <a:r>
              <a:rPr lang="de-DE" dirty="0"/>
              <a:t>This </a:t>
            </a:r>
            <a:r>
              <a:rPr lang="de-DE" dirty="0" err="1"/>
              <a:t>is</a:t>
            </a:r>
            <a:r>
              <a:rPr lang="de-DE" dirty="0"/>
              <a:t> </a:t>
            </a:r>
            <a:r>
              <a:rPr lang="de-DE" dirty="0" err="1"/>
              <a:t>the</a:t>
            </a:r>
            <a:r>
              <a:rPr lang="de-DE" dirty="0"/>
              <a:t> </a:t>
            </a:r>
            <a:r>
              <a:rPr lang="de-DE" dirty="0" err="1"/>
              <a:t>case</a:t>
            </a:r>
            <a:r>
              <a:rPr lang="de-DE" dirty="0"/>
              <a:t> </a:t>
            </a:r>
            <a:r>
              <a:rPr lang="de-DE" dirty="0" err="1"/>
              <a:t>for</a:t>
            </a:r>
            <a:r>
              <a:rPr lang="de-DE" dirty="0"/>
              <a:t> </a:t>
            </a:r>
            <a:r>
              <a:rPr lang="de-DE" dirty="0" err="1"/>
              <a:t>every</a:t>
            </a:r>
            <a:r>
              <a:rPr lang="de-DE" dirty="0"/>
              <a:t> </a:t>
            </a:r>
            <a:r>
              <a:rPr lang="de-DE" dirty="0" err="1"/>
              <a:t>daily</a:t>
            </a:r>
            <a:r>
              <a:rPr lang="de-DE" dirty="0"/>
              <a:t> </a:t>
            </a:r>
            <a:r>
              <a:rPr lang="de-DE" dirty="0" err="1"/>
              <a:t>life</a:t>
            </a:r>
            <a:r>
              <a:rPr lang="de-DE" dirty="0"/>
              <a:t> </a:t>
            </a:r>
            <a:r>
              <a:rPr lang="de-DE" dirty="0" err="1"/>
              <a:t>situation</a:t>
            </a:r>
            <a:endParaRPr lang="de-DE" dirty="0"/>
          </a:p>
          <a:p>
            <a:r>
              <a:rPr lang="de-DE" dirty="0" err="1"/>
              <a:t>Peoples</a:t>
            </a:r>
            <a:r>
              <a:rPr lang="de-DE" dirty="0"/>
              <a:t> </a:t>
            </a:r>
            <a:r>
              <a:rPr lang="de-DE" dirty="0" err="1"/>
              <a:t>Behavior</a:t>
            </a:r>
            <a:r>
              <a:rPr lang="de-DE" dirty="0"/>
              <a:t> </a:t>
            </a:r>
            <a:r>
              <a:rPr lang="de-DE" dirty="0" err="1"/>
              <a:t>is</a:t>
            </a:r>
            <a:r>
              <a:rPr lang="de-DE" dirty="0"/>
              <a:t> </a:t>
            </a:r>
            <a:r>
              <a:rPr lang="de-DE" dirty="0" err="1"/>
              <a:t>affected</a:t>
            </a:r>
            <a:endParaRPr lang="de-DE" dirty="0"/>
          </a:p>
          <a:p>
            <a:r>
              <a:rPr lang="de-DE" dirty="0" err="1"/>
              <a:t>Various</a:t>
            </a:r>
            <a:r>
              <a:rPr lang="de-DE" dirty="0"/>
              <a:t> </a:t>
            </a:r>
            <a:r>
              <a:rPr lang="de-DE" dirty="0" err="1"/>
              <a:t>studies</a:t>
            </a:r>
            <a:r>
              <a:rPr lang="de-DE" dirty="0"/>
              <a:t> </a:t>
            </a:r>
            <a:r>
              <a:rPr lang="de-DE" dirty="0" err="1"/>
              <a:t>suggest</a:t>
            </a:r>
            <a:r>
              <a:rPr lang="de-DE" dirty="0"/>
              <a:t> a link </a:t>
            </a:r>
            <a:r>
              <a:rPr lang="de-DE" dirty="0" err="1"/>
              <a:t>between</a:t>
            </a:r>
            <a:r>
              <a:rPr lang="de-DE" dirty="0"/>
              <a:t> </a:t>
            </a:r>
            <a:r>
              <a:rPr lang="de-DE" dirty="0" err="1"/>
              <a:t>interruptions</a:t>
            </a:r>
            <a:r>
              <a:rPr lang="de-DE" dirty="0"/>
              <a:t> and (</a:t>
            </a:r>
            <a:r>
              <a:rPr lang="de-DE" dirty="0" err="1"/>
              <a:t>mostly</a:t>
            </a:r>
            <a:r>
              <a:rPr lang="de-DE" dirty="0"/>
              <a:t> negative) </a:t>
            </a:r>
            <a:r>
              <a:rPr lang="de-DE" dirty="0" err="1"/>
              <a:t>psychological</a:t>
            </a:r>
            <a:r>
              <a:rPr lang="de-DE" dirty="0"/>
              <a:t> </a:t>
            </a:r>
            <a:r>
              <a:rPr lang="de-DE" dirty="0" err="1"/>
              <a:t>effects</a:t>
            </a:r>
            <a:endParaRPr lang="de-DE" dirty="0"/>
          </a:p>
        </p:txBody>
      </p:sp>
    </p:spTree>
    <p:extLst>
      <p:ext uri="{BB962C8B-B14F-4D97-AF65-F5344CB8AC3E}">
        <p14:creationId xmlns:p14="http://schemas.microsoft.com/office/powerpoint/2010/main" val="24624565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C9C78C-2DA5-48EB-B3DB-D002247019C2}"/>
              </a:ext>
            </a:extLst>
          </p:cNvPr>
          <p:cNvSpPr>
            <a:spLocks noGrp="1"/>
          </p:cNvSpPr>
          <p:nvPr>
            <p:ph type="title"/>
          </p:nvPr>
        </p:nvSpPr>
        <p:spPr/>
        <p:txBody>
          <a:bodyPr/>
          <a:lstStyle/>
          <a:p>
            <a:r>
              <a:rPr lang="de-DE" dirty="0" err="1"/>
              <a:t>Failure</a:t>
            </a:r>
            <a:r>
              <a:rPr lang="de-DE" dirty="0"/>
              <a:t> in on-</a:t>
            </a:r>
            <a:r>
              <a:rPr lang="de-DE" dirty="0" err="1"/>
              <a:t>call</a:t>
            </a:r>
            <a:r>
              <a:rPr lang="de-DE" dirty="0"/>
              <a:t> </a:t>
            </a:r>
            <a:r>
              <a:rPr lang="de-DE" dirty="0" err="1"/>
              <a:t>service</a:t>
            </a:r>
            <a:endParaRPr lang="de-DE" dirty="0"/>
          </a:p>
        </p:txBody>
      </p:sp>
      <p:sp>
        <p:nvSpPr>
          <p:cNvPr id="3" name="Inhaltsplatzhalter 2">
            <a:extLst>
              <a:ext uri="{FF2B5EF4-FFF2-40B4-BE49-F238E27FC236}">
                <a16:creationId xmlns:a16="http://schemas.microsoft.com/office/drawing/2014/main" id="{F4C5B2DB-E3C7-400C-B106-9F4842EE65DF}"/>
              </a:ext>
            </a:extLst>
          </p:cNvPr>
          <p:cNvSpPr>
            <a:spLocks noGrp="1"/>
          </p:cNvSpPr>
          <p:nvPr>
            <p:ph idx="1"/>
          </p:nvPr>
        </p:nvSpPr>
        <p:spPr/>
        <p:txBody>
          <a:bodyPr/>
          <a:lstStyle/>
          <a:p>
            <a:r>
              <a:rPr lang="de-DE" dirty="0" err="1"/>
              <a:t>Excessive</a:t>
            </a:r>
            <a:r>
              <a:rPr lang="de-DE" dirty="0"/>
              <a:t> </a:t>
            </a:r>
            <a:r>
              <a:rPr lang="de-DE" dirty="0" err="1"/>
              <a:t>Workload</a:t>
            </a:r>
            <a:endParaRPr lang="de-DE" dirty="0"/>
          </a:p>
          <a:p>
            <a:r>
              <a:rPr lang="de-DE" dirty="0" err="1"/>
              <a:t>No</a:t>
            </a:r>
            <a:r>
              <a:rPr lang="de-DE" dirty="0"/>
              <a:t> </a:t>
            </a:r>
            <a:r>
              <a:rPr lang="de-DE" dirty="0" err="1"/>
              <a:t>prioritization</a:t>
            </a:r>
            <a:r>
              <a:rPr lang="de-DE" dirty="0"/>
              <a:t> </a:t>
            </a:r>
            <a:r>
              <a:rPr lang="de-DE" dirty="0" err="1"/>
              <a:t>of</a:t>
            </a:r>
            <a:r>
              <a:rPr lang="de-DE" dirty="0"/>
              <a:t> </a:t>
            </a:r>
            <a:r>
              <a:rPr lang="de-DE" dirty="0" err="1"/>
              <a:t>emergency</a:t>
            </a:r>
            <a:r>
              <a:rPr lang="de-DE" dirty="0"/>
              <a:t> </a:t>
            </a:r>
            <a:r>
              <a:rPr lang="de-DE" dirty="0" err="1"/>
              <a:t>calls</a:t>
            </a:r>
            <a:endParaRPr lang="de-DE" dirty="0"/>
          </a:p>
          <a:p>
            <a:r>
              <a:rPr lang="de-DE" dirty="0" err="1"/>
              <a:t>Consequences</a:t>
            </a:r>
            <a:r>
              <a:rPr lang="de-DE" dirty="0"/>
              <a:t> </a:t>
            </a:r>
            <a:r>
              <a:rPr lang="de-DE" dirty="0" err="1"/>
              <a:t>with</a:t>
            </a:r>
            <a:r>
              <a:rPr lang="de-DE" dirty="0"/>
              <a:t> maximum </a:t>
            </a:r>
            <a:r>
              <a:rPr lang="de-DE" dirty="0" err="1"/>
              <a:t>severity</a:t>
            </a:r>
            <a:endParaRPr lang="de-DE" dirty="0"/>
          </a:p>
        </p:txBody>
      </p:sp>
    </p:spTree>
    <p:extLst>
      <p:ext uri="{BB962C8B-B14F-4D97-AF65-F5344CB8AC3E}">
        <p14:creationId xmlns:p14="http://schemas.microsoft.com/office/powerpoint/2010/main" val="4818965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684B28-2176-4F9E-8E04-BDD21BCF48E0}"/>
              </a:ext>
            </a:extLst>
          </p:cNvPr>
          <p:cNvSpPr>
            <a:spLocks noGrp="1"/>
          </p:cNvSpPr>
          <p:nvPr>
            <p:ph type="title"/>
          </p:nvPr>
        </p:nvSpPr>
        <p:spPr/>
        <p:txBody>
          <a:bodyPr/>
          <a:lstStyle/>
          <a:p>
            <a:r>
              <a:rPr lang="de-DE" dirty="0"/>
              <a:t>On-</a:t>
            </a:r>
            <a:r>
              <a:rPr lang="de-DE" dirty="0" err="1"/>
              <a:t>call</a:t>
            </a:r>
            <a:r>
              <a:rPr lang="de-DE" dirty="0"/>
              <a:t> </a:t>
            </a:r>
            <a:r>
              <a:rPr lang="de-DE" dirty="0" err="1"/>
              <a:t>service</a:t>
            </a:r>
            <a:r>
              <a:rPr lang="de-DE" dirty="0"/>
              <a:t> </a:t>
            </a:r>
            <a:r>
              <a:rPr lang="de-DE" dirty="0" err="1"/>
              <a:t>as</a:t>
            </a:r>
            <a:r>
              <a:rPr lang="de-DE" dirty="0"/>
              <a:t> a Domain </a:t>
            </a:r>
            <a:r>
              <a:rPr lang="de-DE" dirty="0" err="1"/>
              <a:t>with</a:t>
            </a:r>
            <a:r>
              <a:rPr lang="de-DE" dirty="0"/>
              <a:t> a strong </a:t>
            </a:r>
            <a:r>
              <a:rPr lang="de-DE" dirty="0" err="1"/>
              <a:t>boundary</a:t>
            </a:r>
            <a:endParaRPr lang="de-DE" dirty="0"/>
          </a:p>
        </p:txBody>
      </p:sp>
      <p:pic>
        <p:nvPicPr>
          <p:cNvPr id="9" name="Inhaltsplatzhalter 8">
            <a:extLst>
              <a:ext uri="{FF2B5EF4-FFF2-40B4-BE49-F238E27FC236}">
                <a16:creationId xmlns:a16="http://schemas.microsoft.com/office/drawing/2014/main" id="{5008BA28-28CB-4D7F-9214-A014B75EAD8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2848" y="2492896"/>
            <a:ext cx="5098303" cy="3552825"/>
          </a:xfrm>
        </p:spPr>
      </p:pic>
    </p:spTree>
    <p:extLst>
      <p:ext uri="{BB962C8B-B14F-4D97-AF65-F5344CB8AC3E}">
        <p14:creationId xmlns:p14="http://schemas.microsoft.com/office/powerpoint/2010/main" val="8366360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65D45F-AEED-4070-AD29-1BBAE79CECE3}"/>
              </a:ext>
            </a:extLst>
          </p:cNvPr>
          <p:cNvSpPr>
            <a:spLocks noGrp="1"/>
          </p:cNvSpPr>
          <p:nvPr>
            <p:ph type="title"/>
          </p:nvPr>
        </p:nvSpPr>
        <p:spPr/>
        <p:txBody>
          <a:bodyPr/>
          <a:lstStyle/>
          <a:p>
            <a:r>
              <a:rPr lang="de-DE" dirty="0"/>
              <a:t>Boundary </a:t>
            </a:r>
            <a:r>
              <a:rPr lang="de-DE" dirty="0" err="1"/>
              <a:t>attributes</a:t>
            </a:r>
            <a:endParaRPr lang="de-DE" dirty="0"/>
          </a:p>
        </p:txBody>
      </p:sp>
      <p:sp>
        <p:nvSpPr>
          <p:cNvPr id="3" name="Inhaltsplatzhalter 2">
            <a:extLst>
              <a:ext uri="{FF2B5EF4-FFF2-40B4-BE49-F238E27FC236}">
                <a16:creationId xmlns:a16="http://schemas.microsoft.com/office/drawing/2014/main" id="{78590C38-A773-491B-9BCA-8A1578ACF3C1}"/>
              </a:ext>
            </a:extLst>
          </p:cNvPr>
          <p:cNvSpPr>
            <a:spLocks noGrp="1"/>
          </p:cNvSpPr>
          <p:nvPr>
            <p:ph idx="1"/>
          </p:nvPr>
        </p:nvSpPr>
        <p:spPr/>
        <p:txBody>
          <a:bodyPr/>
          <a:lstStyle/>
          <a:p>
            <a:r>
              <a:rPr lang="de-DE" dirty="0"/>
              <a:t>Minimal </a:t>
            </a:r>
            <a:r>
              <a:rPr lang="de-DE" dirty="0" err="1"/>
              <a:t>boundary</a:t>
            </a:r>
            <a:r>
              <a:rPr lang="de-DE" dirty="0"/>
              <a:t> </a:t>
            </a:r>
            <a:r>
              <a:rPr lang="de-DE" dirty="0" err="1"/>
              <a:t>flexibility</a:t>
            </a:r>
            <a:r>
              <a:rPr lang="de-DE" dirty="0"/>
              <a:t> </a:t>
            </a:r>
            <a:br>
              <a:rPr lang="de-DE" dirty="0"/>
            </a:br>
            <a:r>
              <a:rPr lang="de-DE" dirty="0"/>
              <a:t>(</a:t>
            </a:r>
            <a:r>
              <a:rPr lang="de-DE" dirty="0" err="1"/>
              <a:t>defined</a:t>
            </a:r>
            <a:r>
              <a:rPr lang="de-DE" dirty="0"/>
              <a:t> </a:t>
            </a:r>
            <a:r>
              <a:rPr lang="de-DE" dirty="0" err="1"/>
              <a:t>by</a:t>
            </a:r>
            <a:r>
              <a:rPr lang="de-DE" dirty="0"/>
              <a:t> [</a:t>
            </a:r>
            <a:r>
              <a:rPr lang="de-DE" dirty="0" err="1"/>
              <a:t>Piszczeket</a:t>
            </a:r>
            <a:r>
              <a:rPr lang="de-DE" dirty="0"/>
              <a:t> al., 2014])</a:t>
            </a:r>
          </a:p>
          <a:p>
            <a:r>
              <a:rPr lang="de-DE" dirty="0"/>
              <a:t>High </a:t>
            </a:r>
            <a:r>
              <a:rPr lang="de-DE" dirty="0" err="1"/>
              <a:t>boundary</a:t>
            </a:r>
            <a:r>
              <a:rPr lang="de-DE" dirty="0"/>
              <a:t> </a:t>
            </a:r>
            <a:r>
              <a:rPr lang="de-DE" dirty="0" err="1"/>
              <a:t>permeability</a:t>
            </a:r>
            <a:r>
              <a:rPr lang="de-DE" dirty="0"/>
              <a:t> </a:t>
            </a:r>
            <a:br>
              <a:rPr lang="de-DE" dirty="0"/>
            </a:br>
            <a:r>
              <a:rPr lang="de-DE" dirty="0"/>
              <a:t>(</a:t>
            </a:r>
            <a:r>
              <a:rPr lang="de-DE" dirty="0" err="1"/>
              <a:t>defined</a:t>
            </a:r>
            <a:r>
              <a:rPr lang="de-DE" dirty="0"/>
              <a:t> </a:t>
            </a:r>
            <a:r>
              <a:rPr lang="de-DE" dirty="0" err="1"/>
              <a:t>by</a:t>
            </a:r>
            <a:r>
              <a:rPr lang="de-DE" dirty="0"/>
              <a:t> [Hecht et al., 2009])</a:t>
            </a:r>
          </a:p>
          <a:p>
            <a:pPr marL="457200" lvl="1" indent="0">
              <a:buNone/>
            </a:pPr>
            <a:endParaRPr lang="de-DE" dirty="0"/>
          </a:p>
          <a:p>
            <a:pPr marL="457200" lvl="1" indent="0">
              <a:buNone/>
            </a:pPr>
            <a:r>
              <a:rPr lang="de-DE" dirty="0"/>
              <a:t>→ Boundary </a:t>
            </a:r>
            <a:r>
              <a:rPr lang="de-DE" dirty="0" err="1"/>
              <a:t>thickness</a:t>
            </a:r>
            <a:r>
              <a:rPr lang="de-DE" dirty="0"/>
              <a:t> </a:t>
            </a:r>
            <a:r>
              <a:rPr lang="de-DE" dirty="0" err="1"/>
              <a:t>debatable</a:t>
            </a:r>
            <a:r>
              <a:rPr lang="de-DE" dirty="0"/>
              <a:t> </a:t>
            </a:r>
            <a:br>
              <a:rPr lang="de-DE" dirty="0"/>
            </a:br>
            <a:r>
              <a:rPr lang="de-DE" dirty="0"/>
              <a:t>    (</a:t>
            </a:r>
            <a:r>
              <a:rPr lang="de-DE" dirty="0" err="1"/>
              <a:t>defined</a:t>
            </a:r>
            <a:r>
              <a:rPr lang="de-DE" dirty="0"/>
              <a:t> </a:t>
            </a:r>
            <a:r>
              <a:rPr lang="de-DE" dirty="0" err="1"/>
              <a:t>by</a:t>
            </a:r>
            <a:r>
              <a:rPr lang="de-DE" dirty="0"/>
              <a:t> [</a:t>
            </a:r>
            <a:r>
              <a:rPr lang="de-DE" dirty="0" err="1"/>
              <a:t>Ashforth</a:t>
            </a:r>
            <a:r>
              <a:rPr lang="de-DE" dirty="0"/>
              <a:t> et al., 2000])</a:t>
            </a:r>
          </a:p>
          <a:p>
            <a:endParaRPr lang="de-DE" dirty="0"/>
          </a:p>
        </p:txBody>
      </p:sp>
    </p:spTree>
    <p:extLst>
      <p:ext uri="{BB962C8B-B14F-4D97-AF65-F5344CB8AC3E}">
        <p14:creationId xmlns:p14="http://schemas.microsoft.com/office/powerpoint/2010/main" val="3482564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5758F8-35DA-4649-A182-68E26354E80C}"/>
              </a:ext>
            </a:extLst>
          </p:cNvPr>
          <p:cNvSpPr>
            <a:spLocks noGrp="1"/>
          </p:cNvSpPr>
          <p:nvPr>
            <p:ph type="title"/>
          </p:nvPr>
        </p:nvSpPr>
        <p:spPr/>
        <p:txBody>
          <a:bodyPr/>
          <a:lstStyle/>
          <a:p>
            <a:r>
              <a:rPr lang="de-DE" dirty="0" err="1"/>
              <a:t>Effects</a:t>
            </a:r>
            <a:r>
              <a:rPr lang="de-DE" dirty="0"/>
              <a:t> on </a:t>
            </a:r>
            <a:r>
              <a:rPr lang="de-DE" dirty="0" err="1"/>
              <a:t>doctors</a:t>
            </a:r>
            <a:endParaRPr lang="de-DE" dirty="0"/>
          </a:p>
        </p:txBody>
      </p:sp>
      <p:sp>
        <p:nvSpPr>
          <p:cNvPr id="3" name="Inhaltsplatzhalter 2">
            <a:extLst>
              <a:ext uri="{FF2B5EF4-FFF2-40B4-BE49-F238E27FC236}">
                <a16:creationId xmlns:a16="http://schemas.microsoft.com/office/drawing/2014/main" id="{C2CBBC60-7D2E-4ACC-B044-9955F3605889}"/>
              </a:ext>
            </a:extLst>
          </p:cNvPr>
          <p:cNvSpPr>
            <a:spLocks noGrp="1"/>
          </p:cNvSpPr>
          <p:nvPr>
            <p:ph idx="1"/>
          </p:nvPr>
        </p:nvSpPr>
        <p:spPr/>
        <p:txBody>
          <a:bodyPr/>
          <a:lstStyle/>
          <a:p>
            <a:r>
              <a:rPr lang="en-US" dirty="0"/>
              <a:t>Questionnaires in 2006 and 2010 among physicians in Finland</a:t>
            </a:r>
          </a:p>
          <a:p>
            <a:r>
              <a:rPr lang="en-US" dirty="0"/>
              <a:t>1541 respondents</a:t>
            </a:r>
          </a:p>
          <a:p>
            <a:r>
              <a:rPr lang="en-US" dirty="0"/>
              <a:t>Results: Sleeping problems and WIF lead to high distress, low job satisfaction, low work ability</a:t>
            </a:r>
          </a:p>
          <a:p>
            <a:r>
              <a:rPr lang="en-US" dirty="0"/>
              <a:t>Number of active on-call hours is associated with higher levels of WIF, but not sleeping problems</a:t>
            </a:r>
            <a:endParaRPr lang="de-DE" dirty="0"/>
          </a:p>
        </p:txBody>
      </p:sp>
    </p:spTree>
    <p:extLst>
      <p:ext uri="{BB962C8B-B14F-4D97-AF65-F5344CB8AC3E}">
        <p14:creationId xmlns:p14="http://schemas.microsoft.com/office/powerpoint/2010/main" val="31661406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3557CE-797C-4ABC-B798-272B30312D2A}"/>
              </a:ext>
            </a:extLst>
          </p:cNvPr>
          <p:cNvSpPr>
            <a:spLocks noGrp="1"/>
          </p:cNvSpPr>
          <p:nvPr>
            <p:ph type="title"/>
          </p:nvPr>
        </p:nvSpPr>
        <p:spPr/>
        <p:txBody>
          <a:bodyPr/>
          <a:lstStyle/>
          <a:p>
            <a:r>
              <a:rPr lang="de-DE" dirty="0"/>
              <a:t>Mental, </a:t>
            </a:r>
            <a:r>
              <a:rPr lang="de-DE" dirty="0" err="1"/>
              <a:t>cognitive</a:t>
            </a:r>
            <a:r>
              <a:rPr lang="de-DE" dirty="0"/>
              <a:t>, </a:t>
            </a:r>
            <a:r>
              <a:rPr lang="de-DE" dirty="0" err="1"/>
              <a:t>behavioural</a:t>
            </a:r>
            <a:r>
              <a:rPr lang="de-DE" dirty="0"/>
              <a:t> </a:t>
            </a:r>
            <a:r>
              <a:rPr lang="de-DE" dirty="0" err="1"/>
              <a:t>symptoms</a:t>
            </a:r>
            <a:endParaRPr lang="de-DE" dirty="0"/>
          </a:p>
        </p:txBody>
      </p:sp>
      <p:graphicFrame>
        <p:nvGraphicFramePr>
          <p:cNvPr id="4" name="Inhaltsplatzhalter 3">
            <a:extLst>
              <a:ext uri="{FF2B5EF4-FFF2-40B4-BE49-F238E27FC236}">
                <a16:creationId xmlns:a16="http://schemas.microsoft.com/office/drawing/2014/main" id="{3359456C-DE48-4591-8F81-FFC483820731}"/>
              </a:ext>
            </a:extLst>
          </p:cNvPr>
          <p:cNvGraphicFramePr>
            <a:graphicFrameLocks noGrp="1"/>
          </p:cNvGraphicFramePr>
          <p:nvPr>
            <p:ph idx="1"/>
          </p:nvPr>
        </p:nvGraphicFramePr>
        <p:xfrm>
          <a:off x="838200" y="2590800"/>
          <a:ext cx="7467600" cy="276352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403889842"/>
                    </a:ext>
                  </a:extLst>
                </a:gridCol>
                <a:gridCol w="2489200">
                  <a:extLst>
                    <a:ext uri="{9D8B030D-6E8A-4147-A177-3AD203B41FA5}">
                      <a16:colId xmlns:a16="http://schemas.microsoft.com/office/drawing/2014/main" val="713123857"/>
                    </a:ext>
                  </a:extLst>
                </a:gridCol>
                <a:gridCol w="2489200">
                  <a:extLst>
                    <a:ext uri="{9D8B030D-6E8A-4147-A177-3AD203B41FA5}">
                      <a16:colId xmlns:a16="http://schemas.microsoft.com/office/drawing/2014/main" val="1857040861"/>
                    </a:ext>
                  </a:extLst>
                </a:gridCol>
              </a:tblGrid>
              <a:tr h="370840">
                <a:tc>
                  <a:txBody>
                    <a:bodyPr/>
                    <a:lstStyle/>
                    <a:p>
                      <a:r>
                        <a:rPr lang="de-DE" dirty="0"/>
                        <a:t>Symptom</a:t>
                      </a:r>
                    </a:p>
                  </a:txBody>
                  <a:tcPr/>
                </a:tc>
                <a:tc>
                  <a:txBody>
                    <a:bodyPr/>
                    <a:lstStyle/>
                    <a:p>
                      <a:r>
                        <a:rPr lang="de-DE" dirty="0"/>
                        <a:t>On-</a:t>
                      </a:r>
                      <a:r>
                        <a:rPr lang="de-DE" dirty="0" err="1"/>
                        <a:t>call</a:t>
                      </a:r>
                      <a:r>
                        <a:rPr lang="de-DE" dirty="0"/>
                        <a:t> %</a:t>
                      </a:r>
                    </a:p>
                  </a:txBody>
                  <a:tcPr/>
                </a:tc>
                <a:tc>
                  <a:txBody>
                    <a:bodyPr/>
                    <a:lstStyle/>
                    <a:p>
                      <a:r>
                        <a:rPr lang="de-DE" dirty="0"/>
                        <a:t>On-</a:t>
                      </a:r>
                      <a:r>
                        <a:rPr lang="de-DE" dirty="0" err="1"/>
                        <a:t>vacation</a:t>
                      </a:r>
                      <a:r>
                        <a:rPr lang="de-DE" dirty="0"/>
                        <a:t> %</a:t>
                      </a:r>
                    </a:p>
                  </a:txBody>
                  <a:tcPr/>
                </a:tc>
                <a:extLst>
                  <a:ext uri="{0D108BD9-81ED-4DB2-BD59-A6C34878D82A}">
                    <a16:rowId xmlns:a16="http://schemas.microsoft.com/office/drawing/2014/main" val="3112070752"/>
                  </a:ext>
                </a:extLst>
              </a:tr>
              <a:tr h="370840">
                <a:tc>
                  <a:txBody>
                    <a:bodyPr/>
                    <a:lstStyle/>
                    <a:p>
                      <a:r>
                        <a:rPr lang="de-DE" dirty="0" err="1"/>
                        <a:t>Tearfulness</a:t>
                      </a:r>
                      <a:r>
                        <a:rPr lang="de-DE" dirty="0"/>
                        <a:t>, </a:t>
                      </a:r>
                      <a:r>
                        <a:rPr lang="de-DE" dirty="0" err="1"/>
                        <a:t>depression</a:t>
                      </a:r>
                      <a:endParaRPr lang="de-DE" dirty="0"/>
                    </a:p>
                  </a:txBody>
                  <a:tcPr/>
                </a:tc>
                <a:tc>
                  <a:txBody>
                    <a:bodyPr/>
                    <a:lstStyle/>
                    <a:p>
                      <a:r>
                        <a:rPr lang="de-DE" dirty="0"/>
                        <a:t>23,2</a:t>
                      </a:r>
                    </a:p>
                  </a:txBody>
                  <a:tcPr/>
                </a:tc>
                <a:tc>
                  <a:txBody>
                    <a:bodyPr/>
                    <a:lstStyle/>
                    <a:p>
                      <a:r>
                        <a:rPr lang="de-DE" dirty="0"/>
                        <a:t>3,3</a:t>
                      </a:r>
                    </a:p>
                  </a:txBody>
                  <a:tcPr/>
                </a:tc>
                <a:extLst>
                  <a:ext uri="{0D108BD9-81ED-4DB2-BD59-A6C34878D82A}">
                    <a16:rowId xmlns:a16="http://schemas.microsoft.com/office/drawing/2014/main" val="469666278"/>
                  </a:ext>
                </a:extLst>
              </a:tr>
              <a:tr h="370840">
                <a:tc>
                  <a:txBody>
                    <a:bodyPr/>
                    <a:lstStyle/>
                    <a:p>
                      <a:r>
                        <a:rPr lang="de-DE" dirty="0"/>
                        <a:t>Memory </a:t>
                      </a:r>
                      <a:r>
                        <a:rPr lang="de-DE" dirty="0" err="1"/>
                        <a:t>disturbances</a:t>
                      </a:r>
                      <a:endParaRPr lang="de-DE" dirty="0"/>
                    </a:p>
                  </a:txBody>
                  <a:tcPr/>
                </a:tc>
                <a:tc>
                  <a:txBody>
                    <a:bodyPr/>
                    <a:lstStyle/>
                    <a:p>
                      <a:r>
                        <a:rPr lang="de-DE" dirty="0"/>
                        <a:t>45,8</a:t>
                      </a:r>
                    </a:p>
                  </a:txBody>
                  <a:tcPr/>
                </a:tc>
                <a:tc>
                  <a:txBody>
                    <a:bodyPr/>
                    <a:lstStyle/>
                    <a:p>
                      <a:r>
                        <a:rPr lang="de-DE" dirty="0"/>
                        <a:t>9,5</a:t>
                      </a:r>
                    </a:p>
                  </a:txBody>
                  <a:tcPr/>
                </a:tc>
                <a:extLst>
                  <a:ext uri="{0D108BD9-81ED-4DB2-BD59-A6C34878D82A}">
                    <a16:rowId xmlns:a16="http://schemas.microsoft.com/office/drawing/2014/main" val="1509750682"/>
                  </a:ext>
                </a:extLst>
              </a:tr>
              <a:tr h="370840">
                <a:tc>
                  <a:txBody>
                    <a:bodyPr/>
                    <a:lstStyle/>
                    <a:p>
                      <a:r>
                        <a:rPr lang="de-DE" dirty="0"/>
                        <a:t>Need </a:t>
                      </a:r>
                      <a:r>
                        <a:rPr lang="de-DE" dirty="0" err="1"/>
                        <a:t>for</a:t>
                      </a:r>
                      <a:r>
                        <a:rPr lang="de-DE" dirty="0"/>
                        <a:t> </a:t>
                      </a:r>
                      <a:r>
                        <a:rPr lang="de-DE" dirty="0" err="1"/>
                        <a:t>alcohol</a:t>
                      </a:r>
                      <a:endParaRPr lang="de-DE" dirty="0"/>
                    </a:p>
                  </a:txBody>
                  <a:tcPr/>
                </a:tc>
                <a:tc>
                  <a:txBody>
                    <a:bodyPr/>
                    <a:lstStyle/>
                    <a:p>
                      <a:r>
                        <a:rPr lang="de-DE" dirty="0"/>
                        <a:t>30,5</a:t>
                      </a:r>
                    </a:p>
                  </a:txBody>
                  <a:tcPr/>
                </a:tc>
                <a:tc>
                  <a:txBody>
                    <a:bodyPr/>
                    <a:lstStyle/>
                    <a:p>
                      <a:r>
                        <a:rPr lang="de-DE" dirty="0"/>
                        <a:t>18,4</a:t>
                      </a:r>
                    </a:p>
                  </a:txBody>
                  <a:tcPr/>
                </a:tc>
                <a:extLst>
                  <a:ext uri="{0D108BD9-81ED-4DB2-BD59-A6C34878D82A}">
                    <a16:rowId xmlns:a16="http://schemas.microsoft.com/office/drawing/2014/main" val="1385662605"/>
                  </a:ext>
                </a:extLst>
              </a:tr>
              <a:tr h="370840">
                <a:tc>
                  <a:txBody>
                    <a:bodyPr/>
                    <a:lstStyle/>
                    <a:p>
                      <a:r>
                        <a:rPr lang="de-DE" dirty="0"/>
                        <a:t>Need </a:t>
                      </a:r>
                      <a:r>
                        <a:rPr lang="de-DE" dirty="0" err="1"/>
                        <a:t>for</a:t>
                      </a:r>
                      <a:r>
                        <a:rPr lang="de-DE" dirty="0"/>
                        <a:t> </a:t>
                      </a:r>
                      <a:r>
                        <a:rPr lang="de-DE" dirty="0" err="1"/>
                        <a:t>sleeping</a:t>
                      </a:r>
                      <a:r>
                        <a:rPr lang="de-DE" dirty="0"/>
                        <a:t> </a:t>
                      </a:r>
                      <a:r>
                        <a:rPr lang="de-DE" dirty="0" err="1"/>
                        <a:t>medicine</a:t>
                      </a:r>
                      <a:endParaRPr lang="de-DE" dirty="0"/>
                    </a:p>
                  </a:txBody>
                  <a:tcPr/>
                </a:tc>
                <a:tc>
                  <a:txBody>
                    <a:bodyPr/>
                    <a:lstStyle/>
                    <a:p>
                      <a:r>
                        <a:rPr lang="de-DE" dirty="0"/>
                        <a:t>15,8</a:t>
                      </a:r>
                    </a:p>
                  </a:txBody>
                  <a:tcPr/>
                </a:tc>
                <a:tc>
                  <a:txBody>
                    <a:bodyPr/>
                    <a:lstStyle/>
                    <a:p>
                      <a:r>
                        <a:rPr lang="de-DE" dirty="0"/>
                        <a:t>5,0</a:t>
                      </a:r>
                    </a:p>
                  </a:txBody>
                  <a:tcPr/>
                </a:tc>
                <a:extLst>
                  <a:ext uri="{0D108BD9-81ED-4DB2-BD59-A6C34878D82A}">
                    <a16:rowId xmlns:a16="http://schemas.microsoft.com/office/drawing/2014/main" val="2600320504"/>
                  </a:ext>
                </a:extLst>
              </a:tr>
              <a:tr h="370840">
                <a:tc>
                  <a:txBody>
                    <a:bodyPr/>
                    <a:lstStyle/>
                    <a:p>
                      <a:r>
                        <a:rPr lang="de-DE" dirty="0" err="1"/>
                        <a:t>Bulimia</a:t>
                      </a:r>
                      <a:endParaRPr lang="de-DE" dirty="0"/>
                    </a:p>
                  </a:txBody>
                  <a:tcPr/>
                </a:tc>
                <a:tc>
                  <a:txBody>
                    <a:bodyPr/>
                    <a:lstStyle/>
                    <a:p>
                      <a:r>
                        <a:rPr lang="de-DE" dirty="0"/>
                        <a:t>16,2</a:t>
                      </a:r>
                    </a:p>
                  </a:txBody>
                  <a:tcPr/>
                </a:tc>
                <a:tc>
                  <a:txBody>
                    <a:bodyPr/>
                    <a:lstStyle/>
                    <a:p>
                      <a:r>
                        <a:rPr lang="de-DE" dirty="0"/>
                        <a:t>6,0</a:t>
                      </a:r>
                    </a:p>
                  </a:txBody>
                  <a:tcPr/>
                </a:tc>
                <a:extLst>
                  <a:ext uri="{0D108BD9-81ED-4DB2-BD59-A6C34878D82A}">
                    <a16:rowId xmlns:a16="http://schemas.microsoft.com/office/drawing/2014/main" val="4047962601"/>
                  </a:ext>
                </a:extLst>
              </a:tr>
            </a:tbl>
          </a:graphicData>
        </a:graphic>
      </p:graphicFrame>
      <p:sp>
        <p:nvSpPr>
          <p:cNvPr id="5" name="Textfeld 4">
            <a:extLst>
              <a:ext uri="{FF2B5EF4-FFF2-40B4-BE49-F238E27FC236}">
                <a16:creationId xmlns:a16="http://schemas.microsoft.com/office/drawing/2014/main" id="{73D4160F-308A-4DB4-81BE-1C7E9EB513B1}"/>
              </a:ext>
            </a:extLst>
          </p:cNvPr>
          <p:cNvSpPr txBox="1"/>
          <p:nvPr/>
        </p:nvSpPr>
        <p:spPr>
          <a:xfrm>
            <a:off x="971600" y="5659120"/>
            <a:ext cx="5950375" cy="461665"/>
          </a:xfrm>
          <a:prstGeom prst="rect">
            <a:avLst/>
          </a:prstGeom>
          <a:noFill/>
        </p:spPr>
        <p:txBody>
          <a:bodyPr wrap="square" rtlCol="0">
            <a:spAutoFit/>
          </a:bodyPr>
          <a:lstStyle/>
          <a:p>
            <a:r>
              <a:rPr lang="de-DE" dirty="0" err="1">
                <a:latin typeface="+mn-lt"/>
              </a:rPr>
              <a:t>Lindfors</a:t>
            </a:r>
            <a:r>
              <a:rPr lang="de-DE" dirty="0">
                <a:latin typeface="+mn-lt"/>
              </a:rPr>
              <a:t> et al., 2006</a:t>
            </a:r>
          </a:p>
        </p:txBody>
      </p:sp>
    </p:spTree>
    <p:extLst>
      <p:ext uri="{BB962C8B-B14F-4D97-AF65-F5344CB8AC3E}">
        <p14:creationId xmlns:p14="http://schemas.microsoft.com/office/powerpoint/2010/main" val="15986033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8D9875-D6C8-406A-8A86-F18ECABF43B0}"/>
              </a:ext>
            </a:extLst>
          </p:cNvPr>
          <p:cNvSpPr>
            <a:spLocks noGrp="1"/>
          </p:cNvSpPr>
          <p:nvPr>
            <p:ph type="title"/>
          </p:nvPr>
        </p:nvSpPr>
        <p:spPr/>
        <p:txBody>
          <a:bodyPr/>
          <a:lstStyle/>
          <a:p>
            <a:r>
              <a:rPr lang="de-DE" dirty="0" err="1"/>
              <a:t>How</a:t>
            </a:r>
            <a:r>
              <a:rPr lang="de-DE" dirty="0"/>
              <a:t> </a:t>
            </a:r>
            <a:r>
              <a:rPr lang="de-DE" dirty="0" err="1"/>
              <a:t>paging</a:t>
            </a:r>
            <a:r>
              <a:rPr lang="de-DE" dirty="0"/>
              <a:t> </a:t>
            </a:r>
            <a:r>
              <a:rPr lang="de-DE" dirty="0" err="1"/>
              <a:t>technology</a:t>
            </a:r>
            <a:r>
              <a:rPr lang="de-DE" dirty="0"/>
              <a:t> </a:t>
            </a:r>
            <a:r>
              <a:rPr lang="de-DE" dirty="0" err="1"/>
              <a:t>enables</a:t>
            </a:r>
            <a:r>
              <a:rPr lang="de-DE" dirty="0"/>
              <a:t> high </a:t>
            </a:r>
            <a:r>
              <a:rPr lang="de-DE" dirty="0" err="1"/>
              <a:t>availability</a:t>
            </a:r>
            <a:r>
              <a:rPr lang="de-DE" dirty="0"/>
              <a:t> </a:t>
            </a:r>
          </a:p>
        </p:txBody>
      </p:sp>
      <p:sp>
        <p:nvSpPr>
          <p:cNvPr id="3" name="Inhaltsplatzhalter 2">
            <a:extLst>
              <a:ext uri="{FF2B5EF4-FFF2-40B4-BE49-F238E27FC236}">
                <a16:creationId xmlns:a16="http://schemas.microsoft.com/office/drawing/2014/main" id="{368F3972-E22B-4B45-A0FC-0F1EA160FF6B}"/>
              </a:ext>
            </a:extLst>
          </p:cNvPr>
          <p:cNvSpPr>
            <a:spLocks noGrp="1"/>
          </p:cNvSpPr>
          <p:nvPr>
            <p:ph idx="1"/>
          </p:nvPr>
        </p:nvSpPr>
        <p:spPr/>
        <p:txBody>
          <a:bodyPr/>
          <a:lstStyle/>
          <a:p>
            <a:r>
              <a:rPr lang="de-DE" dirty="0"/>
              <a:t>Minimal </a:t>
            </a:r>
            <a:r>
              <a:rPr lang="de-DE" dirty="0" err="1"/>
              <a:t>complexity</a:t>
            </a:r>
            <a:r>
              <a:rPr lang="de-DE" dirty="0"/>
              <a:t>, </a:t>
            </a:r>
            <a:r>
              <a:rPr lang="de-DE" dirty="0" err="1"/>
              <a:t>dedicated</a:t>
            </a:r>
            <a:r>
              <a:rPr lang="de-DE" dirty="0"/>
              <a:t> </a:t>
            </a:r>
            <a:r>
              <a:rPr lang="de-DE" dirty="0" err="1"/>
              <a:t>task</a:t>
            </a:r>
            <a:endParaRPr lang="de-DE" dirty="0"/>
          </a:p>
          <a:p>
            <a:r>
              <a:rPr lang="de-DE" dirty="0" err="1"/>
              <a:t>Increased</a:t>
            </a:r>
            <a:r>
              <a:rPr lang="de-DE" dirty="0"/>
              <a:t> </a:t>
            </a:r>
            <a:r>
              <a:rPr lang="de-DE" dirty="0" err="1"/>
              <a:t>broadcast</a:t>
            </a:r>
            <a:r>
              <a:rPr lang="de-DE" dirty="0"/>
              <a:t> power</a:t>
            </a:r>
          </a:p>
          <a:p>
            <a:r>
              <a:rPr lang="de-DE" dirty="0"/>
              <a:t>Signals </a:t>
            </a:r>
            <a:r>
              <a:rPr lang="de-DE" dirty="0" err="1"/>
              <a:t>good</a:t>
            </a:r>
            <a:r>
              <a:rPr lang="de-DE" dirty="0"/>
              <a:t> at </a:t>
            </a:r>
            <a:r>
              <a:rPr lang="de-DE" dirty="0" err="1"/>
              <a:t>penetrating</a:t>
            </a:r>
            <a:r>
              <a:rPr lang="de-DE" dirty="0"/>
              <a:t> </a:t>
            </a:r>
            <a:r>
              <a:rPr lang="de-DE" dirty="0" err="1"/>
              <a:t>buildings</a:t>
            </a:r>
            <a:r>
              <a:rPr lang="de-DE" dirty="0"/>
              <a:t>,</a:t>
            </a:r>
            <a:br>
              <a:rPr lang="de-DE" dirty="0"/>
            </a:br>
            <a:r>
              <a:rPr lang="de-DE" dirty="0" err="1"/>
              <a:t>are</a:t>
            </a:r>
            <a:r>
              <a:rPr lang="de-DE" dirty="0"/>
              <a:t> </a:t>
            </a:r>
            <a:r>
              <a:rPr lang="de-DE" dirty="0" err="1"/>
              <a:t>being</a:t>
            </a:r>
            <a:r>
              <a:rPr lang="de-DE" dirty="0"/>
              <a:t> </a:t>
            </a:r>
            <a:r>
              <a:rPr lang="de-DE" dirty="0" err="1"/>
              <a:t>combined</a:t>
            </a:r>
            <a:r>
              <a:rPr lang="de-DE" dirty="0"/>
              <a:t> </a:t>
            </a:r>
            <a:r>
              <a:rPr lang="de-DE" dirty="0" err="1"/>
              <a:t>for</a:t>
            </a:r>
            <a:r>
              <a:rPr lang="de-DE" dirty="0"/>
              <a:t> </a:t>
            </a:r>
            <a:r>
              <a:rPr lang="de-DE" dirty="0" err="1"/>
              <a:t>better</a:t>
            </a:r>
            <a:r>
              <a:rPr lang="de-DE" dirty="0"/>
              <a:t> </a:t>
            </a:r>
            <a:r>
              <a:rPr lang="de-DE" dirty="0" err="1"/>
              <a:t>reception</a:t>
            </a:r>
            <a:endParaRPr lang="de-DE" dirty="0"/>
          </a:p>
          <a:p>
            <a:r>
              <a:rPr lang="de-DE" dirty="0" err="1"/>
              <a:t>Batteries</a:t>
            </a:r>
            <a:r>
              <a:rPr lang="de-DE" dirty="0"/>
              <a:t> last </a:t>
            </a:r>
            <a:r>
              <a:rPr lang="de-DE" dirty="0" err="1"/>
              <a:t>weeks</a:t>
            </a:r>
            <a:endParaRPr lang="de-DE" dirty="0"/>
          </a:p>
          <a:p>
            <a:r>
              <a:rPr lang="de-DE" dirty="0" err="1"/>
              <a:t>Disaster-proven</a:t>
            </a:r>
            <a:endParaRPr lang="de-DE" dirty="0"/>
          </a:p>
          <a:p>
            <a:endParaRPr lang="de-DE" dirty="0"/>
          </a:p>
          <a:p>
            <a:endParaRPr lang="de-DE" dirty="0"/>
          </a:p>
        </p:txBody>
      </p:sp>
      <p:pic>
        <p:nvPicPr>
          <p:cNvPr id="5" name="Grafik 4">
            <a:extLst>
              <a:ext uri="{FF2B5EF4-FFF2-40B4-BE49-F238E27FC236}">
                <a16:creationId xmlns:a16="http://schemas.microsoft.com/office/drawing/2014/main" id="{49BA9440-2FEE-4D90-8BB2-0D2266A0B9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0192" y="1904997"/>
            <a:ext cx="2376264" cy="2376264"/>
          </a:xfrm>
          <a:prstGeom prst="rect">
            <a:avLst/>
          </a:prstGeom>
        </p:spPr>
      </p:pic>
      <p:sp>
        <p:nvSpPr>
          <p:cNvPr id="6" name="Textfeld 5">
            <a:extLst>
              <a:ext uri="{FF2B5EF4-FFF2-40B4-BE49-F238E27FC236}">
                <a16:creationId xmlns:a16="http://schemas.microsoft.com/office/drawing/2014/main" id="{EDC1FBD6-40FB-4C0A-A698-1D9CEE58BCF6}"/>
              </a:ext>
            </a:extLst>
          </p:cNvPr>
          <p:cNvSpPr txBox="1"/>
          <p:nvPr/>
        </p:nvSpPr>
        <p:spPr>
          <a:xfrm>
            <a:off x="6300192" y="3997890"/>
            <a:ext cx="2376264" cy="738664"/>
          </a:xfrm>
          <a:prstGeom prst="rect">
            <a:avLst/>
          </a:prstGeom>
          <a:noFill/>
        </p:spPr>
        <p:txBody>
          <a:bodyPr wrap="square" rtlCol="0">
            <a:spAutoFit/>
          </a:bodyPr>
          <a:lstStyle/>
          <a:p>
            <a:r>
              <a:rPr lang="de-DE" sz="1400" dirty="0">
                <a:latin typeface="+mn-lt"/>
              </a:rPr>
              <a:t>Source: https://www.visiplex.com/product/alphanumeric-pager/</a:t>
            </a:r>
          </a:p>
        </p:txBody>
      </p:sp>
    </p:spTree>
    <p:extLst>
      <p:ext uri="{BB962C8B-B14F-4D97-AF65-F5344CB8AC3E}">
        <p14:creationId xmlns:p14="http://schemas.microsoft.com/office/powerpoint/2010/main" val="18854867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1C59DD-1D4D-4F55-A42C-FCF4EF9791B4}"/>
              </a:ext>
            </a:extLst>
          </p:cNvPr>
          <p:cNvSpPr>
            <a:spLocks noGrp="1"/>
          </p:cNvSpPr>
          <p:nvPr>
            <p:ph type="title"/>
          </p:nvPr>
        </p:nvSpPr>
        <p:spPr/>
        <p:txBody>
          <a:bodyPr/>
          <a:lstStyle/>
          <a:p>
            <a:r>
              <a:rPr lang="de-DE" dirty="0" err="1"/>
              <a:t>Why</a:t>
            </a:r>
            <a:r>
              <a:rPr lang="de-DE" dirty="0"/>
              <a:t> </a:t>
            </a:r>
            <a:r>
              <a:rPr lang="de-DE" dirty="0" err="1"/>
              <a:t>does</a:t>
            </a:r>
            <a:r>
              <a:rPr lang="de-DE" dirty="0"/>
              <a:t> </a:t>
            </a:r>
            <a:r>
              <a:rPr lang="de-DE" dirty="0" err="1"/>
              <a:t>it</a:t>
            </a:r>
            <a:r>
              <a:rPr lang="de-DE" dirty="0"/>
              <a:t> matter?</a:t>
            </a:r>
          </a:p>
        </p:txBody>
      </p:sp>
      <p:sp>
        <p:nvSpPr>
          <p:cNvPr id="3" name="Inhaltsplatzhalter 2">
            <a:extLst>
              <a:ext uri="{FF2B5EF4-FFF2-40B4-BE49-F238E27FC236}">
                <a16:creationId xmlns:a16="http://schemas.microsoft.com/office/drawing/2014/main" id="{F77BF64C-9E0F-4BFC-B1D0-13EDEE093A29}"/>
              </a:ext>
            </a:extLst>
          </p:cNvPr>
          <p:cNvSpPr>
            <a:spLocks noGrp="1"/>
          </p:cNvSpPr>
          <p:nvPr>
            <p:ph idx="1"/>
          </p:nvPr>
        </p:nvSpPr>
        <p:spPr/>
        <p:txBody>
          <a:bodyPr/>
          <a:lstStyle/>
          <a:p>
            <a:r>
              <a:rPr lang="de-DE" dirty="0"/>
              <a:t>Still in heavy </a:t>
            </a:r>
            <a:r>
              <a:rPr lang="de-DE" dirty="0" err="1"/>
              <a:t>use</a:t>
            </a:r>
            <a:endParaRPr lang="de-DE" dirty="0"/>
          </a:p>
          <a:p>
            <a:r>
              <a:rPr lang="de-DE" dirty="0"/>
              <a:t>Trade-off </a:t>
            </a:r>
            <a:r>
              <a:rPr lang="de-DE" dirty="0" err="1"/>
              <a:t>between</a:t>
            </a:r>
            <a:r>
              <a:rPr lang="de-DE" dirty="0"/>
              <a:t> </a:t>
            </a:r>
            <a:r>
              <a:rPr lang="de-DE" dirty="0" err="1"/>
              <a:t>complexity</a:t>
            </a:r>
            <a:r>
              <a:rPr lang="de-DE" dirty="0"/>
              <a:t> and </a:t>
            </a:r>
            <a:r>
              <a:rPr lang="de-DE" dirty="0" err="1"/>
              <a:t>reliability</a:t>
            </a:r>
            <a:endParaRPr lang="de-DE" dirty="0"/>
          </a:p>
          <a:p>
            <a:r>
              <a:rPr lang="de-DE" dirty="0"/>
              <a:t>Trade-off </a:t>
            </a:r>
            <a:r>
              <a:rPr lang="de-DE" dirty="0" err="1"/>
              <a:t>between</a:t>
            </a:r>
            <a:r>
              <a:rPr lang="de-DE" dirty="0"/>
              <a:t> </a:t>
            </a:r>
            <a:r>
              <a:rPr lang="de-DE" dirty="0" err="1"/>
              <a:t>point</a:t>
            </a:r>
            <a:r>
              <a:rPr lang="de-DE" dirty="0"/>
              <a:t>-</a:t>
            </a:r>
            <a:r>
              <a:rPr lang="de-DE" dirty="0" err="1"/>
              <a:t>to</a:t>
            </a:r>
            <a:r>
              <a:rPr lang="de-DE" dirty="0"/>
              <a:t>-point and </a:t>
            </a:r>
            <a:r>
              <a:rPr lang="de-DE" dirty="0" err="1"/>
              <a:t>broadcast</a:t>
            </a:r>
            <a:endParaRPr lang="de-DE" dirty="0"/>
          </a:p>
        </p:txBody>
      </p:sp>
    </p:spTree>
    <p:extLst>
      <p:ext uri="{BB962C8B-B14F-4D97-AF65-F5344CB8AC3E}">
        <p14:creationId xmlns:p14="http://schemas.microsoft.com/office/powerpoint/2010/main" val="34147799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EAB9CF-462E-4662-9DB1-15981DA379A5}"/>
              </a:ext>
            </a:extLst>
          </p:cNvPr>
          <p:cNvSpPr>
            <a:spLocks noGrp="1"/>
          </p:cNvSpPr>
          <p:nvPr>
            <p:ph type="ctrTitle"/>
          </p:nvPr>
        </p:nvSpPr>
        <p:spPr/>
        <p:txBody>
          <a:bodyPr/>
          <a:lstStyle/>
          <a:p>
            <a:r>
              <a:rPr lang="de-DE" dirty="0" err="1"/>
              <a:t>How</a:t>
            </a:r>
            <a:r>
              <a:rPr lang="de-DE" dirty="0"/>
              <a:t> </a:t>
            </a:r>
            <a:r>
              <a:rPr lang="de-DE" dirty="0" err="1"/>
              <a:t>does</a:t>
            </a:r>
            <a:r>
              <a:rPr lang="de-DE" dirty="0"/>
              <a:t> high </a:t>
            </a:r>
            <a:r>
              <a:rPr lang="de-DE" dirty="0" err="1"/>
              <a:t>availability</a:t>
            </a:r>
            <a:r>
              <a:rPr lang="de-DE" dirty="0"/>
              <a:t> </a:t>
            </a:r>
            <a:r>
              <a:rPr lang="de-DE" dirty="0" err="1"/>
              <a:t>relate</a:t>
            </a:r>
            <a:r>
              <a:rPr lang="de-DE" dirty="0"/>
              <a:t> </a:t>
            </a:r>
            <a:r>
              <a:rPr lang="de-DE" dirty="0" err="1"/>
              <a:t>to</a:t>
            </a:r>
            <a:r>
              <a:rPr lang="de-DE" dirty="0"/>
              <a:t> </a:t>
            </a:r>
            <a:r>
              <a:rPr lang="de-DE" dirty="0" err="1"/>
              <a:t>interruptibility</a:t>
            </a:r>
            <a:r>
              <a:rPr lang="de-DE" dirty="0"/>
              <a:t>?</a:t>
            </a:r>
          </a:p>
        </p:txBody>
      </p:sp>
      <p:sp>
        <p:nvSpPr>
          <p:cNvPr id="3" name="Untertitel 2">
            <a:extLst>
              <a:ext uri="{FF2B5EF4-FFF2-40B4-BE49-F238E27FC236}">
                <a16:creationId xmlns:a16="http://schemas.microsoft.com/office/drawing/2014/main" id="{93A5FA13-6B61-40C3-85F3-4EED2E2881F9}"/>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2981790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93769C-914A-4526-9D4A-324E52F3AC0C}"/>
              </a:ext>
            </a:extLst>
          </p:cNvPr>
          <p:cNvSpPr>
            <a:spLocks noGrp="1"/>
          </p:cNvSpPr>
          <p:nvPr>
            <p:ph type="title"/>
          </p:nvPr>
        </p:nvSpPr>
        <p:spPr/>
        <p:txBody>
          <a:bodyPr/>
          <a:lstStyle/>
          <a:p>
            <a:r>
              <a:rPr lang="de-DE" dirty="0" err="1"/>
              <a:t>Availability</a:t>
            </a:r>
            <a:r>
              <a:rPr lang="de-DE" dirty="0"/>
              <a:t> and </a:t>
            </a:r>
            <a:r>
              <a:rPr lang="de-DE" dirty="0" err="1"/>
              <a:t>Interruptability</a:t>
            </a:r>
            <a:endParaRPr lang="de-DE" dirty="0"/>
          </a:p>
        </p:txBody>
      </p:sp>
      <p:pic>
        <p:nvPicPr>
          <p:cNvPr id="5" name="Inhaltsplatzhalter 4">
            <a:extLst>
              <a:ext uri="{FF2B5EF4-FFF2-40B4-BE49-F238E27FC236}">
                <a16:creationId xmlns:a16="http://schemas.microsoft.com/office/drawing/2014/main" id="{852D0277-BFD6-4684-94D2-CA5CF93443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434840"/>
            <a:ext cx="7467600" cy="3280160"/>
          </a:xfrm>
        </p:spPr>
      </p:pic>
      <p:sp>
        <p:nvSpPr>
          <p:cNvPr id="6" name="Textfeld 5">
            <a:extLst>
              <a:ext uri="{FF2B5EF4-FFF2-40B4-BE49-F238E27FC236}">
                <a16:creationId xmlns:a16="http://schemas.microsoft.com/office/drawing/2014/main" id="{C994B156-39D6-4215-B20F-0622F2DC9F21}"/>
              </a:ext>
            </a:extLst>
          </p:cNvPr>
          <p:cNvSpPr txBox="1"/>
          <p:nvPr/>
        </p:nvSpPr>
        <p:spPr>
          <a:xfrm>
            <a:off x="1069897" y="5975569"/>
            <a:ext cx="5446319" cy="307777"/>
          </a:xfrm>
          <a:prstGeom prst="rect">
            <a:avLst/>
          </a:prstGeom>
          <a:noFill/>
        </p:spPr>
        <p:txBody>
          <a:bodyPr wrap="square" rtlCol="0">
            <a:spAutoFit/>
          </a:bodyPr>
          <a:lstStyle/>
          <a:p>
            <a:r>
              <a:rPr lang="de-DE" sz="1400" dirty="0">
                <a:latin typeface="+mn-lt"/>
              </a:rPr>
              <a:t>Source: [Fetter et al., 2018]</a:t>
            </a:r>
          </a:p>
        </p:txBody>
      </p:sp>
    </p:spTree>
    <p:extLst>
      <p:ext uri="{BB962C8B-B14F-4D97-AF65-F5344CB8AC3E}">
        <p14:creationId xmlns:p14="http://schemas.microsoft.com/office/powerpoint/2010/main" val="24938163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849710-E166-4559-AFB1-211A23FA53F9}"/>
              </a:ext>
            </a:extLst>
          </p:cNvPr>
          <p:cNvSpPr>
            <a:spLocks noGrp="1"/>
          </p:cNvSpPr>
          <p:nvPr>
            <p:ph type="title"/>
          </p:nvPr>
        </p:nvSpPr>
        <p:spPr/>
        <p:txBody>
          <a:bodyPr/>
          <a:lstStyle/>
          <a:p>
            <a:r>
              <a:rPr lang="de-DE" dirty="0" err="1"/>
              <a:t>Signalling</a:t>
            </a:r>
            <a:r>
              <a:rPr lang="de-DE" dirty="0"/>
              <a:t> </a:t>
            </a:r>
            <a:r>
              <a:rPr lang="de-DE" dirty="0" err="1"/>
              <a:t>availability</a:t>
            </a:r>
            <a:endParaRPr lang="de-DE" dirty="0"/>
          </a:p>
        </p:txBody>
      </p:sp>
      <p:sp>
        <p:nvSpPr>
          <p:cNvPr id="3" name="Inhaltsplatzhalter 2">
            <a:extLst>
              <a:ext uri="{FF2B5EF4-FFF2-40B4-BE49-F238E27FC236}">
                <a16:creationId xmlns:a16="http://schemas.microsoft.com/office/drawing/2014/main" id="{9E334EF8-B1EE-4BC5-8E1A-B038436849D4}"/>
              </a:ext>
            </a:extLst>
          </p:cNvPr>
          <p:cNvSpPr>
            <a:spLocks noGrp="1"/>
          </p:cNvSpPr>
          <p:nvPr>
            <p:ph idx="1"/>
          </p:nvPr>
        </p:nvSpPr>
        <p:spPr/>
        <p:txBody>
          <a:bodyPr/>
          <a:lstStyle/>
          <a:p>
            <a:r>
              <a:rPr lang="de-DE" dirty="0"/>
              <a:t>Bias: </a:t>
            </a:r>
            <a:r>
              <a:rPr lang="en-US" i="1" dirty="0"/>
              <a:t>Un</a:t>
            </a:r>
            <a:r>
              <a:rPr lang="en-US" dirty="0"/>
              <a:t>availability</a:t>
            </a:r>
            <a:r>
              <a:rPr lang="de-DE" dirty="0"/>
              <a:t> </a:t>
            </a:r>
            <a:r>
              <a:rPr lang="de-DE" dirty="0" err="1"/>
              <a:t>is</a:t>
            </a:r>
            <a:r>
              <a:rPr lang="de-DE" dirty="0"/>
              <a:t> </a:t>
            </a:r>
            <a:r>
              <a:rPr lang="de-DE" dirty="0" err="1"/>
              <a:t>being</a:t>
            </a:r>
            <a:r>
              <a:rPr lang="de-DE" dirty="0"/>
              <a:t> </a:t>
            </a:r>
            <a:r>
              <a:rPr lang="de-DE" dirty="0" err="1"/>
              <a:t>signalled</a:t>
            </a:r>
            <a:endParaRPr lang="de-DE" dirty="0"/>
          </a:p>
          <a:p>
            <a:r>
              <a:rPr lang="de-DE" dirty="0" err="1"/>
              <a:t>Signalling</a:t>
            </a:r>
            <a:r>
              <a:rPr lang="de-DE" dirty="0"/>
              <a:t> </a:t>
            </a:r>
            <a:r>
              <a:rPr lang="de-DE" dirty="0" err="1"/>
              <a:t>availability</a:t>
            </a:r>
            <a:r>
              <a:rPr lang="de-DE" dirty="0"/>
              <a:t> </a:t>
            </a:r>
            <a:r>
              <a:rPr lang="de-DE" dirty="0" err="1"/>
              <a:t>instead</a:t>
            </a:r>
            <a:r>
              <a:rPr lang="de-DE" dirty="0"/>
              <a:t> </a:t>
            </a:r>
            <a:r>
              <a:rPr lang="de-DE" dirty="0" err="1"/>
              <a:t>as</a:t>
            </a:r>
            <a:r>
              <a:rPr lang="de-DE" dirty="0"/>
              <a:t> a </a:t>
            </a:r>
            <a:r>
              <a:rPr lang="de-DE" dirty="0" err="1"/>
              <a:t>chance</a:t>
            </a:r>
            <a:r>
              <a:rPr lang="de-DE" dirty="0"/>
              <a:t> </a:t>
            </a:r>
            <a:r>
              <a:rPr lang="de-DE" dirty="0" err="1"/>
              <a:t>to</a:t>
            </a:r>
            <a:r>
              <a:rPr lang="de-DE" dirty="0"/>
              <a:t> </a:t>
            </a:r>
            <a:r>
              <a:rPr lang="de-DE" dirty="0" err="1"/>
              <a:t>give</a:t>
            </a:r>
            <a:r>
              <a:rPr lang="de-DE" dirty="0"/>
              <a:t> positive </a:t>
            </a:r>
            <a:r>
              <a:rPr lang="de-DE" dirty="0" err="1"/>
              <a:t>reinforcement</a:t>
            </a:r>
            <a:r>
              <a:rPr lang="de-DE" dirty="0"/>
              <a:t> </a:t>
            </a:r>
            <a:r>
              <a:rPr lang="de-DE" dirty="0" err="1"/>
              <a:t>to</a:t>
            </a:r>
            <a:r>
              <a:rPr lang="de-DE" dirty="0"/>
              <a:t> social </a:t>
            </a:r>
            <a:r>
              <a:rPr lang="de-DE" dirty="0" err="1"/>
              <a:t>environment</a:t>
            </a:r>
            <a:endParaRPr lang="de-DE" dirty="0"/>
          </a:p>
          <a:p>
            <a:r>
              <a:rPr lang="de-DE" dirty="0" err="1"/>
              <a:t>Potentially</a:t>
            </a:r>
            <a:r>
              <a:rPr lang="de-DE" dirty="0"/>
              <a:t> </a:t>
            </a:r>
            <a:r>
              <a:rPr lang="de-DE" dirty="0" err="1"/>
              <a:t>improved</a:t>
            </a:r>
            <a:r>
              <a:rPr lang="de-DE" dirty="0"/>
              <a:t> </a:t>
            </a:r>
            <a:r>
              <a:rPr lang="de-DE" dirty="0" err="1"/>
              <a:t>job</a:t>
            </a:r>
            <a:r>
              <a:rPr lang="de-DE" dirty="0"/>
              <a:t> </a:t>
            </a:r>
            <a:r>
              <a:rPr lang="de-DE" dirty="0" err="1"/>
              <a:t>satisfaction</a:t>
            </a:r>
            <a:endParaRPr lang="de-DE" dirty="0"/>
          </a:p>
        </p:txBody>
      </p:sp>
    </p:spTree>
    <p:extLst>
      <p:ext uri="{BB962C8B-B14F-4D97-AF65-F5344CB8AC3E}">
        <p14:creationId xmlns:p14="http://schemas.microsoft.com/office/powerpoint/2010/main" val="4107591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Structure</a:t>
            </a:r>
            <a:endParaRPr lang="de-DE" dirty="0"/>
          </a:p>
        </p:txBody>
      </p:sp>
      <p:sp>
        <p:nvSpPr>
          <p:cNvPr id="3" name="Inhaltsplatzhalter 2"/>
          <p:cNvSpPr>
            <a:spLocks noGrp="1"/>
          </p:cNvSpPr>
          <p:nvPr>
            <p:ph idx="1"/>
          </p:nvPr>
        </p:nvSpPr>
        <p:spPr>
          <a:xfrm>
            <a:off x="838200" y="2286000"/>
            <a:ext cx="7467600" cy="3857644"/>
          </a:xfrm>
        </p:spPr>
        <p:txBody>
          <a:bodyPr/>
          <a:lstStyle/>
          <a:p>
            <a:pPr marL="457200" indent="-457200">
              <a:buAutoNum type="arabicPeriod"/>
            </a:pPr>
            <a:r>
              <a:rPr lang="de-DE" dirty="0" err="1"/>
              <a:t>Relevance</a:t>
            </a:r>
            <a:endParaRPr lang="de-DE" dirty="0"/>
          </a:p>
          <a:p>
            <a:pPr marL="457200" indent="-457200">
              <a:buAutoNum type="arabicPeriod"/>
            </a:pPr>
            <a:r>
              <a:rPr lang="de-DE" dirty="0" err="1"/>
              <a:t>Definitions</a:t>
            </a:r>
            <a:r>
              <a:rPr lang="de-DE" dirty="0"/>
              <a:t> (</a:t>
            </a:r>
            <a:r>
              <a:rPr lang="de-DE" dirty="0" err="1"/>
              <a:t>Interruptions</a:t>
            </a:r>
            <a:r>
              <a:rPr lang="de-DE" dirty="0"/>
              <a:t>, Multitasking etc.)</a:t>
            </a:r>
          </a:p>
          <a:p>
            <a:pPr marL="457200" indent="-457200">
              <a:buAutoNum type="arabicPeriod"/>
            </a:pPr>
            <a:r>
              <a:rPr lang="de-DE" dirty="0" err="1"/>
              <a:t>Interruptions</a:t>
            </a:r>
            <a:r>
              <a:rPr lang="de-DE" dirty="0"/>
              <a:t> and </a:t>
            </a:r>
            <a:r>
              <a:rPr lang="de-DE" dirty="0" err="1"/>
              <a:t>their</a:t>
            </a:r>
            <a:r>
              <a:rPr lang="de-DE" dirty="0"/>
              <a:t> </a:t>
            </a:r>
            <a:r>
              <a:rPr lang="de-DE" dirty="0" err="1"/>
              <a:t>repercussions</a:t>
            </a:r>
            <a:r>
              <a:rPr lang="de-DE" dirty="0"/>
              <a:t> </a:t>
            </a:r>
          </a:p>
          <a:p>
            <a:pPr marL="857250" lvl="1" indent="-457200">
              <a:buAutoNum type="arabicPeriod"/>
            </a:pPr>
            <a:r>
              <a:rPr lang="de-DE" dirty="0" err="1"/>
              <a:t>Effects</a:t>
            </a:r>
            <a:r>
              <a:rPr lang="de-DE" dirty="0"/>
              <a:t> on </a:t>
            </a:r>
            <a:r>
              <a:rPr lang="de-DE" dirty="0" err="1"/>
              <a:t>Productivity</a:t>
            </a:r>
            <a:r>
              <a:rPr lang="de-DE" dirty="0"/>
              <a:t> </a:t>
            </a:r>
          </a:p>
          <a:p>
            <a:pPr marL="857250" lvl="1" indent="-457200">
              <a:buAutoNum type="arabicPeriod"/>
            </a:pPr>
            <a:r>
              <a:rPr lang="de-DE" dirty="0" err="1"/>
              <a:t>Effects</a:t>
            </a:r>
            <a:r>
              <a:rPr lang="de-DE" dirty="0"/>
              <a:t> on emotional </a:t>
            </a:r>
            <a:r>
              <a:rPr lang="de-DE" dirty="0" err="1"/>
              <a:t>condition</a:t>
            </a:r>
            <a:r>
              <a:rPr lang="de-DE" dirty="0"/>
              <a:t> (Focus: Stress)</a:t>
            </a:r>
          </a:p>
          <a:p>
            <a:pPr marL="457200" indent="-457200">
              <a:buAutoNum type="arabicPeriod"/>
            </a:pPr>
            <a:r>
              <a:rPr lang="de-DE" dirty="0" err="1"/>
              <a:t>Conclusions</a:t>
            </a:r>
            <a:r>
              <a:rPr lang="de-DE" dirty="0"/>
              <a:t> </a:t>
            </a:r>
            <a:r>
              <a:rPr lang="de-DE" dirty="0" err="1"/>
              <a:t>for</a:t>
            </a:r>
            <a:r>
              <a:rPr lang="de-DE" dirty="0"/>
              <a:t> Boundary Management</a:t>
            </a:r>
          </a:p>
          <a:p>
            <a:pPr marL="857250" lvl="1" indent="-457200">
              <a:buAutoNum type="arabicPeriod"/>
            </a:pPr>
            <a:r>
              <a:rPr lang="de-DE" dirty="0" err="1"/>
              <a:t>Characteristics</a:t>
            </a:r>
            <a:r>
              <a:rPr lang="de-DE" dirty="0"/>
              <a:t> </a:t>
            </a:r>
            <a:r>
              <a:rPr lang="de-DE" dirty="0" err="1"/>
              <a:t>of</a:t>
            </a:r>
            <a:r>
              <a:rPr lang="de-DE" dirty="0"/>
              <a:t> </a:t>
            </a:r>
            <a:r>
              <a:rPr lang="de-DE" dirty="0" err="1"/>
              <a:t>Boundaries</a:t>
            </a:r>
            <a:endParaRPr lang="de-DE" dirty="0"/>
          </a:p>
          <a:p>
            <a:pPr marL="857250" lvl="1" indent="-457200">
              <a:buAutoNum type="arabicPeriod"/>
            </a:pPr>
            <a:r>
              <a:rPr lang="de-DE" dirty="0"/>
              <a:t>Cross-Boundary </a:t>
            </a:r>
            <a:r>
              <a:rPr lang="de-DE" dirty="0" err="1"/>
              <a:t>Interruptions</a:t>
            </a:r>
            <a:r>
              <a:rPr lang="de-DE" dirty="0"/>
              <a:t> and </a:t>
            </a:r>
            <a:r>
              <a:rPr lang="de-DE" dirty="0" err="1"/>
              <a:t>specific</a:t>
            </a:r>
            <a:r>
              <a:rPr lang="de-DE" dirty="0"/>
              <a:t> </a:t>
            </a:r>
            <a:r>
              <a:rPr lang="de-DE" dirty="0" err="1"/>
              <a:t>effects</a:t>
            </a:r>
            <a:endParaRPr lang="de-DE" dirty="0"/>
          </a:p>
          <a:p>
            <a:pPr marL="457200" indent="-457200">
              <a:buAutoNum type="arabicPeriod"/>
            </a:pPr>
            <a:r>
              <a:rPr lang="de-DE" dirty="0"/>
              <a:t>Coping </a:t>
            </a:r>
            <a:r>
              <a:rPr lang="de-DE" dirty="0" err="1"/>
              <a:t>Strategies</a:t>
            </a:r>
            <a:r>
              <a:rPr lang="de-DE" dirty="0"/>
              <a:t> </a:t>
            </a:r>
          </a:p>
          <a:p>
            <a:pPr marL="457200" indent="-457200">
              <a:buAutoNum type="arabicPeriod"/>
            </a:pPr>
            <a:r>
              <a:rPr lang="de-DE" dirty="0"/>
              <a:t>Further Research Questions</a:t>
            </a:r>
          </a:p>
        </p:txBody>
      </p:sp>
      <p:sp>
        <p:nvSpPr>
          <p:cNvPr id="4" name="Rechteck 3">
            <a:extLst>
              <a:ext uri="{FF2B5EF4-FFF2-40B4-BE49-F238E27FC236}">
                <a16:creationId xmlns:a16="http://schemas.microsoft.com/office/drawing/2014/main" id="{40E6B725-1B7D-4C0F-BA04-B6B8FA8A7011}"/>
              </a:ext>
            </a:extLst>
          </p:cNvPr>
          <p:cNvSpPr/>
          <p:nvPr/>
        </p:nvSpPr>
        <p:spPr>
          <a:xfrm>
            <a:off x="143508" y="2708920"/>
            <a:ext cx="8856984" cy="422920"/>
          </a:xfrm>
          <a:prstGeom prst="rect">
            <a:avLst/>
          </a:prstGeom>
          <a:solidFill>
            <a:schemeClr val="accent3">
              <a:lumMod val="50000"/>
              <a:alpha val="34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37782513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AAA00-7882-4D70-98BC-2EAE35ADA4C2}"/>
              </a:ext>
            </a:extLst>
          </p:cNvPr>
          <p:cNvSpPr>
            <a:spLocks noGrp="1"/>
          </p:cNvSpPr>
          <p:nvPr>
            <p:ph type="title"/>
          </p:nvPr>
        </p:nvSpPr>
        <p:spPr/>
        <p:txBody>
          <a:bodyPr/>
          <a:lstStyle/>
          <a:p>
            <a:r>
              <a:rPr lang="de-DE" dirty="0" err="1"/>
              <a:t>Deceit</a:t>
            </a:r>
            <a:r>
              <a:rPr lang="de-DE" dirty="0"/>
              <a:t> in </a:t>
            </a:r>
            <a:r>
              <a:rPr lang="de-DE" dirty="0" err="1"/>
              <a:t>signalling</a:t>
            </a:r>
            <a:r>
              <a:rPr lang="de-DE" dirty="0"/>
              <a:t> </a:t>
            </a:r>
            <a:r>
              <a:rPr lang="de-DE" dirty="0" err="1"/>
              <a:t>unavailability</a:t>
            </a:r>
            <a:endParaRPr lang="de-DE" dirty="0"/>
          </a:p>
        </p:txBody>
      </p:sp>
      <p:sp>
        <p:nvSpPr>
          <p:cNvPr id="3" name="Inhaltsplatzhalter 2">
            <a:extLst>
              <a:ext uri="{FF2B5EF4-FFF2-40B4-BE49-F238E27FC236}">
                <a16:creationId xmlns:a16="http://schemas.microsoft.com/office/drawing/2014/main" id="{0C5BD1D6-51C5-4E24-A315-0AFFBF8A3447}"/>
              </a:ext>
            </a:extLst>
          </p:cNvPr>
          <p:cNvSpPr>
            <a:spLocks noGrp="1"/>
          </p:cNvSpPr>
          <p:nvPr>
            <p:ph idx="1"/>
          </p:nvPr>
        </p:nvSpPr>
        <p:spPr/>
        <p:txBody>
          <a:bodyPr/>
          <a:lstStyle/>
          <a:p>
            <a:r>
              <a:rPr lang="de-DE" dirty="0"/>
              <a:t>[</a:t>
            </a:r>
            <a:r>
              <a:rPr lang="de-DE" dirty="0" err="1"/>
              <a:t>Birnholtz</a:t>
            </a:r>
            <a:r>
              <a:rPr lang="de-DE" dirty="0"/>
              <a:t> et al. 2010]: </a:t>
            </a:r>
            <a:r>
              <a:rPr lang="de-DE" i="1" dirty="0"/>
              <a:t>Butler lies</a:t>
            </a:r>
          </a:p>
          <a:p>
            <a:pPr lvl="1"/>
            <a:r>
              <a:rPr lang="de-DE" dirty="0"/>
              <a:t>Temporal </a:t>
            </a:r>
            <a:r>
              <a:rPr lang="de-DE" dirty="0" err="1"/>
              <a:t>ambiguity</a:t>
            </a:r>
            <a:endParaRPr lang="de-DE" dirty="0"/>
          </a:p>
          <a:p>
            <a:pPr lvl="1"/>
            <a:r>
              <a:rPr lang="de-DE" dirty="0" err="1"/>
              <a:t>Activity</a:t>
            </a:r>
            <a:r>
              <a:rPr lang="de-DE" dirty="0"/>
              <a:t> </a:t>
            </a:r>
            <a:r>
              <a:rPr lang="de-DE" dirty="0" err="1"/>
              <a:t>ambiguity</a:t>
            </a:r>
            <a:endParaRPr lang="de-DE" dirty="0"/>
          </a:p>
          <a:p>
            <a:pPr lvl="1"/>
            <a:r>
              <a:rPr lang="de-DE" dirty="0" err="1"/>
              <a:t>Giving</a:t>
            </a:r>
            <a:r>
              <a:rPr lang="de-DE" dirty="0"/>
              <a:t> multiple </a:t>
            </a:r>
            <a:r>
              <a:rPr lang="de-DE" dirty="0" err="1"/>
              <a:t>options</a:t>
            </a:r>
            <a:endParaRPr lang="de-DE" dirty="0"/>
          </a:p>
          <a:p>
            <a:r>
              <a:rPr lang="de-DE" dirty="0"/>
              <a:t>Further </a:t>
            </a:r>
            <a:r>
              <a:rPr lang="de-DE" dirty="0" err="1"/>
              <a:t>strengthens</a:t>
            </a:r>
            <a:r>
              <a:rPr lang="de-DE" dirty="0"/>
              <a:t> negative </a:t>
            </a:r>
            <a:r>
              <a:rPr lang="de-DE" dirty="0" err="1"/>
              <a:t>association</a:t>
            </a:r>
            <a:r>
              <a:rPr lang="de-DE" dirty="0"/>
              <a:t> </a:t>
            </a:r>
            <a:r>
              <a:rPr lang="de-DE" dirty="0" err="1"/>
              <a:t>with</a:t>
            </a:r>
            <a:r>
              <a:rPr lang="de-DE" dirty="0"/>
              <a:t> </a:t>
            </a:r>
            <a:r>
              <a:rPr lang="de-DE" dirty="0" err="1"/>
              <a:t>unavailability</a:t>
            </a:r>
            <a:endParaRPr lang="de-DE" dirty="0"/>
          </a:p>
        </p:txBody>
      </p:sp>
    </p:spTree>
    <p:extLst>
      <p:ext uri="{BB962C8B-B14F-4D97-AF65-F5344CB8AC3E}">
        <p14:creationId xmlns:p14="http://schemas.microsoft.com/office/powerpoint/2010/main" val="363983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2444F5-899E-4074-BA0E-33B85D6BF3A9}"/>
              </a:ext>
            </a:extLst>
          </p:cNvPr>
          <p:cNvSpPr>
            <a:spLocks noGrp="1"/>
          </p:cNvSpPr>
          <p:nvPr>
            <p:ph type="title"/>
          </p:nvPr>
        </p:nvSpPr>
        <p:spPr/>
        <p:txBody>
          <a:bodyPr/>
          <a:lstStyle/>
          <a:p>
            <a:r>
              <a:rPr lang="de-DE" dirty="0"/>
              <a:t>Sources</a:t>
            </a:r>
          </a:p>
        </p:txBody>
      </p:sp>
      <p:sp>
        <p:nvSpPr>
          <p:cNvPr id="3" name="Inhaltsplatzhalter 2">
            <a:extLst>
              <a:ext uri="{FF2B5EF4-FFF2-40B4-BE49-F238E27FC236}">
                <a16:creationId xmlns:a16="http://schemas.microsoft.com/office/drawing/2014/main" id="{CBA8DCB4-CFEB-4674-840B-A9633ECEE290}"/>
              </a:ext>
            </a:extLst>
          </p:cNvPr>
          <p:cNvSpPr>
            <a:spLocks noGrp="1"/>
          </p:cNvSpPr>
          <p:nvPr>
            <p:ph idx="1"/>
          </p:nvPr>
        </p:nvSpPr>
        <p:spPr>
          <a:xfrm>
            <a:off x="838200" y="2132856"/>
            <a:ext cx="7467600" cy="4010788"/>
          </a:xfrm>
        </p:spPr>
        <p:txBody>
          <a:bodyPr/>
          <a:lstStyle/>
          <a:p>
            <a:r>
              <a:rPr lang="en-US" sz="1200" i="1" dirty="0"/>
              <a:t>Boehm-Davis, Deborah A.; Remington, Roger (September 2009). "Reducing the disruptive effects of interruption: A cognitive framework for </a:t>
            </a:r>
            <a:r>
              <a:rPr lang="en-US" sz="1200" i="1" dirty="0" err="1"/>
              <a:t>analysing</a:t>
            </a:r>
            <a:r>
              <a:rPr lang="en-US" sz="1200" i="1" dirty="0"/>
              <a:t> the costs and benefits of intervention strategies". Accident Analysis &amp; Prevention. </a:t>
            </a:r>
            <a:r>
              <a:rPr lang="en-US" sz="1200" b="1" i="1" dirty="0"/>
              <a:t>41</a:t>
            </a:r>
            <a:r>
              <a:rPr lang="en-US" sz="1200" i="1" dirty="0"/>
              <a:t> (5): 1124–1129. doi:10.1016/j.aap.2009.06.029 (what is interruption?)</a:t>
            </a:r>
          </a:p>
          <a:p>
            <a:r>
              <a:rPr lang="en-US" sz="1200" dirty="0" err="1"/>
              <a:t>Salvucci</a:t>
            </a:r>
            <a:r>
              <a:rPr lang="en-US" sz="1200" dirty="0"/>
              <a:t>, D. D., </a:t>
            </a:r>
            <a:r>
              <a:rPr lang="en-US" sz="1200" dirty="0" err="1"/>
              <a:t>Taatgen</a:t>
            </a:r>
            <a:r>
              <a:rPr lang="en-US" sz="1200" dirty="0"/>
              <a:t>, N. A., &amp; Borst, J. P. (2009, April). Toward a unified theory of the multitasking continuum: From concurrent performance to task switching, interruption, and resumption. In </a:t>
            </a:r>
            <a:r>
              <a:rPr lang="en-US" sz="1200" i="1" dirty="0"/>
              <a:t>Proceedings of the SIGCHI conference on human factors in computing systems</a:t>
            </a:r>
            <a:r>
              <a:rPr lang="en-US" sz="1200" dirty="0"/>
              <a:t> (pp. 1819-1828). ACM. (multi)</a:t>
            </a:r>
            <a:endParaRPr lang="en-US" sz="1200" i="1" dirty="0"/>
          </a:p>
          <a:p>
            <a:r>
              <a:rPr lang="en-US" sz="1200" i="1" dirty="0"/>
              <a:t>Everything Bad Is Good for You: How Today's Popular Culture Is Actually Making Us Smarter</a:t>
            </a:r>
            <a:r>
              <a:rPr lang="en-US" sz="1200" dirty="0"/>
              <a:t> by Steven Berlin Johnson, p.61 (fish quote)</a:t>
            </a:r>
          </a:p>
          <a:p>
            <a:r>
              <a:rPr lang="de-DE" sz="1200" dirty="0" err="1"/>
              <a:t>Zeigarnik</a:t>
            </a:r>
            <a:r>
              <a:rPr lang="de-DE" sz="1200" dirty="0"/>
              <a:t>, B. (1927). Das Behalten erledigter und unerledigter Handlungen. </a:t>
            </a:r>
            <a:r>
              <a:rPr lang="de-DE" sz="1200" i="1" dirty="0"/>
              <a:t>Psychologische Forschung</a:t>
            </a:r>
            <a:r>
              <a:rPr lang="de-DE" sz="1200" dirty="0"/>
              <a:t>, 9, 1-85 (</a:t>
            </a:r>
            <a:r>
              <a:rPr lang="de-DE" sz="1200" dirty="0" err="1"/>
              <a:t>Zeigarnik</a:t>
            </a:r>
            <a:r>
              <a:rPr lang="de-DE" sz="1200" dirty="0"/>
              <a:t> </a:t>
            </a:r>
            <a:r>
              <a:rPr lang="de-DE" sz="1200" dirty="0" err="1"/>
              <a:t>Effect</a:t>
            </a:r>
            <a:r>
              <a:rPr lang="de-DE" sz="1200" dirty="0"/>
              <a:t>)</a:t>
            </a:r>
          </a:p>
          <a:p>
            <a:r>
              <a:rPr lang="en-US" sz="1200" dirty="0" err="1"/>
              <a:t>Spira</a:t>
            </a:r>
            <a:r>
              <a:rPr lang="en-US" sz="1200" dirty="0"/>
              <a:t>, J. B., &amp; </a:t>
            </a:r>
            <a:r>
              <a:rPr lang="en-US" sz="1200" dirty="0" err="1"/>
              <a:t>Feintuch</a:t>
            </a:r>
            <a:r>
              <a:rPr lang="en-US" sz="1200" dirty="0"/>
              <a:t>, J. B. (2005). The cost of not paying attention: How interruptions impact knowledge worker productivity. </a:t>
            </a:r>
            <a:r>
              <a:rPr lang="en-US" sz="1200" i="1" dirty="0"/>
              <a:t>Report from </a:t>
            </a:r>
            <a:r>
              <a:rPr lang="en-US" sz="1200" i="1" dirty="0" err="1"/>
              <a:t>Basex</a:t>
            </a:r>
            <a:r>
              <a:rPr lang="en-US" sz="1200" dirty="0"/>
              <a:t>. (Effect Qu)</a:t>
            </a:r>
          </a:p>
          <a:p>
            <a:r>
              <a:rPr lang="en-US" sz="1200" dirty="0" err="1"/>
              <a:t>Zijlstra</a:t>
            </a:r>
            <a:r>
              <a:rPr lang="en-US" sz="1200" dirty="0"/>
              <a:t>, F. R., Roe, R. A., Leonora, A. B., &amp; </a:t>
            </a:r>
            <a:r>
              <a:rPr lang="en-US" sz="1200" dirty="0" err="1"/>
              <a:t>Krediet</a:t>
            </a:r>
            <a:r>
              <a:rPr lang="en-US" sz="1200" dirty="0"/>
              <a:t>, I. (1999). Temporal factors in mental work: Effects of interrupted activities. </a:t>
            </a:r>
            <a:r>
              <a:rPr lang="en-US" sz="1200" i="1" dirty="0"/>
              <a:t>Journal of Occupational and Organizational Psychology</a:t>
            </a:r>
            <a:r>
              <a:rPr lang="en-US" sz="1200" dirty="0"/>
              <a:t>, </a:t>
            </a:r>
            <a:r>
              <a:rPr lang="en-US" sz="1200" i="1" dirty="0"/>
              <a:t>72</a:t>
            </a:r>
            <a:r>
              <a:rPr lang="en-US" sz="1200" dirty="0"/>
              <a:t>(2), 163-185. (Effect Quality Interruption Complexity)</a:t>
            </a:r>
          </a:p>
          <a:p>
            <a:r>
              <a:rPr lang="en-US" sz="1200" dirty="0" err="1"/>
              <a:t>Oulasvirta</a:t>
            </a:r>
            <a:r>
              <a:rPr lang="en-US" sz="1200" dirty="0"/>
              <a:t>, A., &amp; </a:t>
            </a:r>
            <a:r>
              <a:rPr lang="en-US" sz="1200" dirty="0" err="1"/>
              <a:t>Saariluoma</a:t>
            </a:r>
            <a:r>
              <a:rPr lang="en-US" sz="1200" dirty="0"/>
              <a:t>, P. (2004). Long-term working memory and interrupting messages in human–computer interaction. </a:t>
            </a:r>
            <a:r>
              <a:rPr lang="en-US" sz="1200" i="1" dirty="0" err="1"/>
              <a:t>Behaviour</a:t>
            </a:r>
            <a:r>
              <a:rPr lang="en-US" sz="1200" i="1" dirty="0"/>
              <a:t> &amp; Information Technology</a:t>
            </a:r>
            <a:r>
              <a:rPr lang="en-US" sz="1200" dirty="0"/>
              <a:t>, </a:t>
            </a:r>
            <a:r>
              <a:rPr lang="en-US" sz="1200" i="1" dirty="0"/>
              <a:t>23</a:t>
            </a:r>
            <a:r>
              <a:rPr lang="en-US" sz="1200" dirty="0"/>
              <a:t>(1), 53-64. (Effect Quality Similarity)</a:t>
            </a:r>
          </a:p>
          <a:p>
            <a:endParaRPr lang="de-DE" sz="1200" dirty="0"/>
          </a:p>
          <a:p>
            <a:endParaRPr lang="de-DE" sz="1200" dirty="0"/>
          </a:p>
        </p:txBody>
      </p:sp>
    </p:spTree>
    <p:extLst>
      <p:ext uri="{BB962C8B-B14F-4D97-AF65-F5344CB8AC3E}">
        <p14:creationId xmlns:p14="http://schemas.microsoft.com/office/powerpoint/2010/main" val="585381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6AF1C5-B3AC-4F52-9DA4-E62EC88E8D3B}"/>
              </a:ext>
            </a:extLst>
          </p:cNvPr>
          <p:cNvSpPr>
            <a:spLocks noGrp="1"/>
          </p:cNvSpPr>
          <p:nvPr>
            <p:ph type="title"/>
          </p:nvPr>
        </p:nvSpPr>
        <p:spPr/>
        <p:txBody>
          <a:bodyPr/>
          <a:lstStyle/>
          <a:p>
            <a:r>
              <a:rPr lang="de-DE" dirty="0"/>
              <a:t>Sources (</a:t>
            </a:r>
            <a:r>
              <a:rPr lang="de-DE" dirty="0" err="1"/>
              <a:t>Cont‘d</a:t>
            </a:r>
            <a:r>
              <a:rPr lang="de-DE" dirty="0"/>
              <a:t>)</a:t>
            </a:r>
          </a:p>
        </p:txBody>
      </p:sp>
      <p:sp>
        <p:nvSpPr>
          <p:cNvPr id="3" name="Inhaltsplatzhalter 2">
            <a:extLst>
              <a:ext uri="{FF2B5EF4-FFF2-40B4-BE49-F238E27FC236}">
                <a16:creationId xmlns:a16="http://schemas.microsoft.com/office/drawing/2014/main" id="{948A1F30-CAD9-44AD-B66F-C0857109C55C}"/>
              </a:ext>
            </a:extLst>
          </p:cNvPr>
          <p:cNvSpPr>
            <a:spLocks noGrp="1"/>
          </p:cNvSpPr>
          <p:nvPr>
            <p:ph idx="1"/>
          </p:nvPr>
        </p:nvSpPr>
        <p:spPr>
          <a:xfrm>
            <a:off x="834258" y="2303012"/>
            <a:ext cx="7467600" cy="3934299"/>
          </a:xfrm>
        </p:spPr>
        <p:txBody>
          <a:bodyPr/>
          <a:lstStyle/>
          <a:p>
            <a:r>
              <a:rPr lang="en-US" sz="1200" dirty="0"/>
              <a:t>Horvitz, E. C. M. C. E. (2001). Notification, disruption, and memory: Effects of messaging interruptions on memory and performance. In </a:t>
            </a:r>
            <a:r>
              <a:rPr lang="en-US" sz="1200" i="1" dirty="0"/>
              <a:t>Human-computer Interaction: INTERACT'01: IFIP TC. 13 International Conference on Human-</a:t>
            </a:r>
            <a:r>
              <a:rPr lang="en-US" sz="1200" i="1" dirty="0" err="1"/>
              <a:t>Comupter</a:t>
            </a:r>
            <a:r>
              <a:rPr lang="en-US" sz="1200" i="1" dirty="0"/>
              <a:t> Interaction, 9th-13th July 2001, Tokyo, Japan</a:t>
            </a:r>
            <a:r>
              <a:rPr lang="en-US" sz="1200" dirty="0"/>
              <a:t> (p. 263). IOS Press. (Effect Quality Task Phase)</a:t>
            </a:r>
          </a:p>
          <a:p>
            <a:r>
              <a:rPr lang="en-US" sz="1200" dirty="0"/>
              <a:t>http://www.zeno.org/Kunstwerke/B/Leonardo+da+Vinci%3A+Selbstportr%C3%A4t(da </a:t>
            </a:r>
            <a:r>
              <a:rPr lang="en-US" sz="1200" dirty="0" err="1"/>
              <a:t>vinci</a:t>
            </a:r>
            <a:r>
              <a:rPr lang="en-US" sz="1200" dirty="0"/>
              <a:t>)</a:t>
            </a:r>
          </a:p>
          <a:p>
            <a:r>
              <a:rPr lang="en-US" sz="1200" dirty="0"/>
              <a:t>Le </a:t>
            </a:r>
            <a:r>
              <a:rPr lang="en-US" sz="1200" dirty="0" err="1"/>
              <a:t>Fevre</a:t>
            </a:r>
            <a:r>
              <a:rPr lang="en-US" sz="1200" dirty="0"/>
              <a:t>, M., Matheny, J., &amp; </a:t>
            </a:r>
            <a:r>
              <a:rPr lang="en-US" sz="1200" dirty="0" err="1"/>
              <a:t>Kolt</a:t>
            </a:r>
            <a:r>
              <a:rPr lang="en-US" sz="1200" dirty="0"/>
              <a:t>, G. S. (2003). Eustress, distress, and interpretation in occupational stress. </a:t>
            </a:r>
            <a:r>
              <a:rPr lang="en-US" sz="1200" i="1" dirty="0"/>
              <a:t>Journal of Managerial psychology</a:t>
            </a:r>
            <a:r>
              <a:rPr lang="en-US" sz="1200" dirty="0"/>
              <a:t>, </a:t>
            </a:r>
            <a:r>
              <a:rPr lang="en-US" sz="1200" i="1" dirty="0"/>
              <a:t>18</a:t>
            </a:r>
            <a:r>
              <a:rPr lang="en-US" sz="1200" dirty="0"/>
              <a:t>(7), 726-744. (Stress </a:t>
            </a:r>
            <a:r>
              <a:rPr lang="en-US" sz="1200" dirty="0" err="1"/>
              <a:t>Defintion</a:t>
            </a:r>
            <a:r>
              <a:rPr lang="en-US" sz="1200" dirty="0"/>
              <a:t>)</a:t>
            </a:r>
          </a:p>
          <a:p>
            <a:r>
              <a:rPr lang="en-US" sz="1200" dirty="0"/>
              <a:t>Mark, G., </a:t>
            </a:r>
            <a:r>
              <a:rPr lang="en-US" sz="1200" dirty="0" err="1"/>
              <a:t>Gudith</a:t>
            </a:r>
            <a:r>
              <a:rPr lang="en-US" sz="1200" dirty="0"/>
              <a:t>, D., &amp; </a:t>
            </a:r>
            <a:r>
              <a:rPr lang="en-US" sz="1200" dirty="0" err="1"/>
              <a:t>Klocke</a:t>
            </a:r>
            <a:r>
              <a:rPr lang="en-US" sz="1200" dirty="0"/>
              <a:t>, U. (2008, April). The cost of interrupted work: more speed and stress. In </a:t>
            </a:r>
            <a:r>
              <a:rPr lang="en-US" sz="1200" i="1" dirty="0"/>
              <a:t>Proceedings of the SIGCHI conference on Human Factors in Computing Systems</a:t>
            </a:r>
            <a:r>
              <a:rPr lang="en-US" sz="1200" dirty="0"/>
              <a:t> (pp. 107-110). ACM. (Study 1)</a:t>
            </a:r>
          </a:p>
          <a:p>
            <a:r>
              <a:rPr lang="en-US" sz="1200" dirty="0"/>
              <a:t>Carton, A. M., &amp; Aiello, J. R. (2009). Control and anticipation of social interruptions: Reduced stress and improved task performance. </a:t>
            </a:r>
            <a:r>
              <a:rPr lang="en-US" sz="1200" i="1" dirty="0"/>
              <a:t>Journal of Applied Social Psychology</a:t>
            </a:r>
            <a:r>
              <a:rPr lang="en-US" sz="1200" dirty="0"/>
              <a:t>, </a:t>
            </a:r>
            <a:r>
              <a:rPr lang="en-US" sz="1200" i="1" dirty="0"/>
              <a:t>39</a:t>
            </a:r>
            <a:r>
              <a:rPr lang="en-US" sz="1200" dirty="0"/>
              <a:t>(1), 169-185. (Study 2)</a:t>
            </a:r>
          </a:p>
          <a:p>
            <a:r>
              <a:rPr lang="de-DE" sz="1200" dirty="0" err="1"/>
              <a:t>Barsties</a:t>
            </a:r>
            <a:r>
              <a:rPr lang="de-DE" sz="1200" dirty="0"/>
              <a:t>, M. L. (2011). </a:t>
            </a:r>
            <a:r>
              <a:rPr lang="de-DE" sz="1200" dirty="0" err="1"/>
              <a:t>Text-und</a:t>
            </a:r>
            <a:r>
              <a:rPr lang="de-DE" sz="1200" dirty="0"/>
              <a:t> bildbasierte Kommunikation auf Smartphones. Auswirkungen im Hinblick auf </a:t>
            </a:r>
            <a:r>
              <a:rPr lang="de-DE" sz="1200" dirty="0" err="1"/>
              <a:t>Distress</a:t>
            </a:r>
            <a:r>
              <a:rPr lang="de-DE" sz="1200" dirty="0"/>
              <a:t>, Konzentration und mentale Unruhe (Stress Study 3)</a:t>
            </a:r>
            <a:endParaRPr lang="en-US" sz="1200" dirty="0"/>
          </a:p>
          <a:p>
            <a:r>
              <a:rPr lang="de-DE" sz="1200" dirty="0"/>
              <a:t>Scholz, A. (2006). Konzentration im Alltag: Erleben und Leistung. (</a:t>
            </a:r>
            <a:r>
              <a:rPr lang="de-DE" sz="1200" dirty="0" err="1"/>
              <a:t>Concentration</a:t>
            </a:r>
            <a:r>
              <a:rPr lang="de-DE" sz="1200" dirty="0"/>
              <a:t>)</a:t>
            </a:r>
          </a:p>
          <a:p>
            <a:r>
              <a:rPr lang="en-US" sz="1200" dirty="0" err="1"/>
              <a:t>Ashforth</a:t>
            </a:r>
            <a:r>
              <a:rPr lang="en-US" sz="1200" dirty="0"/>
              <a:t>, B. E., </a:t>
            </a:r>
            <a:r>
              <a:rPr lang="en-US" sz="1200" dirty="0" err="1"/>
              <a:t>Kreiner</a:t>
            </a:r>
            <a:r>
              <a:rPr lang="en-US" sz="1200" dirty="0"/>
              <a:t>, G. E., &amp; Fugate, M. (2000). All in a day's work: Boundaries and micro role transitions. </a:t>
            </a:r>
            <a:r>
              <a:rPr lang="en-US" sz="1200" i="1" dirty="0"/>
              <a:t>Academy of Management review</a:t>
            </a:r>
            <a:r>
              <a:rPr lang="en-US" sz="1200" dirty="0"/>
              <a:t>, </a:t>
            </a:r>
            <a:r>
              <a:rPr lang="en-US" sz="1200" i="1" dirty="0"/>
              <a:t>25</a:t>
            </a:r>
            <a:r>
              <a:rPr lang="en-US" sz="1200" dirty="0"/>
              <a:t>(3), 472-491. (Boundary Characteristics)</a:t>
            </a:r>
          </a:p>
          <a:p>
            <a:r>
              <a:rPr lang="en-US" sz="1200" dirty="0" err="1"/>
              <a:t>Kossek</a:t>
            </a:r>
            <a:r>
              <a:rPr lang="en-US" sz="1200" dirty="0"/>
              <a:t>, E. E., &amp; </a:t>
            </a:r>
            <a:r>
              <a:rPr lang="en-US" sz="1200" dirty="0" err="1"/>
              <a:t>Lautsch</a:t>
            </a:r>
            <a:r>
              <a:rPr lang="en-US" sz="1200" dirty="0"/>
              <a:t>, B. A. (2008). </a:t>
            </a:r>
            <a:r>
              <a:rPr lang="en-US" sz="1200" i="1" dirty="0"/>
              <a:t>CEO of me: Creating a life that works in the flexible job age</a:t>
            </a:r>
            <a:r>
              <a:rPr lang="en-US" sz="1200" dirty="0"/>
              <a:t>. Pearson Prentice Hall. (Boundary Crossing Interruptions)</a:t>
            </a:r>
          </a:p>
          <a:p>
            <a:endParaRPr lang="en-US" sz="1200" dirty="0"/>
          </a:p>
          <a:p>
            <a:endParaRPr lang="en-US" sz="1200" dirty="0"/>
          </a:p>
          <a:p>
            <a:endParaRPr lang="en-US" sz="1200" dirty="0"/>
          </a:p>
          <a:p>
            <a:endParaRPr lang="de-DE" sz="1200" dirty="0"/>
          </a:p>
          <a:p>
            <a:endParaRPr lang="de-DE" sz="1200" dirty="0"/>
          </a:p>
        </p:txBody>
      </p:sp>
    </p:spTree>
    <p:extLst>
      <p:ext uri="{BB962C8B-B14F-4D97-AF65-F5344CB8AC3E}">
        <p14:creationId xmlns:p14="http://schemas.microsoft.com/office/powerpoint/2010/main" val="28472524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6AF1C5-B3AC-4F52-9DA4-E62EC88E8D3B}"/>
              </a:ext>
            </a:extLst>
          </p:cNvPr>
          <p:cNvSpPr>
            <a:spLocks noGrp="1"/>
          </p:cNvSpPr>
          <p:nvPr>
            <p:ph type="title"/>
          </p:nvPr>
        </p:nvSpPr>
        <p:spPr/>
        <p:txBody>
          <a:bodyPr/>
          <a:lstStyle/>
          <a:p>
            <a:r>
              <a:rPr lang="de-DE" dirty="0"/>
              <a:t>Sources (</a:t>
            </a:r>
            <a:r>
              <a:rPr lang="de-DE" dirty="0" err="1"/>
              <a:t>Cont‘d</a:t>
            </a:r>
            <a:r>
              <a:rPr lang="de-DE" dirty="0"/>
              <a:t>)</a:t>
            </a:r>
          </a:p>
        </p:txBody>
      </p:sp>
      <p:sp>
        <p:nvSpPr>
          <p:cNvPr id="3" name="Inhaltsplatzhalter 2">
            <a:extLst>
              <a:ext uri="{FF2B5EF4-FFF2-40B4-BE49-F238E27FC236}">
                <a16:creationId xmlns:a16="http://schemas.microsoft.com/office/drawing/2014/main" id="{948A1F30-CAD9-44AD-B66F-C0857109C55C}"/>
              </a:ext>
            </a:extLst>
          </p:cNvPr>
          <p:cNvSpPr>
            <a:spLocks noGrp="1"/>
          </p:cNvSpPr>
          <p:nvPr>
            <p:ph idx="1"/>
          </p:nvPr>
        </p:nvSpPr>
        <p:spPr>
          <a:xfrm>
            <a:off x="834258" y="2303012"/>
            <a:ext cx="7467600" cy="3934299"/>
          </a:xfrm>
        </p:spPr>
        <p:txBody>
          <a:bodyPr/>
          <a:lstStyle/>
          <a:p>
            <a:r>
              <a:rPr lang="en-US" sz="1200" dirty="0" err="1"/>
              <a:t>Heponiemi</a:t>
            </a:r>
            <a:r>
              <a:rPr lang="en-US" sz="1200" dirty="0"/>
              <a:t>, T., </a:t>
            </a:r>
            <a:r>
              <a:rPr lang="en-US" sz="1200" dirty="0" err="1"/>
              <a:t>Puttonen</a:t>
            </a:r>
            <a:r>
              <a:rPr lang="en-US" sz="1200" dirty="0"/>
              <a:t>, S., </a:t>
            </a:r>
            <a:r>
              <a:rPr lang="en-US" sz="1200" dirty="0" err="1"/>
              <a:t>Elovainio</a:t>
            </a:r>
            <a:r>
              <a:rPr lang="en-US" sz="1200" dirty="0"/>
              <a:t>, M. (2014). On-call work and physicians’ well-being: testing the potential mediators. </a:t>
            </a:r>
            <a:r>
              <a:rPr lang="en-US" sz="1200" i="1" dirty="0"/>
              <a:t>Occupational Medicine</a:t>
            </a:r>
            <a:r>
              <a:rPr lang="en-US" sz="1200" dirty="0"/>
              <a:t>, 64, 352-357.</a:t>
            </a:r>
          </a:p>
          <a:p>
            <a:r>
              <a:rPr lang="en-US" sz="1200" dirty="0" err="1"/>
              <a:t>Lindfors</a:t>
            </a:r>
            <a:r>
              <a:rPr lang="en-US" sz="1200" dirty="0"/>
              <a:t>, P.M., Nurmi, K. E., </a:t>
            </a:r>
            <a:r>
              <a:rPr lang="en-US" sz="1200" dirty="0" err="1"/>
              <a:t>Meretoja</a:t>
            </a:r>
            <a:r>
              <a:rPr lang="en-US" sz="1200" dirty="0"/>
              <a:t>, O. A., </a:t>
            </a:r>
            <a:r>
              <a:rPr lang="en-US" sz="1200" dirty="0" err="1"/>
              <a:t>Luukkonen</a:t>
            </a:r>
            <a:r>
              <a:rPr lang="en-US" sz="1200" dirty="0"/>
              <a:t>, R. A., </a:t>
            </a:r>
            <a:r>
              <a:rPr lang="en-US" sz="1200" dirty="0" err="1"/>
              <a:t>Viljanen</a:t>
            </a:r>
            <a:r>
              <a:rPr lang="en-US" sz="1200" dirty="0"/>
              <a:t>, A.-M., </a:t>
            </a:r>
            <a:r>
              <a:rPr lang="en-US" sz="1200" dirty="0" err="1"/>
              <a:t>Leino</a:t>
            </a:r>
            <a:r>
              <a:rPr lang="en-US" sz="1200" dirty="0"/>
              <a:t>, T. J., </a:t>
            </a:r>
            <a:r>
              <a:rPr lang="en-US" sz="1200" dirty="0" err="1"/>
              <a:t>Härmä</a:t>
            </a:r>
            <a:r>
              <a:rPr lang="en-US" sz="1200" dirty="0"/>
              <a:t>, M I. (2006). On-call stress among Finnish </a:t>
            </a:r>
            <a:r>
              <a:rPr lang="en-US" sz="1200" dirty="0" err="1"/>
              <a:t>anaesthetists</a:t>
            </a:r>
            <a:r>
              <a:rPr lang="en-US" sz="1200" dirty="0"/>
              <a:t>. </a:t>
            </a:r>
            <a:r>
              <a:rPr lang="en-US" sz="1200" i="1" dirty="0" err="1"/>
              <a:t>Anaesthesia</a:t>
            </a:r>
            <a:r>
              <a:rPr lang="en-US" sz="1200" dirty="0"/>
              <a:t>, 61, 856-866.</a:t>
            </a:r>
          </a:p>
          <a:p>
            <a:r>
              <a:rPr lang="de-DE" sz="1200" dirty="0"/>
              <a:t>Holten </a:t>
            </a:r>
            <a:r>
              <a:rPr lang="de-DE" sz="1200" dirty="0" err="1"/>
              <a:t>Møller</a:t>
            </a:r>
            <a:r>
              <a:rPr lang="de-DE" sz="1200" dirty="0"/>
              <a:t>, N. L. (2013). </a:t>
            </a:r>
            <a:r>
              <a:rPr lang="en-US" sz="1200" dirty="0"/>
              <a:t>Achieving Continuity of Care: A Study of the Challenges in a Danish and a US Hospital Department. </a:t>
            </a:r>
            <a:r>
              <a:rPr lang="en-US" sz="1200" i="1" dirty="0"/>
              <a:t>ECSCW 2013: Proceedings of the 13th European Conference on Computer Supported Cooperative Work</a:t>
            </a:r>
            <a:r>
              <a:rPr lang="en-US" sz="1200" dirty="0"/>
              <a:t>, 229-247.</a:t>
            </a:r>
            <a:endParaRPr lang="de-DE" sz="1200" dirty="0"/>
          </a:p>
          <a:p>
            <a:r>
              <a:rPr lang="en-US" sz="1200" dirty="0"/>
              <a:t>Fetter, M., Müller, A.-L., </a:t>
            </a:r>
            <a:r>
              <a:rPr lang="en-US" sz="1200" dirty="0" err="1"/>
              <a:t>Vasilyev</a:t>
            </a:r>
            <a:r>
              <a:rPr lang="en-US" sz="1200" dirty="0"/>
              <a:t>, P., Barth, L. M., Gross, T., (2018). Towards a Better Understanding of Availability and </a:t>
            </a:r>
            <a:r>
              <a:rPr lang="en-US" sz="1200" dirty="0" err="1"/>
              <a:t>Interruptibility</a:t>
            </a:r>
            <a:r>
              <a:rPr lang="en-US" sz="1200" dirty="0"/>
              <a:t> with Mobile </a:t>
            </a:r>
            <a:r>
              <a:rPr lang="en-US" sz="1200" dirty="0" err="1"/>
              <a:t>Availibility</a:t>
            </a:r>
            <a:r>
              <a:rPr lang="en-US" sz="1200" dirty="0"/>
              <a:t> Probes. </a:t>
            </a:r>
            <a:r>
              <a:rPr lang="en-US" sz="1200" i="1" dirty="0"/>
              <a:t>Reports of the European Society for Socially Embedded Technologies</a:t>
            </a:r>
            <a:r>
              <a:rPr lang="en-US" sz="1200" dirty="0"/>
              <a:t>: vol. 2, no. 1.</a:t>
            </a:r>
          </a:p>
          <a:p>
            <a:r>
              <a:rPr lang="en-US" sz="1200" dirty="0" err="1"/>
              <a:t>Birnholtz</a:t>
            </a:r>
            <a:r>
              <a:rPr lang="en-US" sz="1200" dirty="0"/>
              <a:t>, J., Guillory, J., Hancock, J. and </a:t>
            </a:r>
            <a:r>
              <a:rPr lang="en-US" sz="1200" dirty="0" err="1"/>
              <a:t>Bazarova</a:t>
            </a:r>
            <a:r>
              <a:rPr lang="en-US" sz="1200" dirty="0"/>
              <a:t>, N. (2010). "on My Way": Deceptive Texting and   Interpersonal Awareness Narratives. </a:t>
            </a:r>
            <a:r>
              <a:rPr lang="en-US" sz="1200" i="1" dirty="0"/>
              <a:t>In Proceedings of the ACM Conference on Computer-Supported  Cooperative  Work - CSCW  2010 (Feb.  6-10,  Savannah,  GA,  USA). ACM Press, New York, NY, USA</a:t>
            </a:r>
            <a:r>
              <a:rPr lang="en-US" sz="1200" dirty="0"/>
              <a:t>. pp. 1-4. </a:t>
            </a:r>
          </a:p>
          <a:p>
            <a:r>
              <a:rPr lang="de-DE" sz="1200"/>
              <a:t>https</a:t>
            </a:r>
            <a:r>
              <a:rPr lang="de-DE" sz="1200" dirty="0"/>
              <a:t>://www.infranken.de/regional/bamberg/aerztin-im-bereitschaftsdienst-ich-bin-immer-noch-geschockt;art212,3487654</a:t>
            </a:r>
          </a:p>
          <a:p>
            <a:r>
              <a:rPr lang="de-DE" sz="1200" dirty="0"/>
              <a:t>https://www.visiplex.com/product/alphanumeric-pager/</a:t>
            </a:r>
          </a:p>
          <a:p>
            <a:endParaRPr lang="de-DE" sz="1200" dirty="0"/>
          </a:p>
          <a:p>
            <a:endParaRPr lang="de-DE" sz="1200" dirty="0"/>
          </a:p>
        </p:txBody>
      </p:sp>
    </p:spTree>
    <p:extLst>
      <p:ext uri="{BB962C8B-B14F-4D97-AF65-F5344CB8AC3E}">
        <p14:creationId xmlns:p14="http://schemas.microsoft.com/office/powerpoint/2010/main" val="649634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6F7530-A4B2-4BFF-ADA9-D36175A0DD83}"/>
              </a:ext>
            </a:extLst>
          </p:cNvPr>
          <p:cNvSpPr>
            <a:spLocks noGrp="1"/>
          </p:cNvSpPr>
          <p:nvPr>
            <p:ph type="title"/>
          </p:nvPr>
        </p:nvSpPr>
        <p:spPr/>
        <p:txBody>
          <a:bodyPr/>
          <a:lstStyle/>
          <a:p>
            <a:r>
              <a:rPr lang="de-DE" dirty="0"/>
              <a:t>2.1 </a:t>
            </a:r>
            <a:r>
              <a:rPr lang="de-DE" dirty="0" err="1"/>
              <a:t>What</a:t>
            </a:r>
            <a:r>
              <a:rPr lang="de-DE" dirty="0"/>
              <a:t> </a:t>
            </a:r>
            <a:r>
              <a:rPr lang="de-DE" dirty="0" err="1"/>
              <a:t>is</a:t>
            </a:r>
            <a:r>
              <a:rPr lang="de-DE" dirty="0"/>
              <a:t> an Interruption?</a:t>
            </a:r>
          </a:p>
        </p:txBody>
      </p:sp>
      <p:sp>
        <p:nvSpPr>
          <p:cNvPr id="3" name="Inhaltsplatzhalter 2">
            <a:extLst>
              <a:ext uri="{FF2B5EF4-FFF2-40B4-BE49-F238E27FC236}">
                <a16:creationId xmlns:a16="http://schemas.microsoft.com/office/drawing/2014/main" id="{B4CC8C33-F195-475D-9C48-BF52E7600086}"/>
              </a:ext>
            </a:extLst>
          </p:cNvPr>
          <p:cNvSpPr>
            <a:spLocks noGrp="1"/>
          </p:cNvSpPr>
          <p:nvPr>
            <p:ph idx="1"/>
          </p:nvPr>
        </p:nvSpPr>
        <p:spPr/>
        <p:txBody>
          <a:bodyPr/>
          <a:lstStyle/>
          <a:p>
            <a:r>
              <a:rPr lang="de-DE" dirty="0" err="1"/>
              <a:t>Few</a:t>
            </a:r>
            <a:r>
              <a:rPr lang="de-DE" dirty="0"/>
              <a:t> formal </a:t>
            </a:r>
            <a:r>
              <a:rPr lang="de-DE" dirty="0" err="1"/>
              <a:t>definitons</a:t>
            </a:r>
            <a:endParaRPr lang="de-DE" dirty="0"/>
          </a:p>
          <a:p>
            <a:r>
              <a:rPr lang="de-DE" dirty="0"/>
              <a:t>Boehm-Davis and Remington: An Interruption </a:t>
            </a:r>
            <a:r>
              <a:rPr lang="de-DE" dirty="0" err="1"/>
              <a:t>is</a:t>
            </a:r>
            <a:r>
              <a:rPr lang="de-DE" dirty="0"/>
              <a:t> </a:t>
            </a:r>
            <a:r>
              <a:rPr lang="en-US" dirty="0"/>
              <a:t>"the suspension of one stream of work prior to completion, with the intent of returning to and completing the original stream of work“</a:t>
            </a:r>
          </a:p>
          <a:p>
            <a:r>
              <a:rPr lang="de-DE" dirty="0"/>
              <a:t>The Presence </a:t>
            </a:r>
            <a:r>
              <a:rPr lang="de-DE" dirty="0" err="1"/>
              <a:t>of</a:t>
            </a:r>
            <a:r>
              <a:rPr lang="de-DE" dirty="0"/>
              <a:t> </a:t>
            </a:r>
            <a:r>
              <a:rPr lang="de-DE" dirty="0" err="1"/>
              <a:t>the</a:t>
            </a:r>
            <a:r>
              <a:rPr lang="de-DE" dirty="0"/>
              <a:t> </a:t>
            </a:r>
            <a:r>
              <a:rPr lang="de-DE" dirty="0" err="1"/>
              <a:t>first</a:t>
            </a:r>
            <a:r>
              <a:rPr lang="de-DE" dirty="0"/>
              <a:t> </a:t>
            </a:r>
            <a:r>
              <a:rPr lang="de-DE" dirty="0" err="1"/>
              <a:t>task</a:t>
            </a:r>
            <a:r>
              <a:rPr lang="de-DE" dirty="0"/>
              <a:t> </a:t>
            </a:r>
            <a:r>
              <a:rPr lang="de-DE" dirty="0" err="1"/>
              <a:t>which</a:t>
            </a:r>
            <a:r>
              <a:rPr lang="de-DE" dirty="0"/>
              <a:t> </a:t>
            </a:r>
            <a:r>
              <a:rPr lang="de-DE" dirty="0" err="1"/>
              <a:t>is</a:t>
            </a:r>
            <a:r>
              <a:rPr lang="de-DE" dirty="0"/>
              <a:t> </a:t>
            </a:r>
            <a:r>
              <a:rPr lang="de-DE" dirty="0" err="1"/>
              <a:t>interrupted</a:t>
            </a:r>
            <a:r>
              <a:rPr lang="de-DE" dirty="0"/>
              <a:t> </a:t>
            </a:r>
            <a:r>
              <a:rPr lang="de-DE" dirty="0" err="1"/>
              <a:t>by</a:t>
            </a:r>
            <a:r>
              <a:rPr lang="de-DE" dirty="0"/>
              <a:t> a </a:t>
            </a:r>
            <a:r>
              <a:rPr lang="de-DE" dirty="0" err="1"/>
              <a:t>second</a:t>
            </a:r>
            <a:r>
              <a:rPr lang="de-DE" dirty="0"/>
              <a:t> </a:t>
            </a:r>
            <a:r>
              <a:rPr lang="de-DE" dirty="0" err="1"/>
              <a:t>task</a:t>
            </a:r>
            <a:r>
              <a:rPr lang="de-DE" dirty="0"/>
              <a:t> </a:t>
            </a:r>
            <a:r>
              <a:rPr lang="de-DE" dirty="0" err="1"/>
              <a:t>is</a:t>
            </a:r>
            <a:r>
              <a:rPr lang="de-DE" dirty="0"/>
              <a:t> an </a:t>
            </a:r>
            <a:r>
              <a:rPr lang="de-DE" dirty="0" err="1"/>
              <a:t>important</a:t>
            </a:r>
            <a:r>
              <a:rPr lang="de-DE" dirty="0"/>
              <a:t> </a:t>
            </a:r>
            <a:r>
              <a:rPr lang="de-DE" dirty="0" err="1"/>
              <a:t>characteristic</a:t>
            </a:r>
            <a:endParaRPr lang="de-DE" dirty="0"/>
          </a:p>
        </p:txBody>
      </p:sp>
    </p:spTree>
    <p:extLst>
      <p:ext uri="{BB962C8B-B14F-4D97-AF65-F5344CB8AC3E}">
        <p14:creationId xmlns:p14="http://schemas.microsoft.com/office/powerpoint/2010/main" val="421123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D4176B-23C6-47D4-A03E-2F922C04D5EB}"/>
              </a:ext>
            </a:extLst>
          </p:cNvPr>
          <p:cNvSpPr>
            <a:spLocks noGrp="1"/>
          </p:cNvSpPr>
          <p:nvPr>
            <p:ph type="title"/>
          </p:nvPr>
        </p:nvSpPr>
        <p:spPr/>
        <p:txBody>
          <a:bodyPr/>
          <a:lstStyle/>
          <a:p>
            <a:r>
              <a:rPr lang="de-DE" dirty="0"/>
              <a:t>2.2 Human Multitasking</a:t>
            </a:r>
          </a:p>
        </p:txBody>
      </p:sp>
      <p:pic>
        <p:nvPicPr>
          <p:cNvPr id="5" name="Inhaltsplatzhalter 4">
            <a:extLst>
              <a:ext uri="{FF2B5EF4-FFF2-40B4-BE49-F238E27FC236}">
                <a16:creationId xmlns:a16="http://schemas.microsoft.com/office/drawing/2014/main" id="{6407322F-1005-4EE5-BFC4-4BF50A0AFB40}"/>
              </a:ext>
            </a:extLst>
          </p:cNvPr>
          <p:cNvPicPr>
            <a:picLocks noGrp="1" noChangeAspect="1"/>
          </p:cNvPicPr>
          <p:nvPr>
            <p:ph sz="half" idx="1"/>
          </p:nvPr>
        </p:nvPicPr>
        <p:blipFill>
          <a:blip r:embed="rId2"/>
          <a:stretch>
            <a:fillRect/>
          </a:stretch>
        </p:blipFill>
        <p:spPr>
          <a:xfrm>
            <a:off x="1476375" y="2395538"/>
            <a:ext cx="2381249" cy="3748087"/>
          </a:xfrm>
          <a:prstGeom prst="rect">
            <a:avLst/>
          </a:prstGeom>
        </p:spPr>
      </p:pic>
      <p:sp>
        <p:nvSpPr>
          <p:cNvPr id="6" name="Inhaltsplatzhalter 5">
            <a:extLst>
              <a:ext uri="{FF2B5EF4-FFF2-40B4-BE49-F238E27FC236}">
                <a16:creationId xmlns:a16="http://schemas.microsoft.com/office/drawing/2014/main" id="{93084AA6-B596-4061-992C-BC00EC324FF1}"/>
              </a:ext>
            </a:extLst>
          </p:cNvPr>
          <p:cNvSpPr>
            <a:spLocks noGrp="1"/>
          </p:cNvSpPr>
          <p:nvPr>
            <p:ph sz="half" idx="2"/>
          </p:nvPr>
        </p:nvSpPr>
        <p:spPr/>
        <p:txBody>
          <a:bodyPr/>
          <a:lstStyle/>
          <a:p>
            <a:pPr marL="0" indent="0">
              <a:buNone/>
            </a:pPr>
            <a:endParaRPr lang="de-DE" dirty="0"/>
          </a:p>
          <a:p>
            <a:pPr marL="0" indent="0">
              <a:buNone/>
            </a:pPr>
            <a:endParaRPr lang="de-DE" dirty="0"/>
          </a:p>
          <a:p>
            <a:pPr marL="0" indent="0">
              <a:buNone/>
            </a:pPr>
            <a:r>
              <a:rPr lang="de-DE" dirty="0"/>
              <a:t>Leonardo da Vinci</a:t>
            </a:r>
          </a:p>
          <a:p>
            <a:pPr marL="0" indent="0">
              <a:buNone/>
            </a:pPr>
            <a:r>
              <a:rPr lang="de-DE" dirty="0"/>
              <a:t>	1452 - 1519</a:t>
            </a:r>
          </a:p>
        </p:txBody>
      </p:sp>
    </p:spTree>
    <p:extLst>
      <p:ext uri="{BB962C8B-B14F-4D97-AF65-F5344CB8AC3E}">
        <p14:creationId xmlns:p14="http://schemas.microsoft.com/office/powerpoint/2010/main" val="3983217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4F4D8A-56FC-4482-8CF1-7304F316FE74}"/>
              </a:ext>
            </a:extLst>
          </p:cNvPr>
          <p:cNvSpPr>
            <a:spLocks noGrp="1"/>
          </p:cNvSpPr>
          <p:nvPr>
            <p:ph type="title"/>
          </p:nvPr>
        </p:nvSpPr>
        <p:spPr/>
        <p:txBody>
          <a:bodyPr/>
          <a:lstStyle/>
          <a:p>
            <a:r>
              <a:rPr lang="de-DE" dirty="0"/>
              <a:t>2.2 Human Multitasking (</a:t>
            </a:r>
            <a:r>
              <a:rPr lang="de-DE" dirty="0" err="1"/>
              <a:t>Cont‘d</a:t>
            </a:r>
            <a:r>
              <a:rPr lang="de-DE" dirty="0"/>
              <a:t>)</a:t>
            </a:r>
          </a:p>
        </p:txBody>
      </p:sp>
      <p:sp>
        <p:nvSpPr>
          <p:cNvPr id="6" name="Inhaltsplatzhalter 5">
            <a:extLst>
              <a:ext uri="{FF2B5EF4-FFF2-40B4-BE49-F238E27FC236}">
                <a16:creationId xmlns:a16="http://schemas.microsoft.com/office/drawing/2014/main" id="{FFAFE644-7F1E-4A24-B9F4-2C8FF3F9C5D1}"/>
              </a:ext>
            </a:extLst>
          </p:cNvPr>
          <p:cNvSpPr>
            <a:spLocks noGrp="1"/>
          </p:cNvSpPr>
          <p:nvPr>
            <p:ph idx="1"/>
          </p:nvPr>
        </p:nvSpPr>
        <p:spPr>
          <a:xfrm>
            <a:off x="838200" y="2590800"/>
            <a:ext cx="7467600" cy="1486272"/>
          </a:xfrm>
        </p:spPr>
        <p:txBody>
          <a:bodyPr/>
          <a:lstStyle/>
          <a:p>
            <a:r>
              <a:rPr lang="de-DE" dirty="0"/>
              <a:t>Ability </a:t>
            </a:r>
            <a:r>
              <a:rPr lang="de-DE" dirty="0" err="1"/>
              <a:t>to</a:t>
            </a:r>
            <a:r>
              <a:rPr lang="de-DE" dirty="0"/>
              <a:t> perform </a:t>
            </a:r>
            <a:r>
              <a:rPr lang="de-DE" dirty="0" err="1"/>
              <a:t>more</a:t>
            </a:r>
            <a:r>
              <a:rPr lang="de-DE" dirty="0"/>
              <a:t> </a:t>
            </a:r>
            <a:r>
              <a:rPr lang="de-DE" dirty="0" err="1"/>
              <a:t>than</a:t>
            </a:r>
            <a:r>
              <a:rPr lang="de-DE" dirty="0"/>
              <a:t> </a:t>
            </a:r>
            <a:r>
              <a:rPr lang="de-DE" dirty="0" err="1"/>
              <a:t>one</a:t>
            </a:r>
            <a:r>
              <a:rPr lang="de-DE" dirty="0"/>
              <a:t> </a:t>
            </a:r>
            <a:r>
              <a:rPr lang="de-DE" dirty="0" err="1"/>
              <a:t>task</a:t>
            </a:r>
            <a:r>
              <a:rPr lang="de-DE" dirty="0"/>
              <a:t> at a time	</a:t>
            </a:r>
          </a:p>
          <a:p>
            <a:r>
              <a:rPr lang="de-DE" dirty="0" err="1"/>
              <a:t>Two</a:t>
            </a:r>
            <a:r>
              <a:rPr lang="de-DE" dirty="0"/>
              <a:t> </a:t>
            </a:r>
            <a:r>
              <a:rPr lang="de-DE" dirty="0" err="1"/>
              <a:t>kinds</a:t>
            </a:r>
            <a:r>
              <a:rPr lang="de-DE" dirty="0"/>
              <a:t> </a:t>
            </a:r>
            <a:r>
              <a:rPr lang="de-DE" dirty="0" err="1"/>
              <a:t>of</a:t>
            </a:r>
            <a:r>
              <a:rPr lang="de-DE" dirty="0"/>
              <a:t> </a:t>
            </a:r>
            <a:r>
              <a:rPr lang="de-DE" dirty="0" err="1"/>
              <a:t>multitasking</a:t>
            </a:r>
            <a:r>
              <a:rPr lang="de-DE" dirty="0"/>
              <a:t>: </a:t>
            </a:r>
            <a:r>
              <a:rPr lang="de-DE" dirty="0" err="1"/>
              <a:t>Sequential</a:t>
            </a:r>
            <a:r>
              <a:rPr lang="de-DE" dirty="0"/>
              <a:t> and </a:t>
            </a:r>
            <a:r>
              <a:rPr lang="de-DE" dirty="0" err="1"/>
              <a:t>Concurrent</a:t>
            </a:r>
            <a:r>
              <a:rPr lang="de-DE" dirty="0"/>
              <a:t> Multitasking</a:t>
            </a:r>
          </a:p>
        </p:txBody>
      </p:sp>
      <p:pic>
        <p:nvPicPr>
          <p:cNvPr id="7" name="Grafik 6">
            <a:extLst>
              <a:ext uri="{FF2B5EF4-FFF2-40B4-BE49-F238E27FC236}">
                <a16:creationId xmlns:a16="http://schemas.microsoft.com/office/drawing/2014/main" id="{74D5B987-BC8B-4BA8-BC32-F99A9EE89F3F}"/>
              </a:ext>
            </a:extLst>
          </p:cNvPr>
          <p:cNvPicPr>
            <a:picLocks noChangeAspect="1"/>
          </p:cNvPicPr>
          <p:nvPr/>
        </p:nvPicPr>
        <p:blipFill>
          <a:blip r:embed="rId2"/>
          <a:stretch>
            <a:fillRect/>
          </a:stretch>
        </p:blipFill>
        <p:spPr>
          <a:xfrm>
            <a:off x="345885" y="4149080"/>
            <a:ext cx="8452230" cy="1725391"/>
          </a:xfrm>
          <a:prstGeom prst="rect">
            <a:avLst/>
          </a:prstGeom>
        </p:spPr>
      </p:pic>
    </p:spTree>
    <p:extLst>
      <p:ext uri="{BB962C8B-B14F-4D97-AF65-F5344CB8AC3E}">
        <p14:creationId xmlns:p14="http://schemas.microsoft.com/office/powerpoint/2010/main" val="17680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9BA4487-D949-4560-A52F-0A0686721CE7}"/>
              </a:ext>
            </a:extLst>
          </p:cNvPr>
          <p:cNvSpPr>
            <a:spLocks noGrp="1"/>
          </p:cNvSpPr>
          <p:nvPr>
            <p:ph type="title"/>
          </p:nvPr>
        </p:nvSpPr>
        <p:spPr>
          <a:xfrm>
            <a:off x="838200" y="2857500"/>
            <a:ext cx="7467600" cy="1143000"/>
          </a:xfrm>
        </p:spPr>
        <p:txBody>
          <a:bodyPr/>
          <a:lstStyle/>
          <a:p>
            <a:pPr marL="0" indent="0"/>
            <a:br>
              <a:rPr lang="en-US" sz="2400" dirty="0">
                <a:solidFill>
                  <a:schemeClr val="tx1"/>
                </a:solidFill>
              </a:rPr>
            </a:br>
            <a:br>
              <a:rPr lang="en-US" sz="2400" dirty="0">
                <a:solidFill>
                  <a:schemeClr val="tx1"/>
                </a:solidFill>
              </a:rPr>
            </a:br>
            <a:r>
              <a:rPr lang="en-US" sz="2400" dirty="0">
                <a:solidFill>
                  <a:schemeClr val="tx1"/>
                </a:solidFill>
              </a:rPr>
              <a:t>“It usually involves skimming the surface of the incoming data, picking out the relevant details, and moving on to the next stream. You’re paying attention, but only partially. That lets you cast a wider net, but it also runs the risk of keeping you from really studying the fish.“</a:t>
            </a:r>
            <a:br>
              <a:rPr lang="en-US" sz="2400" dirty="0">
                <a:solidFill>
                  <a:schemeClr val="tx1"/>
                </a:solidFill>
              </a:rPr>
            </a:br>
            <a:r>
              <a:rPr lang="en-US" sz="2400" dirty="0">
                <a:solidFill>
                  <a:schemeClr val="tx1"/>
                </a:solidFill>
              </a:rPr>
              <a:t>							- Steven Berlin Johnson (*1968)</a:t>
            </a:r>
            <a:br>
              <a:rPr lang="de-DE" sz="2400" dirty="0">
                <a:solidFill>
                  <a:schemeClr val="tx1"/>
                </a:solidFill>
              </a:rPr>
            </a:br>
            <a:endParaRPr lang="de-DE" sz="2400" dirty="0">
              <a:solidFill>
                <a:schemeClr val="tx1"/>
              </a:solidFill>
            </a:endParaRPr>
          </a:p>
        </p:txBody>
      </p:sp>
    </p:spTree>
    <p:extLst>
      <p:ext uri="{BB962C8B-B14F-4D97-AF65-F5344CB8AC3E}">
        <p14:creationId xmlns:p14="http://schemas.microsoft.com/office/powerpoint/2010/main" val="2639891918"/>
      </p:ext>
    </p:extLst>
  </p:cSld>
  <p:clrMapOvr>
    <a:masterClrMapping/>
  </p:clrMapOvr>
</p:sld>
</file>

<file path=ppt/theme/theme1.xml><?xml version="1.0" encoding="utf-8"?>
<a:theme xmlns:a="http://schemas.openxmlformats.org/drawingml/2006/main" name="Vorlage_ohne_Titelbild_englisch">
  <a:themeElements>
    <a:clrScheme name="ub-cd-neu-v2-4 1">
      <a:dk1>
        <a:srgbClr val="000000"/>
      </a:dk1>
      <a:lt1>
        <a:srgbClr val="C8D0E2"/>
      </a:lt1>
      <a:dk2>
        <a:srgbClr val="00457D"/>
      </a:dk2>
      <a:lt2>
        <a:srgbClr val="808080"/>
      </a:lt2>
      <a:accent1>
        <a:srgbClr val="5D7FAA"/>
      </a:accent1>
      <a:accent2>
        <a:srgbClr val="97BF0D"/>
      </a:accent2>
      <a:accent3>
        <a:srgbClr val="E0E4EE"/>
      </a:accent3>
      <a:accent4>
        <a:srgbClr val="000000"/>
      </a:accent4>
      <a:accent5>
        <a:srgbClr val="B6C0D2"/>
      </a:accent5>
      <a:accent6>
        <a:srgbClr val="88AD0B"/>
      </a:accent6>
      <a:hlink>
        <a:srgbClr val="92A5C5"/>
      </a:hlink>
      <a:folHlink>
        <a:srgbClr val="C6D982"/>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b-cd-neu-v2-4 1">
        <a:dk1>
          <a:srgbClr val="000000"/>
        </a:dk1>
        <a:lt1>
          <a:srgbClr val="C8D0E2"/>
        </a:lt1>
        <a:dk2>
          <a:srgbClr val="00457D"/>
        </a:dk2>
        <a:lt2>
          <a:srgbClr val="808080"/>
        </a:lt2>
        <a:accent1>
          <a:srgbClr val="5D7FAA"/>
        </a:accent1>
        <a:accent2>
          <a:srgbClr val="97BF0D"/>
        </a:accent2>
        <a:accent3>
          <a:srgbClr val="E0E4EE"/>
        </a:accent3>
        <a:accent4>
          <a:srgbClr val="000000"/>
        </a:accent4>
        <a:accent5>
          <a:srgbClr val="B6C0D2"/>
        </a:accent5>
        <a:accent6>
          <a:srgbClr val="88AD0B"/>
        </a:accent6>
        <a:hlink>
          <a:srgbClr val="92A5C5"/>
        </a:hlink>
        <a:folHlink>
          <a:srgbClr val="C6D982"/>
        </a:folHlink>
      </a:clrScheme>
      <a:clrMap bg1="lt1" tx1="dk1" bg2="lt2" tx2="dk2" accent1="accent1" accent2="accent2" accent3="accent3" accent4="accent4" accent5="accent5" accent6="accent6" hlink="hlink" folHlink="folHlink"/>
    </a:extraClrScheme>
    <a:extraClrScheme>
      <a:clrScheme name="ub-cd-neu-v2-4 2">
        <a:dk1>
          <a:srgbClr val="000000"/>
        </a:dk1>
        <a:lt1>
          <a:srgbClr val="C8D0E2"/>
        </a:lt1>
        <a:dk2>
          <a:srgbClr val="00457D"/>
        </a:dk2>
        <a:lt2>
          <a:srgbClr val="808080"/>
        </a:lt2>
        <a:accent1>
          <a:srgbClr val="5D7FAA"/>
        </a:accent1>
        <a:accent2>
          <a:srgbClr val="FFD300"/>
        </a:accent2>
        <a:accent3>
          <a:srgbClr val="E0E4EE"/>
        </a:accent3>
        <a:accent4>
          <a:srgbClr val="000000"/>
        </a:accent4>
        <a:accent5>
          <a:srgbClr val="B6C0D2"/>
        </a:accent5>
        <a:accent6>
          <a:srgbClr val="E7BF00"/>
        </a:accent6>
        <a:hlink>
          <a:srgbClr val="92A5C5"/>
        </a:hlink>
        <a:folHlink>
          <a:srgbClr val="FFE37D"/>
        </a:folHlink>
      </a:clrScheme>
      <a:clrMap bg1="lt1" tx1="dk1" bg2="lt2" tx2="dk2" accent1="accent1" accent2="accent2" accent3="accent3" accent4="accent4" accent5="accent5" accent6="accent6" hlink="hlink" folHlink="folHlink"/>
    </a:extraClrScheme>
    <a:extraClrScheme>
      <a:clrScheme name="ub-cd-neu-v2-4 3">
        <a:dk1>
          <a:srgbClr val="000000"/>
        </a:dk1>
        <a:lt1>
          <a:srgbClr val="C8D0E2"/>
        </a:lt1>
        <a:dk2>
          <a:srgbClr val="00457D"/>
        </a:dk2>
        <a:lt2>
          <a:srgbClr val="808080"/>
        </a:lt2>
        <a:accent1>
          <a:srgbClr val="5D7FAA"/>
        </a:accent1>
        <a:accent2>
          <a:srgbClr val="E6444F"/>
        </a:accent2>
        <a:accent3>
          <a:srgbClr val="E0E4EE"/>
        </a:accent3>
        <a:accent4>
          <a:srgbClr val="000000"/>
        </a:accent4>
        <a:accent5>
          <a:srgbClr val="B6C0D2"/>
        </a:accent5>
        <a:accent6>
          <a:srgbClr val="D03D47"/>
        </a:accent6>
        <a:hlink>
          <a:srgbClr val="92A5C5"/>
        </a:hlink>
        <a:folHlink>
          <a:srgbClr val="F1998F"/>
        </a:folHlink>
      </a:clrScheme>
      <a:clrMap bg1="lt1" tx1="dk1" bg2="lt2" tx2="dk2" accent1="accent1" accent2="accent2" accent3="accent3" accent4="accent4" accent5="accent5" accent6="accent6" hlink="hlink" folHlink="folHlink"/>
    </a:extraClrScheme>
    <a:extraClrScheme>
      <a:clrScheme name="ub-cd-neu-v2-4 4">
        <a:dk1>
          <a:srgbClr val="000000"/>
        </a:dk1>
        <a:lt1>
          <a:srgbClr val="C8D0E2"/>
        </a:lt1>
        <a:dk2>
          <a:srgbClr val="00457D"/>
        </a:dk2>
        <a:lt2>
          <a:srgbClr val="808080"/>
        </a:lt2>
        <a:accent1>
          <a:srgbClr val="5D7FAA"/>
        </a:accent1>
        <a:accent2>
          <a:srgbClr val="878783"/>
        </a:accent2>
        <a:accent3>
          <a:srgbClr val="E0E4EE"/>
        </a:accent3>
        <a:accent4>
          <a:srgbClr val="000000"/>
        </a:accent4>
        <a:accent5>
          <a:srgbClr val="B6C0D2"/>
        </a:accent5>
        <a:accent6>
          <a:srgbClr val="7A7A76"/>
        </a:accent6>
        <a:hlink>
          <a:srgbClr val="92A5C5"/>
        </a:hlink>
        <a:folHlink>
          <a:srgbClr val="B9BAB7"/>
        </a:folHlink>
      </a:clrScheme>
      <a:clrMap bg1="lt1" tx1="dk1" bg2="lt2" tx2="dk2" accent1="accent1" accent2="accent2" accent3="accent3" accent4="accent4" accent5="accent5" accent6="accent6" hlink="hlink" folHlink="folHlink"/>
    </a:extraClrScheme>
    <a:extraClrScheme>
      <a:clrScheme name="ub-cd-neu-v2-4 5">
        <a:dk1>
          <a:srgbClr val="000000"/>
        </a:dk1>
        <a:lt1>
          <a:srgbClr val="C8D0E2"/>
        </a:lt1>
        <a:dk2>
          <a:srgbClr val="00457D"/>
        </a:dk2>
        <a:lt2>
          <a:srgbClr val="808080"/>
        </a:lt2>
        <a:accent1>
          <a:srgbClr val="5D7FAA"/>
        </a:accent1>
        <a:accent2>
          <a:srgbClr val="00457D"/>
        </a:accent2>
        <a:accent3>
          <a:srgbClr val="E0E4EE"/>
        </a:accent3>
        <a:accent4>
          <a:srgbClr val="000000"/>
        </a:accent4>
        <a:accent5>
          <a:srgbClr val="B6C0D2"/>
        </a:accent5>
        <a:accent6>
          <a:srgbClr val="003E71"/>
        </a:accent6>
        <a:hlink>
          <a:srgbClr val="92A5C5"/>
        </a:hlink>
        <a:folHlink>
          <a:srgbClr val="C8D0E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Vorlage_ohne_Titelbild_englisch</Template>
  <TotalTime>0</TotalTime>
  <Words>3341</Words>
  <Application>Microsoft Office PowerPoint</Application>
  <PresentationFormat>Bildschirmpräsentation (4:3)</PresentationFormat>
  <Paragraphs>397</Paragraphs>
  <Slides>53</Slides>
  <Notes>16</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53</vt:i4>
      </vt:variant>
    </vt:vector>
  </HeadingPairs>
  <TitlesOfParts>
    <vt:vector size="59" baseType="lpstr">
      <vt:lpstr>Arial</vt:lpstr>
      <vt:lpstr>Calibri</vt:lpstr>
      <vt:lpstr>Times New Roman</vt:lpstr>
      <vt:lpstr>UB Scala</vt:lpstr>
      <vt:lpstr>Wingdings</vt:lpstr>
      <vt:lpstr>Vorlage_ohne_Titelbild_englisch</vt:lpstr>
      <vt:lpstr>Interruptions in HCI and Boundary Management</vt:lpstr>
      <vt:lpstr>Structure</vt:lpstr>
      <vt:lpstr>Structure</vt:lpstr>
      <vt:lpstr>1. Relevance </vt:lpstr>
      <vt:lpstr>Structure</vt:lpstr>
      <vt:lpstr>2.1 What is an Interruption?</vt:lpstr>
      <vt:lpstr>2.2 Human Multitasking</vt:lpstr>
      <vt:lpstr>2.2 Human Multitasking (Cont‘d)</vt:lpstr>
      <vt:lpstr>  “It usually involves skimming the surface of the incoming data, picking out the relevant details, and moving on to the next stream. You’re paying attention, but only partially. That lets you cast a wider net, but it also runs the risk of keeping you from really studying the fish.“        - Steven Berlin Johnson (*1968) </vt:lpstr>
      <vt:lpstr>Structure</vt:lpstr>
      <vt:lpstr>3. Humans Limited Cognitive Abilities</vt:lpstr>
      <vt:lpstr>3. The Zeigarnik Effect</vt:lpstr>
      <vt:lpstr>3. Effects of Interruptions in HCI</vt:lpstr>
      <vt:lpstr>Structure</vt:lpstr>
      <vt:lpstr>PowerPoint-Präsentation</vt:lpstr>
      <vt:lpstr>3.1 Effects on Productivity</vt:lpstr>
      <vt:lpstr>3.1 Effects on Productivity (Cont‘d)</vt:lpstr>
      <vt:lpstr>Structure</vt:lpstr>
      <vt:lpstr>3.2. Effects on Emotional Condition</vt:lpstr>
      <vt:lpstr>3.2.1 Some more Definitions</vt:lpstr>
      <vt:lpstr>3.2.2 Interruptions and Stress</vt:lpstr>
      <vt:lpstr>3.2.2.1 Interruptions and Stress: Study 1</vt:lpstr>
      <vt:lpstr>3.2.2.1 Interruptions and Stress: Study 1</vt:lpstr>
      <vt:lpstr>3.2.2.2 Interruptions and Stress: Study 2</vt:lpstr>
      <vt:lpstr>3.2.2.2 Interruptions and Stress: Study 2</vt:lpstr>
      <vt:lpstr>3.2.2.3 Interruptions and Stress: Study 3</vt:lpstr>
      <vt:lpstr>3.2.2.3 Interruptions and Stress: Study 3</vt:lpstr>
      <vt:lpstr>3.2.2.4 Interruptions and Stress: Conclusions</vt:lpstr>
      <vt:lpstr>Structure</vt:lpstr>
      <vt:lpstr>4. Conclusions for Boundary Management</vt:lpstr>
      <vt:lpstr>4.1 Characteristics of Boundaries</vt:lpstr>
      <vt:lpstr>4.2 Cross Boundary Interruptions</vt:lpstr>
      <vt:lpstr>Structure</vt:lpstr>
      <vt:lpstr>5. Coping Strategies</vt:lpstr>
      <vt:lpstr>Structure</vt:lpstr>
      <vt:lpstr>6. Further Research Questions</vt:lpstr>
      <vt:lpstr>6.1 Direction of Interruptions</vt:lpstr>
      <vt:lpstr>6.2 Types of Concentration</vt:lpstr>
      <vt:lpstr>PowerPoint-Präsentation</vt:lpstr>
      <vt:lpstr>Failure in on-call service</vt:lpstr>
      <vt:lpstr>On-call service as a Domain with a strong boundary</vt:lpstr>
      <vt:lpstr>Boundary attributes</vt:lpstr>
      <vt:lpstr>Effects on doctors</vt:lpstr>
      <vt:lpstr>Mental, cognitive, behavioural symptoms</vt:lpstr>
      <vt:lpstr>How paging technology enables high availability </vt:lpstr>
      <vt:lpstr>Why does it matter?</vt:lpstr>
      <vt:lpstr>How does high availability relate to interruptibility?</vt:lpstr>
      <vt:lpstr>Availability and Interruptability</vt:lpstr>
      <vt:lpstr>Signalling availability</vt:lpstr>
      <vt:lpstr>Deceit in signalling unavailability</vt:lpstr>
      <vt:lpstr>Sources</vt:lpstr>
      <vt:lpstr>Sources (Cont‘d)</vt:lpstr>
      <vt:lpstr>Sources (Cont‘d)</vt:lpstr>
    </vt:vector>
  </TitlesOfParts>
  <Company>Uni-Bamberg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Universität Bamberg</dc:creator>
  <cp:lastModifiedBy>Andreas Rayzik</cp:lastModifiedBy>
  <cp:revision>14</cp:revision>
  <dcterms:created xsi:type="dcterms:W3CDTF">2013-05-16T16:32:47Z</dcterms:created>
  <dcterms:modified xsi:type="dcterms:W3CDTF">2018-07-03T22:29:46Z</dcterms:modified>
</cp:coreProperties>
</file>