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  <p:sldMasterId id="2147483804" r:id="rId2"/>
    <p:sldMasterId id="2147483816" r:id="rId3"/>
    <p:sldMasterId id="2147483840" r:id="rId4"/>
    <p:sldMasterId id="2147483852" r:id="rId5"/>
  </p:sldMasterIdLst>
  <p:notesMasterIdLst>
    <p:notesMasterId r:id="rId18"/>
  </p:notesMasterIdLst>
  <p:sldIdLst>
    <p:sldId id="268" r:id="rId6"/>
    <p:sldId id="270" r:id="rId7"/>
    <p:sldId id="271" r:id="rId8"/>
    <p:sldId id="274" r:id="rId9"/>
    <p:sldId id="272" r:id="rId10"/>
    <p:sldId id="275" r:id="rId11"/>
    <p:sldId id="276" r:id="rId12"/>
    <p:sldId id="277" r:id="rId13"/>
    <p:sldId id="278" r:id="rId14"/>
    <p:sldId id="273" r:id="rId15"/>
    <p:sldId id="282" r:id="rId16"/>
    <p:sldId id="28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14" autoAdjust="0"/>
  </p:normalViewPr>
  <p:slideViewPr>
    <p:cSldViewPr>
      <p:cViewPr>
        <p:scale>
          <a:sx n="79" d="100"/>
          <a:sy n="79" d="100"/>
        </p:scale>
        <p:origin x="-1469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19C96-50D7-4A83-96A3-FC4320BF2BF0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671E7-A7F4-4D89-8256-D1B8E9CB1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07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87B884-5606-4A3F-9868-478E36C838C3}" type="slidenum">
              <a:rPr lang="en-US" b="0">
                <a:solidFill>
                  <a:prstClr val="black"/>
                </a:solidFill>
              </a:rPr>
              <a:pPr eaLnBrk="1" hangingPunct="1"/>
              <a:t>1</a:t>
            </a:fld>
            <a:endParaRPr lang="en-US" b="0">
              <a:solidFill>
                <a:prstClr val="black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212725"/>
            <a:ext cx="45720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3895882"/>
            <a:ext cx="5485158" cy="4114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Matrix type </a:t>
            </a:r>
            <a:r>
              <a:rPr lang="en-US" smtClean="0"/>
              <a:t>is defined as:  agriculture, bauxite, peri-urban, and forest</a:t>
            </a:r>
            <a:endParaRPr lang="en-US" b="1" smtClean="0"/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Patch area</a:t>
            </a:r>
            <a:r>
              <a:rPr lang="en-US" smtClean="0"/>
              <a:t> was size of patch in hectares, and may be expressed in terms of continuous variable or as categorical variable. </a:t>
            </a:r>
          </a:p>
          <a:p>
            <a:pPr eaLnBrk="1" hangingPunct="1"/>
            <a:r>
              <a:rPr lang="en-US" smtClean="0"/>
              <a:t>small (less than 2 ha) (N = 33 patches); medium (2 ha to 5 ha) (N = 41); and large (5 ha up to 25 ha). (N = 25).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EBA172-3761-4649-9846-FB16449334EA}" type="slidenum">
              <a:rPr lang="en-US" b="0">
                <a:solidFill>
                  <a:prstClr val="black"/>
                </a:solidFill>
              </a:rPr>
              <a:pPr eaLnBrk="1" hangingPunct="1"/>
              <a:t>2</a:t>
            </a:fld>
            <a:endParaRPr lang="en-US" b="0">
              <a:solidFill>
                <a:prstClr val="black"/>
              </a:solidFill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212725"/>
            <a:ext cx="45720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3895882"/>
            <a:ext cx="5485158" cy="4114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I plan to model local </a:t>
            </a:r>
            <a:r>
              <a:rPr lang="en-US" b="1" smtClean="0"/>
              <a:t>extinction </a:t>
            </a:r>
            <a:r>
              <a:rPr lang="en-US" smtClean="0"/>
              <a:t>as function of </a:t>
            </a:r>
            <a:r>
              <a:rPr lang="en-US" b="1" smtClean="0"/>
              <a:t>matrix type, forest structure, and potentially patch area.</a:t>
            </a:r>
            <a:endParaRPr lang="en-US" smtClean="0"/>
          </a:p>
          <a:p>
            <a:pPr eaLnBrk="1" hangingPunct="1"/>
            <a:r>
              <a:rPr lang="en-US" smtClean="0"/>
              <a:t>Model local</a:t>
            </a:r>
            <a:r>
              <a:rPr lang="en-US" b="1" smtClean="0"/>
              <a:t> colonization </a:t>
            </a:r>
            <a:r>
              <a:rPr lang="en-US" smtClean="0"/>
              <a:t>as function of </a:t>
            </a:r>
            <a:r>
              <a:rPr lang="en-US" b="1" smtClean="0"/>
              <a:t>matrix type, and patch isolation.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Matrix type </a:t>
            </a:r>
            <a:r>
              <a:rPr lang="en-US" smtClean="0"/>
              <a:t>is defined as:  agriculture, bauxite, peri-urban, and forest</a:t>
            </a:r>
            <a:endParaRPr lang="en-US" b="1" smtClean="0"/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Patch area</a:t>
            </a:r>
            <a:r>
              <a:rPr lang="en-US" smtClean="0"/>
              <a:t> was size of patch in hectares, and may be expressed in terms of continuous variable or as categorical variable. </a:t>
            </a:r>
          </a:p>
          <a:p>
            <a:pPr eaLnBrk="1" hangingPunct="1"/>
            <a:r>
              <a:rPr lang="en-US" smtClean="0"/>
              <a:t>small (less than 2 ha) (N = 33 patches); medium (2 ha to 5 ha) (N = 41); and large (5 ha up to 25 ha). (N = 25).</a:t>
            </a:r>
            <a:endParaRPr lang="en-US" b="1" smtClean="0"/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Patch isolation</a:t>
            </a:r>
            <a:r>
              <a:rPr lang="en-US" smtClean="0"/>
              <a:t>: I used Euclidean nearest-neighbor distance to the nearest fragment or intact forest tract greater than 100 ha.  </a:t>
            </a:r>
          </a:p>
          <a:p>
            <a:pPr eaLnBrk="1" hangingPunct="1"/>
            <a:r>
              <a:rPr lang="en-US" smtClean="0"/>
              <a:t>This threshold sizes was selected to provide an estimate of the distance a bird would travel to reach a </a:t>
            </a:r>
            <a:r>
              <a:rPr lang="en-US" b="1" smtClean="0"/>
              <a:t>potential source population.</a:t>
            </a:r>
            <a:r>
              <a:rPr lang="en-US" smtClean="0"/>
              <a:t> 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It will likely be categorized as a binary variable:  considered to be ‘far’ if &gt; 1 km from 100 ha remnant (N = 44) and ‘near’ if &lt; 1 km from 100 ha forest (N = 58).  The 1 km distance was based on results from translocation (Ch. 3), where an endemic resident failed to return to its territory when translocated &gt; 1 km in distance.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– could get rid of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671E7-A7F4-4D89-8256-D1B8E9CB11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03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Exponential</a:t>
            </a:r>
            <a:r>
              <a:rPr lang="en-US" baseline="0" dirty="0" smtClean="0"/>
              <a:t> covariance function depicting relationships among patch occupancy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671E7-A7F4-4D89-8256-D1B8E9CB11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90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community hierarchal level of the model, the species-specific parameters were linked together through a common distribution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Royle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Dorazio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2008).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671E7-A7F4-4D89-8256-D1B8E9CB11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17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DB62-8D84-4DDA-ACF5-3B8FBB244A23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93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5E6C5-65CC-4A5F-9B06-78BAE2E9D7D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15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CFBA2-2D42-4159-99B2-21F47DE0885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69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890D6-04D4-47AB-93B1-95BBF3C138B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75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9A3DE-BDDB-4951-BD45-F6E8BF5EE2F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702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87F32-EFC1-4801-AD26-BF32BEE53CB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155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8B6CE-308F-4EBD-98D9-805BE605BFE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803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13631-99E8-4C09-B8A6-F03E9FE2BB5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697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49BD3-D8B3-4738-9585-45A04FC2EAA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7C817-151F-437D-BBEE-6AE0601D396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541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E1EA4-FC70-42DD-B705-AAA4CF3840B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1456D-6D94-4D13-8AB5-9D22FF3533C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8626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28450-6027-4186-9F34-F0E828E3C22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58926-7886-4ED1-99AD-8E288EF1FE4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577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CA8D7-E71E-486D-A030-7D2FDBBB7BB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11F3F-CB3A-4726-B158-608605C4FBC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32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E8BAB2-6620-40F4-8099-7CE77B674D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7721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EFE98-54A2-4855-880D-B527DCD21DE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D8383-1DB4-41B9-BA07-380E7633999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0266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7E601-D7C2-465F-9DAE-DDC7A8DDFA0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617B1-DDE3-4EA4-BEDA-9B688E3D251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407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7C0F7-AA01-47E6-A825-A99C053BE5D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8C14A-D5F7-4F19-8A8B-0B6521EE28A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7789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D0D18-7EAE-4458-B706-A2E1E55A5FF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1A891-96E9-42BE-85FD-D5912B63A45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4513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6030E-D0D0-4665-81CE-5A5ECEE6305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BDF9E-949E-47B8-9F65-45827D26B0B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996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2B8BA-A507-44FF-B908-C21CE660905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FBFB7-9EB8-43BB-A2E7-D6D0B43F5EB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8830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0CF4-3B2E-48AA-BD55-C71DA724BFF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8B0F3-EC1E-4542-A1E7-2349434C763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955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7909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2564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9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76464-67BD-4C40-8E89-A0F0D4EF1A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1005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7049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9108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5170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1468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0232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5483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8025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3744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5413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99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D4CB5-25FE-4B49-B25A-2B27D583F58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3102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5235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2856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726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3642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7516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1253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2749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5607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28034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85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5861F-A305-4AED-AFBD-DCC18E48C37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7012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15382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43939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9487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893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3304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51926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7710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4452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54769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31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BFB33-C07D-4DCE-B070-C8511EE1819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16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8152B-3B1B-41B0-B27C-B3EE6F4B64E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76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3CC2A-185C-4744-B715-F5FD1A7C342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49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9EBF3-3D1C-46F7-80C4-7985FE2279D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49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A51EAC-E625-4549-93CB-46657F7EA02C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84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457200">
              <a:defRPr/>
            </a:pPr>
            <a:fld id="{4AFA2A53-5157-43EC-AE5A-AF653825F94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457200">
              <a:defRPr/>
            </a:pPr>
            <a:fld id="{27B9C0F0-13F1-47D0-8925-EA5FAC8E442D}" type="slidenum">
              <a:rPr lang="en-US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31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BFD15-02AB-4562-894C-CCBDB57BBD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BE44F-9212-4AF2-A22F-FFBD430BEF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65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BFD15-02AB-4562-894C-CCBDB57BBD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BE44F-9212-4AF2-A22F-FFBD430BEF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91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BFD15-02AB-4562-894C-CCBDB57BBD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BE44F-9212-4AF2-A22F-FFBD430BEF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82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3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52.png"/><Relationship Id="rId10" Type="http://schemas.openxmlformats.org/officeDocument/2006/relationships/image" Target="../media/image48.png"/><Relationship Id="rId4" Type="http://schemas.openxmlformats.org/officeDocument/2006/relationships/image" Target="../media/image51.png"/><Relationship Id="rId9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457200" y="228600"/>
            <a:ext cx="8229600" cy="5635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000000"/>
                </a:solidFill>
                <a:latin typeface="Verdana" pitchFamily="34" charset="0"/>
              </a:rPr>
              <a:t>Covariates on Occupancy</a:t>
            </a:r>
            <a:endParaRPr lang="en-US" sz="32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533400" y="990600"/>
            <a:ext cx="7796213" cy="562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50000"/>
              </a:spcAft>
              <a:defRPr/>
            </a:pPr>
            <a:r>
              <a:rPr lang="en-NZ" sz="2400" b="1" dirty="0" smtClean="0">
                <a:solidFill>
                  <a:srgbClr val="000000"/>
                </a:solidFill>
                <a:latin typeface="Symbol" pitchFamily="18" charset="2"/>
                <a:sym typeface="Symbol"/>
              </a:rPr>
              <a:t></a:t>
            </a:r>
            <a:r>
              <a:rPr lang="en-NZ" sz="2400" b="1" dirty="0" smtClean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en-NZ" sz="2400" b="1" dirty="0" smtClean="0">
                <a:solidFill>
                  <a:srgbClr val="000000"/>
                </a:solidFill>
              </a:rPr>
              <a:t>(occupancy) </a:t>
            </a:r>
            <a:r>
              <a:rPr lang="en-NZ" sz="2400" b="1" dirty="0">
                <a:solidFill>
                  <a:srgbClr val="000000"/>
                </a:solidFill>
              </a:rPr>
              <a:t>= </a:t>
            </a:r>
            <a:r>
              <a:rPr lang="en-NZ" sz="2400" b="1" dirty="0">
                <a:solidFill>
                  <a:srgbClr val="000000"/>
                </a:solidFill>
                <a:cs typeface="Arial" charset="0"/>
              </a:rPr>
              <a:t>ƒ </a:t>
            </a:r>
            <a:r>
              <a:rPr lang="en-NZ" sz="2400" b="1" dirty="0" smtClean="0">
                <a:solidFill>
                  <a:srgbClr val="000000"/>
                </a:solidFill>
                <a:cs typeface="Arial" charset="0"/>
              </a:rPr>
              <a:t>(veg, patch </a:t>
            </a:r>
            <a:r>
              <a:rPr lang="en-NZ" sz="2400" b="1" dirty="0">
                <a:solidFill>
                  <a:srgbClr val="000000"/>
                </a:solidFill>
                <a:cs typeface="Arial" charset="0"/>
              </a:rPr>
              <a:t>area, </a:t>
            </a:r>
            <a:r>
              <a:rPr lang="en-NZ" sz="2400" b="1" dirty="0" smtClean="0">
                <a:solidFill>
                  <a:srgbClr val="000000"/>
                </a:solidFill>
                <a:cs typeface="Arial" charset="0"/>
              </a:rPr>
              <a:t>patch size, </a:t>
            </a:r>
            <a:r>
              <a:rPr lang="en-NZ" sz="2400" b="1" dirty="0">
                <a:solidFill>
                  <a:srgbClr val="000000"/>
                </a:solidFill>
                <a:cs typeface="Arial" charset="0"/>
              </a:rPr>
              <a:t>matrix type)</a:t>
            </a:r>
            <a:r>
              <a:rPr lang="en-NZ" sz="2400" dirty="0">
                <a:solidFill>
                  <a:srgbClr val="000000"/>
                </a:solidFill>
              </a:rPr>
              <a:t> </a:t>
            </a:r>
            <a:endParaRPr lang="en-US" sz="2000" b="1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50000"/>
              </a:spcAft>
              <a:defRPr/>
            </a:pPr>
            <a:r>
              <a:rPr lang="en-US" sz="2000" b="1" dirty="0">
                <a:solidFill>
                  <a:srgbClr val="000000"/>
                </a:solidFill>
              </a:rPr>
              <a:t>Vegetation Structure </a:t>
            </a:r>
          </a:p>
          <a:p>
            <a:pPr lvl="1" fontAlgn="base">
              <a:spcBef>
                <a:spcPct val="0"/>
              </a:spcBef>
              <a:spcAft>
                <a:spcPct val="50000"/>
              </a:spcAft>
              <a:buFontTx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  PC1 axis of 12 vegetation variables</a:t>
            </a:r>
          </a:p>
          <a:p>
            <a:pPr lvl="1" fontAlgn="base">
              <a:spcBef>
                <a:spcPct val="0"/>
              </a:spcBef>
              <a:spcAft>
                <a:spcPct val="50000"/>
              </a:spcAft>
              <a:buFontTx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  Range: -3.3 – 4.4;  Mean: 0.2 (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 0.2 SE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)</a:t>
            </a:r>
            <a:endParaRPr lang="en-US" sz="2000" b="1" dirty="0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50000"/>
              </a:spcAft>
              <a:defRPr/>
            </a:pPr>
            <a:r>
              <a:rPr lang="en-US" sz="2000" b="1" dirty="0" smtClean="0">
                <a:solidFill>
                  <a:srgbClr val="000000"/>
                </a:solidFill>
              </a:rPr>
              <a:t>Forest </a:t>
            </a:r>
            <a:r>
              <a:rPr lang="en-US" sz="2000" b="1" dirty="0">
                <a:solidFill>
                  <a:srgbClr val="000000"/>
                </a:solidFill>
              </a:rPr>
              <a:t>Patch Area (ha)</a:t>
            </a:r>
          </a:p>
          <a:p>
            <a:pPr lvl="1" fontAlgn="base">
              <a:spcBef>
                <a:spcPct val="0"/>
              </a:spcBef>
              <a:spcAft>
                <a:spcPct val="50000"/>
              </a:spcAft>
              <a:buFontTx/>
              <a:buChar char="•"/>
              <a:defRPr/>
            </a:pPr>
            <a:r>
              <a:rPr lang="en-US" sz="2000" b="1" dirty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Range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</a:rPr>
              <a:t>0.6 – 25 ha;  Mean: 4.0 ha (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 0.4 SE)</a:t>
            </a:r>
          </a:p>
          <a:p>
            <a:pPr fontAlgn="base">
              <a:spcBef>
                <a:spcPct val="0"/>
              </a:spcBef>
              <a:spcAft>
                <a:spcPct val="60000"/>
              </a:spcAft>
            </a:pPr>
            <a:r>
              <a:rPr lang="en-US" sz="2000" b="1" dirty="0">
                <a:solidFill>
                  <a:srgbClr val="000000"/>
                </a:solidFill>
              </a:rPr>
              <a:t>Isolation (m)  </a:t>
            </a:r>
          </a:p>
          <a:p>
            <a:pPr lvl="1" fontAlgn="base">
              <a:spcBef>
                <a:spcPct val="0"/>
              </a:spcBef>
              <a:spcAft>
                <a:spcPct val="6000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  Euclidean nearest-neighbor distance to forest tract &gt; 100 ha (source </a:t>
            </a:r>
            <a:r>
              <a:rPr lang="en-US" dirty="0" err="1">
                <a:solidFill>
                  <a:srgbClr val="000000"/>
                </a:solidFill>
              </a:rPr>
              <a:t>pop’n</a:t>
            </a:r>
            <a:r>
              <a:rPr lang="en-US" dirty="0">
                <a:solidFill>
                  <a:srgbClr val="000000"/>
                </a:solidFill>
              </a:rPr>
              <a:t>) (ENN.100ha) </a:t>
            </a:r>
          </a:p>
          <a:p>
            <a:pPr lvl="1" fontAlgn="base">
              <a:spcBef>
                <a:spcPct val="0"/>
              </a:spcBef>
              <a:spcAft>
                <a:spcPct val="6000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  Range: </a:t>
            </a:r>
            <a:r>
              <a:rPr lang="en-US" dirty="0" smtClean="0">
                <a:solidFill>
                  <a:srgbClr val="000000"/>
                </a:solidFill>
              </a:rPr>
              <a:t>0 </a:t>
            </a:r>
            <a:r>
              <a:rPr lang="en-US" dirty="0">
                <a:solidFill>
                  <a:srgbClr val="000000"/>
                </a:solidFill>
              </a:rPr>
              <a:t>–  5120 m;  Mean: 1636 m (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 150 SE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)</a:t>
            </a:r>
            <a:endParaRPr lang="en-US" b="1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50000"/>
              </a:spcAft>
              <a:defRPr/>
            </a:pPr>
            <a:r>
              <a:rPr lang="en-US" sz="2000" b="1" dirty="0">
                <a:solidFill>
                  <a:srgbClr val="000000"/>
                </a:solidFill>
              </a:rPr>
              <a:t>Matrix type</a:t>
            </a:r>
          </a:p>
          <a:p>
            <a:pPr lvl="1" fontAlgn="base">
              <a:spcBef>
                <a:spcPct val="0"/>
              </a:spcBef>
              <a:spcAft>
                <a:spcPct val="50000"/>
              </a:spcAft>
              <a:buFontTx/>
              <a:buChar char="•"/>
              <a:defRPr/>
            </a:pPr>
            <a:r>
              <a:rPr lang="en-US" b="1" dirty="0">
                <a:solidFill>
                  <a:srgbClr val="000000"/>
                </a:solidFill>
              </a:rPr>
              <a:t>  </a:t>
            </a:r>
            <a:r>
              <a:rPr 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Forest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b="1" dirty="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Agriculture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Peri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-urban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Bauxite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85"/>
          <a:stretch>
            <a:fillRect/>
          </a:stretch>
        </p:blipFill>
        <p:spPr bwMode="auto">
          <a:xfrm>
            <a:off x="6629400" y="1447800"/>
            <a:ext cx="2362200" cy="3034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04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"/>
          <p:cNvGrpSpPr>
            <a:grpSpLocks/>
          </p:cNvGrpSpPr>
          <p:nvPr/>
        </p:nvGrpSpPr>
        <p:grpSpPr bwMode="auto">
          <a:xfrm>
            <a:off x="1188720" y="2286000"/>
            <a:ext cx="6766560" cy="4468812"/>
            <a:chOff x="607569" y="349231"/>
            <a:chExt cx="8411541" cy="5785424"/>
          </a:xfrm>
        </p:grpSpPr>
        <p:sp>
          <p:nvSpPr>
            <p:cNvPr id="3" name="Rectangle 2"/>
            <p:cNvSpPr/>
            <p:nvPr/>
          </p:nvSpPr>
          <p:spPr>
            <a:xfrm>
              <a:off x="3931666" y="349231"/>
              <a:ext cx="1101154" cy="111187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457200">
                <a:defRPr/>
              </a:pPr>
              <a:endParaRPr lang="en-US" dirty="0">
                <a:solidFill>
                  <a:prstClr val="white"/>
                </a:solidFill>
              </a:endParaRPr>
            </a:p>
            <a:p>
              <a:pPr algn="ctr" defTabSz="457200">
                <a:defRPr/>
              </a:pPr>
              <a:r>
                <a:rPr lang="en-US" sz="3200" dirty="0" err="1">
                  <a:solidFill>
                    <a:prstClr val="white"/>
                  </a:solidFill>
                </a:rPr>
                <a:t>y</a:t>
              </a:r>
              <a:r>
                <a:rPr lang="en-US" sz="3200" baseline="-25000" dirty="0" err="1">
                  <a:solidFill>
                    <a:prstClr val="white"/>
                  </a:solidFill>
                </a:rPr>
                <a:t>ij</a:t>
              </a:r>
              <a:endParaRPr lang="en-US" sz="3200" dirty="0">
                <a:solidFill>
                  <a:prstClr val="white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07569" y="639015"/>
              <a:ext cx="823522" cy="82208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457200">
                <a:defRPr/>
              </a:pPr>
              <a:endParaRPr lang="en-US" dirty="0">
                <a:solidFill>
                  <a:prstClr val="white"/>
                </a:solidFill>
              </a:endParaRPr>
            </a:p>
            <a:p>
              <a:pPr algn="ctr" defTabSz="457200">
                <a:defRPr/>
              </a:pPr>
              <a:r>
                <a:rPr lang="en-US" sz="1100" dirty="0">
                  <a:solidFill>
                    <a:prstClr val="white"/>
                  </a:solidFill>
                </a:rPr>
                <a:t>Effort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98766" y="686286"/>
              <a:ext cx="823521" cy="82208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FFFF"/>
                  </a:solidFill>
                </a:rPr>
                <a:t>Survey </a:t>
              </a: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FFFF"/>
                  </a:solidFill>
                </a:rPr>
                <a:t>date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267307" y="349231"/>
              <a:ext cx="823522" cy="82208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457200">
                <a:defRPr/>
              </a:pPr>
              <a:endParaRPr lang="en-US" dirty="0">
                <a:solidFill>
                  <a:prstClr val="white"/>
                </a:solidFill>
              </a:endParaRPr>
            </a:p>
            <a:p>
              <a:pPr algn="ctr" defTabSz="457200">
                <a:defRPr/>
              </a:pPr>
              <a:r>
                <a:rPr lang="en-US" dirty="0">
                  <a:solidFill>
                    <a:prstClr val="white"/>
                  </a:solidFill>
                </a:rPr>
                <a:t>VEG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282170" y="357452"/>
              <a:ext cx="823521" cy="82208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457200">
                <a:defRPr/>
              </a:pPr>
              <a:endParaRPr lang="en-US" dirty="0">
                <a:solidFill>
                  <a:prstClr val="white"/>
                </a:solidFill>
              </a:endParaRPr>
            </a:p>
            <a:p>
              <a:pPr algn="ctr" defTabSz="457200">
                <a:defRPr/>
              </a:pPr>
              <a:r>
                <a:rPr lang="en-US" sz="1100" dirty="0">
                  <a:solidFill>
                    <a:prstClr val="white"/>
                  </a:solidFill>
                </a:rPr>
                <a:t>MATRIX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195589" y="357452"/>
              <a:ext cx="823521" cy="813864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457200">
                <a:defRPr/>
              </a:pPr>
              <a:endParaRPr lang="en-US" dirty="0">
                <a:solidFill>
                  <a:prstClr val="white"/>
                </a:solidFill>
              </a:endParaRPr>
            </a:p>
            <a:p>
              <a:pPr algn="ctr" defTabSz="457200">
                <a:defRPr/>
              </a:pPr>
              <a:r>
                <a:rPr lang="en-US" dirty="0">
                  <a:solidFill>
                    <a:prstClr val="white"/>
                  </a:solidFill>
                </a:rPr>
                <a:t>ISOL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259516" y="357452"/>
              <a:ext cx="821645" cy="82208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457200">
                <a:defRPr/>
              </a:pPr>
              <a:endParaRPr lang="en-US" dirty="0">
                <a:solidFill>
                  <a:prstClr val="white"/>
                </a:solidFill>
              </a:endParaRPr>
            </a:p>
            <a:p>
              <a:pPr algn="ctr" defTabSz="457200">
                <a:defRPr/>
              </a:pPr>
              <a:r>
                <a:rPr lang="en-US" dirty="0">
                  <a:solidFill>
                    <a:prstClr val="white"/>
                  </a:solidFill>
                </a:rPr>
                <a:t>SIZE</a:t>
              </a:r>
            </a:p>
          </p:txBody>
        </p:sp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>
              <a:off x="2211463" y="1508371"/>
              <a:ext cx="877921" cy="1416041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2"/>
            </p:cNvCxnSpPr>
            <p:nvPr/>
          </p:nvCxnSpPr>
          <p:spPr>
            <a:xfrm>
              <a:off x="1018391" y="1461101"/>
              <a:ext cx="1845887" cy="1687331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2802373" y="2924412"/>
              <a:ext cx="823522" cy="822085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457200">
                <a:defRPr/>
              </a:pPr>
              <a:r>
                <a:rPr lang="en-US" sz="2800" b="1" dirty="0">
                  <a:solidFill>
                    <a:prstClr val="white"/>
                  </a:solidFill>
                </a:rPr>
                <a:t>α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668896" y="2348953"/>
              <a:ext cx="821645" cy="822085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457200">
                <a:defRPr/>
              </a:pPr>
              <a:r>
                <a:rPr lang="en-US" sz="2800" b="1" dirty="0">
                  <a:solidFill>
                    <a:prstClr val="white"/>
                  </a:solidFill>
                </a:rPr>
                <a:t>z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4730800" y="5312570"/>
              <a:ext cx="823522" cy="822085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457200">
                <a:defRPr/>
              </a:pPr>
              <a:r>
                <a:rPr lang="en-US" sz="2800" b="1" dirty="0">
                  <a:solidFill>
                    <a:prstClr val="white"/>
                  </a:solidFill>
                </a:rPr>
                <a:t>β</a:t>
              </a:r>
            </a:p>
          </p:txBody>
        </p:sp>
        <p:cxnSp>
          <p:nvCxnSpPr>
            <p:cNvPr id="23" name="Straight Connector 22"/>
            <p:cNvCxnSpPr>
              <a:stCxn id="18" idx="0"/>
            </p:cNvCxnSpPr>
            <p:nvPr/>
          </p:nvCxnSpPr>
          <p:spPr>
            <a:xfrm flipV="1">
              <a:off x="3213195" y="1461101"/>
              <a:ext cx="718470" cy="1463312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9" idx="0"/>
            </p:cNvCxnSpPr>
            <p:nvPr/>
          </p:nvCxnSpPr>
          <p:spPr>
            <a:xfrm flipH="1" flipV="1">
              <a:off x="4668896" y="1461101"/>
              <a:ext cx="410821" cy="887852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19" idx="4"/>
            </p:cNvCxnSpPr>
            <p:nvPr/>
          </p:nvCxnSpPr>
          <p:spPr>
            <a:xfrm flipV="1">
              <a:off x="5032821" y="3171038"/>
              <a:ext cx="46897" cy="600122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1" idx="0"/>
            </p:cNvCxnSpPr>
            <p:nvPr/>
          </p:nvCxnSpPr>
          <p:spPr>
            <a:xfrm flipH="1" flipV="1">
              <a:off x="5032821" y="4593246"/>
              <a:ext cx="108801" cy="719325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urved Connector 71"/>
            <p:cNvCxnSpPr>
              <a:endCxn id="19" idx="7"/>
            </p:cNvCxnSpPr>
            <p:nvPr/>
          </p:nvCxnSpPr>
          <p:spPr>
            <a:xfrm rot="5400000">
              <a:off x="4874370" y="1675649"/>
              <a:ext cx="1288618" cy="296393"/>
            </a:xfrm>
            <a:prstGeom prst="curvedConnector3">
              <a:avLst>
                <a:gd name="adj1" fmla="val 7068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urved Connector 72"/>
            <p:cNvCxnSpPr>
              <a:endCxn id="19" idx="6"/>
            </p:cNvCxnSpPr>
            <p:nvPr/>
          </p:nvCxnSpPr>
          <p:spPr>
            <a:xfrm rot="5400000">
              <a:off x="5280543" y="1381313"/>
              <a:ext cx="1588679" cy="1168686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urved Connector 73"/>
            <p:cNvCxnSpPr>
              <a:stCxn id="10" idx="2"/>
            </p:cNvCxnSpPr>
            <p:nvPr/>
          </p:nvCxnSpPr>
          <p:spPr>
            <a:xfrm rot="5400000">
              <a:off x="5684552" y="938627"/>
              <a:ext cx="1744875" cy="2226696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urved Connector 74"/>
            <p:cNvCxnSpPr>
              <a:stCxn id="9" idx="2"/>
              <a:endCxn id="19" idx="5"/>
            </p:cNvCxnSpPr>
            <p:nvPr/>
          </p:nvCxnSpPr>
          <p:spPr>
            <a:xfrm rot="5400000">
              <a:off x="6050154" y="491645"/>
              <a:ext cx="1878465" cy="3237805"/>
            </a:xfrm>
            <a:prstGeom prst="curvedConnector3">
              <a:avLst>
                <a:gd name="adj1" fmla="val 11858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2877408" y="4206864"/>
              <a:ext cx="821645" cy="82208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457200">
                <a:defRPr/>
              </a:pPr>
              <a:endParaRPr 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4648259" y="3793766"/>
              <a:ext cx="823522" cy="82414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457200">
                <a:defRPr/>
              </a:pPr>
              <a:r>
                <a:rPr lang="en-US" sz="2800" b="1" dirty="0" err="1">
                  <a:solidFill>
                    <a:prstClr val="white"/>
                  </a:solidFill>
                </a:rPr>
                <a:t>ψ</a:t>
              </a:r>
              <a:endParaRPr lang="en-US" sz="2800" b="1" dirty="0">
                <a:solidFill>
                  <a:prstClr val="white"/>
                </a:solidFill>
              </a:endParaRPr>
            </a:p>
          </p:txBody>
        </p:sp>
        <p:cxnSp>
          <p:nvCxnSpPr>
            <p:cNvPr id="33" name="Straight Connector 32"/>
            <p:cNvCxnSpPr>
              <a:endCxn id="32" idx="2"/>
            </p:cNvCxnSpPr>
            <p:nvPr/>
          </p:nvCxnSpPr>
          <p:spPr>
            <a:xfrm flipV="1">
              <a:off x="3699054" y="4206862"/>
              <a:ext cx="949206" cy="386380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endCxn id="32" idx="3"/>
            </p:cNvCxnSpPr>
            <p:nvPr/>
          </p:nvCxnSpPr>
          <p:spPr>
            <a:xfrm flipV="1">
              <a:off x="4222431" y="4496648"/>
              <a:ext cx="545887" cy="524079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6421084" y="5289538"/>
              <a:ext cx="949819" cy="82208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457200">
                <a:defRPr/>
              </a:pPr>
              <a:r>
                <a:rPr lang="en-US" sz="2000" dirty="0">
                  <a:solidFill>
                    <a:prstClr val="white"/>
                  </a:solidFill>
                </a:rPr>
                <a:t>σ</a:t>
              </a:r>
              <a:r>
                <a:rPr lang="en-US" sz="2000" baseline="30000" dirty="0">
                  <a:solidFill>
                    <a:prstClr val="white"/>
                  </a:solidFill>
                </a:rPr>
                <a:t>2</a:t>
              </a:r>
              <a:r>
                <a:rPr lang="en-US" sz="2000" baseline="-25000" dirty="0">
                  <a:solidFill>
                    <a:prstClr val="white"/>
                  </a:solidFill>
                </a:rPr>
                <a:t>β</a:t>
              </a:r>
            </a:p>
          </p:txBody>
        </p:sp>
        <p:cxnSp>
          <p:nvCxnSpPr>
            <p:cNvPr id="43" name="Straight Connector 42"/>
            <p:cNvCxnSpPr>
              <a:endCxn id="21" idx="6"/>
            </p:cNvCxnSpPr>
            <p:nvPr/>
          </p:nvCxnSpPr>
          <p:spPr>
            <a:xfrm flipH="1">
              <a:off x="5554323" y="5616734"/>
              <a:ext cx="913564" cy="106871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457200" y="152400"/>
            <a:ext cx="8229600" cy="5635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000000"/>
                </a:solidFill>
                <a:latin typeface="Verdana" pitchFamily="34" charset="0"/>
              </a:rPr>
              <a:t>“Multi-species” Model</a:t>
            </a:r>
            <a:endParaRPr lang="en-US" sz="32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04001" y="5226784"/>
            <a:ext cx="26161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S</a:t>
            </a:r>
            <a:r>
              <a:rPr lang="en-US" sz="2000" dirty="0" smtClean="0"/>
              <a:t>patial structure between patches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Migrant community (N = 21 species)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1 year</a:t>
            </a:r>
            <a:endParaRPr lang="en-US" sz="2000" dirty="0"/>
          </a:p>
        </p:txBody>
      </p:sp>
      <p:sp>
        <p:nvSpPr>
          <p:cNvPr id="37" name="Oval 36"/>
          <p:cNvSpPr/>
          <p:nvPr/>
        </p:nvSpPr>
        <p:spPr bwMode="auto">
          <a:xfrm>
            <a:off x="3530758" y="5903913"/>
            <a:ext cx="662472" cy="636587"/>
          </a:xfrm>
          <a:prstGeom prst="ellipse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457200">
              <a:defRPr/>
            </a:pP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33949" y="5943600"/>
            <a:ext cx="4187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white"/>
                </a:solidFill>
              </a:rPr>
              <a:t>φ</a:t>
            </a:r>
          </a:p>
        </p:txBody>
      </p:sp>
      <p:sp>
        <p:nvSpPr>
          <p:cNvPr id="4" name="Rectangle 3"/>
          <p:cNvSpPr/>
          <p:nvPr/>
        </p:nvSpPr>
        <p:spPr>
          <a:xfrm>
            <a:off x="3160348" y="5410200"/>
            <a:ext cx="4972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white"/>
                </a:solidFill>
              </a:rPr>
              <a:t>σ</a:t>
            </a:r>
            <a:r>
              <a:rPr lang="en-US" sz="2800" baseline="30000" dirty="0">
                <a:solidFill>
                  <a:prstClr val="white"/>
                </a:solidFill>
              </a:rPr>
              <a:t>2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5865330" y="5282670"/>
            <a:ext cx="764070" cy="63499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457200">
              <a:defRPr/>
            </a:pPr>
            <a:r>
              <a:rPr lang="en-US" sz="2000" dirty="0" smtClean="0">
                <a:solidFill>
                  <a:prstClr val="white"/>
                </a:solidFill>
                <a:sym typeface="Symbol"/>
              </a:rPr>
              <a:t></a:t>
            </a:r>
            <a:r>
              <a:rPr lang="en-US" sz="2000" baseline="-25000" dirty="0" smtClean="0">
                <a:solidFill>
                  <a:prstClr val="white"/>
                </a:solidFill>
              </a:rPr>
              <a:t>β</a:t>
            </a:r>
            <a:endParaRPr lang="en-US" sz="2000" baseline="-25000" dirty="0">
              <a:solidFill>
                <a:prstClr val="white"/>
              </a:solidFill>
            </a:endParaRPr>
          </a:p>
        </p:txBody>
      </p:sp>
      <p:cxnSp>
        <p:nvCxnSpPr>
          <p:cNvPr id="39" name="Straight Connector 38"/>
          <p:cNvCxnSpPr>
            <a:endCxn id="21" idx="7"/>
          </p:cNvCxnSpPr>
          <p:nvPr/>
        </p:nvCxnSpPr>
        <p:spPr bwMode="auto">
          <a:xfrm flipH="1">
            <a:off x="5071057" y="5627214"/>
            <a:ext cx="806525" cy="58559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719652"/>
              </p:ext>
            </p:extLst>
          </p:nvPr>
        </p:nvGraphicFramePr>
        <p:xfrm>
          <a:off x="0" y="762000"/>
          <a:ext cx="91440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Equation" r:id="rId4" imgW="3797300" imgH="762000" progId="Equation.3">
                  <p:embed/>
                </p:oleObj>
              </mc:Choice>
              <mc:Fallback>
                <p:oleObj name="Equation" r:id="rId4" imgW="3797300" imgH="7620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62000"/>
                        <a:ext cx="9144000" cy="1371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732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rgbClr val="4BACC6">
                    <a:lumMod val="60000"/>
                    <a:lumOff val="40000"/>
                  </a:srgbClr>
                </a:solidFill>
              </a:rPr>
              <a:t>“Multispecies” </a:t>
            </a:r>
            <a:r>
              <a:rPr lang="en-US" sz="3600" dirty="0" smtClean="0">
                <a:solidFill>
                  <a:srgbClr val="4BACC6">
                    <a:lumMod val="60000"/>
                    <a:lumOff val="40000"/>
                  </a:srgbClr>
                </a:solidFill>
              </a:rPr>
              <a:t>model</a:t>
            </a:r>
            <a:endParaRPr lang="en-US" sz="3600" dirty="0">
              <a:solidFill>
                <a:srgbClr val="4BACC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227716" y="910819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BACC6">
                    <a:lumMod val="60000"/>
                    <a:lumOff val="40000"/>
                  </a:srgbClr>
                </a:solidFill>
              </a:rPr>
              <a:t>Data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-411324" y="2741396"/>
            <a:ext cx="113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BACC6">
                    <a:lumMod val="60000"/>
                    <a:lumOff val="40000"/>
                  </a:srgbClr>
                </a:solidFill>
              </a:rPr>
              <a:t>Process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590796" y="4902244"/>
            <a:ext cx="1490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BACC6">
                    <a:lumMod val="60000"/>
                    <a:lumOff val="40000"/>
                  </a:srgbClr>
                </a:solidFill>
              </a:rPr>
              <a:t>Parameter</a:t>
            </a:r>
          </a:p>
        </p:txBody>
      </p:sp>
      <p:sp>
        <p:nvSpPr>
          <p:cNvPr id="14" name="Left Brace 13"/>
          <p:cNvSpPr/>
          <p:nvPr/>
        </p:nvSpPr>
        <p:spPr>
          <a:xfrm>
            <a:off x="381000" y="533401"/>
            <a:ext cx="274319" cy="1219200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381000" y="1905000"/>
            <a:ext cx="274319" cy="2166585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381000" y="4315599"/>
            <a:ext cx="274319" cy="1704139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457200"/>
                <a:ext cx="3286605" cy="591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𝑖𝑗</m:t>
                          </m:r>
                          <m:r>
                            <a:rPr lang="en-US" sz="3000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>
                          <a:solidFill>
                            <a:prstClr val="white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i="1">
                          <a:solidFill>
                            <a:prstClr val="white"/>
                          </a:solidFill>
                          <a:latin typeface="Cambria Math"/>
                        </a:rPr>
                        <m:t>𝑏𝑒𝑟𝑛</m:t>
                      </m:r>
                      <m:r>
                        <a:rPr lang="en-US" sz="3000" i="1">
                          <a:solidFill>
                            <a:prstClr val="white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𝑖𝑗</m:t>
                          </m:r>
                          <m:r>
                            <a:rPr lang="en-US" sz="3000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3000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i="1">
                          <a:solidFill>
                            <a:prstClr val="white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57200"/>
                <a:ext cx="3286605" cy="59112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3400" y="2014185"/>
                <a:ext cx="250068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3000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>
                          <a:solidFill>
                            <a:prstClr val="white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i="1">
                          <a:solidFill>
                            <a:prstClr val="white"/>
                          </a:solidFill>
                          <a:latin typeface="Cambria Math"/>
                        </a:rPr>
                        <m:t>𝑏𝑒𝑟𝑛</m:t>
                      </m:r>
                      <m:r>
                        <a:rPr lang="en-US" sz="3000" i="1">
                          <a:solidFill>
                            <a:prstClr val="white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i="1">
                          <a:solidFill>
                            <a:prstClr val="white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014185"/>
                <a:ext cx="2500685" cy="55399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3400" y="1161476"/>
                <a:ext cx="7915885" cy="591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𝑙𝑜𝑔𝑖𝑡</m:t>
                          </m:r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𝑖𝑗</m:t>
                          </m:r>
                          <m:r>
                            <a:rPr lang="en-US" sz="3000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i="1">
                          <a:solidFill>
                            <a:prstClr val="white"/>
                          </a:solidFill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sz="3000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i="1">
                          <a:solidFill>
                            <a:prstClr val="white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sz="3000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𝐸𝑓𝑓𝑜𝑟𝑡</m:t>
                          </m:r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3000" i="1">
                          <a:solidFill>
                            <a:prstClr val="white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3000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𝐷𝑎𝑡𝑒</m:t>
                          </m:r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000" i="1" dirty="0">
                  <a:solidFill>
                    <a:prstClr val="white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161476"/>
                <a:ext cx="7915885" cy="59112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7694" y="4419538"/>
                <a:ext cx="385458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sz="30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𝑙</m:t>
                        </m:r>
                        <m:r>
                          <a:rPr lang="en-US" sz="3000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3000">
                        <a:solidFill>
                          <a:prstClr val="white"/>
                        </a:solidFill>
                        <a:latin typeface="Cambria Math"/>
                      </a:rPr>
                      <m:t>~</m:t>
                    </m:r>
                    <m:r>
                      <a:rPr lang="en-US" sz="3000" i="1">
                        <a:solidFill>
                          <a:prstClr val="white"/>
                        </a:solidFill>
                        <a:latin typeface="Cambria Math"/>
                      </a:rPr>
                      <m:t>𝑁</m:t>
                    </m:r>
                    <m:r>
                      <a:rPr lang="en-US" sz="3000" i="1">
                        <a:solidFill>
                          <a:prstClr val="white"/>
                        </a:solidFill>
                        <a:latin typeface="Cambria Math"/>
                      </a:rPr>
                      <m:t>(0,</m:t>
                    </m:r>
                    <m:sSubSup>
                      <m:sSubSupPr>
                        <m:ctrlPr>
                          <a:rPr lang="en-US" sz="30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000" i="1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3000" i="1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  <m:sup>
                        <m:r>
                          <a:rPr lang="en-US" sz="30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3000" i="1">
                        <a:solidFill>
                          <a:prstClr val="white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000" i="1" dirty="0">
                    <a:solidFill>
                      <a:prstClr val="white"/>
                    </a:solidFill>
                  </a:rPr>
                  <a:t>, </a:t>
                </a:r>
                <a:r>
                  <a:rPr lang="en-US" sz="3000" i="1" dirty="0">
                    <a:solidFill>
                      <a:prstClr val="white"/>
                    </a:solidFill>
                    <a:latin typeface="Times New Roman" pitchFamily="18" charset="0"/>
                    <a:cs typeface="Times New Roman" pitchFamily="18" charset="0"/>
                  </a:rPr>
                  <a:t>l </a:t>
                </a:r>
                <a:r>
                  <a:rPr lang="en-US" sz="3000" dirty="0">
                    <a:solidFill>
                      <a:prstClr val="white"/>
                    </a:solidFill>
                  </a:rPr>
                  <a:t>= 0,…,3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94" y="4419538"/>
                <a:ext cx="3854581" cy="553998"/>
              </a:xfrm>
              <a:prstGeom prst="rect">
                <a:avLst/>
              </a:prstGeom>
              <a:blipFill rotWithShape="1">
                <a:blip r:embed="rId6"/>
                <a:stretch>
                  <a:fillRect t="-15385" r="-3006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12903" y="5225367"/>
                <a:ext cx="4491871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30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3000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3000">
                        <a:solidFill>
                          <a:prstClr val="white"/>
                        </a:solidFill>
                        <a:latin typeface="Cambria Math"/>
                      </a:rPr>
                      <m:t>~</m:t>
                    </m:r>
                    <m:r>
                      <a:rPr lang="en-US" sz="3000" i="1">
                        <a:solidFill>
                          <a:prstClr val="white"/>
                        </a:solidFill>
                        <a:latin typeface="Cambria Math"/>
                      </a:rPr>
                      <m:t>𝑁</m:t>
                    </m:r>
                    <m:r>
                      <a:rPr lang="en-US" sz="3000" i="1">
                        <a:solidFill>
                          <a:prstClr val="white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3000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3000" i="1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US" sz="3000" i="1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US" sz="3000" i="1">
                        <a:solidFill>
                          <a:prstClr val="white"/>
                        </a:solidFill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30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000" i="1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3000" i="1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US" sz="3000" i="1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  <m:sup>
                        <m:r>
                          <a:rPr lang="en-US" sz="30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3000" i="1">
                        <a:solidFill>
                          <a:prstClr val="white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000" i="1" dirty="0">
                    <a:solidFill>
                      <a:prstClr val="white"/>
                    </a:solidFill>
                  </a:rPr>
                  <a:t>, </a:t>
                </a:r>
                <a:r>
                  <a:rPr lang="en-US" sz="3000" i="1" dirty="0">
                    <a:solidFill>
                      <a:prstClr val="white"/>
                    </a:solidFill>
                    <a:latin typeface="Times New Roman" pitchFamily="18" charset="0"/>
                    <a:cs typeface="Times New Roman" pitchFamily="18" charset="0"/>
                  </a:rPr>
                  <a:t>k </a:t>
                </a:r>
                <a:r>
                  <a:rPr lang="en-US" sz="3000" dirty="0">
                    <a:solidFill>
                      <a:prstClr val="white"/>
                    </a:solidFill>
                  </a:rPr>
                  <a:t>= 0,…,6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3" y="5225367"/>
                <a:ext cx="4491871" cy="641971"/>
              </a:xfrm>
              <a:prstGeom prst="rect">
                <a:avLst/>
              </a:prstGeom>
              <a:blipFill rotWithShape="1">
                <a:blip r:embed="rId7"/>
                <a:stretch>
                  <a:fillRect t="-8571" r="-2446" b="-2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33400" y="2827322"/>
                <a:ext cx="853297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𝑙𝑜𝑔𝑖𝑡</m:t>
                          </m:r>
                          <m: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2800" i="1">
                          <a:solidFill>
                            <a:prstClr val="white"/>
                          </a:solidFill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sz="2800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2800" i="1">
                          <a:solidFill>
                            <a:prstClr val="white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sz="2800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𝑎𝑔</m:t>
                          </m:r>
                          <m: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prstClr val="white"/>
                          </a:solidFill>
                          <a:latin typeface="Cambria Math"/>
                        </a:rPr>
                        <m:t> +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𝑢𝑟𝑏</m:t>
                          </m:r>
                          <m: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prstClr val="white"/>
                          </a:solidFill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  <m:r>
                            <a:rPr lang="en-US" sz="2800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𝑚𝑖𝑛𝑒</m:t>
                          </m:r>
                          <m: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prstClr val="white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white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  <m:r>
                            <a:rPr lang="en-US" sz="2800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𝑣𝑒𝑔</m:t>
                          </m:r>
                          <m: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prstClr val="white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5</m:t>
                          </m:r>
                          <m:r>
                            <a:rPr lang="en-US" sz="2800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𝑠𝑖𝑧𝑒</m:t>
                          </m:r>
                          <m: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prstClr val="white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6</m:t>
                          </m:r>
                          <m:r>
                            <a:rPr lang="en-US" sz="2800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𝑖𝑠𝑜𝑙</m:t>
                          </m:r>
                          <m: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>
                          <a:solidFill>
                            <a:prstClr val="white"/>
                          </a:solidFill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827322"/>
                <a:ext cx="8532977" cy="95410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94449" y="3941802"/>
                <a:ext cx="21470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3000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>
                          <a:solidFill>
                            <a:prstClr val="white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i="1">
                          <a:solidFill>
                            <a:prstClr val="white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3000" i="1">
                          <a:solidFill>
                            <a:prstClr val="white"/>
                          </a:solidFill>
                          <a:latin typeface="Cambria Math"/>
                        </a:rPr>
                        <m:t>(0,</m:t>
                      </m:r>
                      <m:r>
                        <m:rPr>
                          <m:sty m:val="p"/>
                        </m:rPr>
                        <a:rPr lang="el-GR" sz="3000" i="1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  <m:r>
                        <a:rPr lang="en-US" sz="3000" i="1">
                          <a:solidFill>
                            <a:prstClr val="white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449" y="3941802"/>
                <a:ext cx="2147063" cy="55399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394449" y="4356732"/>
                <a:ext cx="3368551" cy="112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0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𝑖𝑖</m:t>
                          </m:r>
                          <m:r>
                            <a:rPr lang="en-US" sz="3000" i="1" baseline="3000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sz="3000">
                          <a:solidFill>
                            <a:prstClr val="white"/>
                          </a:solidFill>
                          <a:latin typeface="Cambria Math"/>
                        </a:rPr>
                        <m:t>~</m:t>
                      </m:r>
                      <m:sSup>
                        <m:sSup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000" i="1">
                          <a:solidFill>
                            <a:prstClr val="white"/>
                          </a:solidFill>
                          <a:latin typeface="Cambria Math"/>
                        </a:rPr>
                        <m:t>𝑒𝑥𝑝</m:t>
                      </m:r>
                      <m:d>
                        <m:d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𝑖𝑖</m:t>
                                  </m:r>
                                  <m:r>
                                    <a:rPr lang="en-US" sz="3000" i="1" baseline="3000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000" i="1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449" y="4356732"/>
                <a:ext cx="3368551" cy="112966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66024" y="5377829"/>
                <a:ext cx="2840136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000" i="1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sz="3000" i="1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sz="3000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3000">
                          <a:solidFill>
                            <a:srgbClr val="FFFF00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i="1">
                          <a:solidFill>
                            <a:srgbClr val="FFFF00"/>
                          </a:solidFill>
                          <a:latin typeface="Cambria Math"/>
                        </a:rPr>
                        <m:t>𝐼𝐺</m:t>
                      </m:r>
                      <m:r>
                        <a:rPr lang="en-US" sz="3000" i="1">
                          <a:solidFill>
                            <a:srgbClr val="FFFF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  <m:r>
                        <a:rPr lang="en-US" sz="3000" i="1">
                          <a:solidFill>
                            <a:srgbClr val="FFFF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  <m:r>
                        <a:rPr lang="en-US" sz="3000" i="1">
                          <a:solidFill>
                            <a:srgbClr val="FFFF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024" y="5377829"/>
                <a:ext cx="2840136" cy="64197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387453" y="6019738"/>
                <a:ext cx="2721771" cy="623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000" i="1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sz="3000" i="1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  <m:sup/>
                      </m:sSubSup>
                      <m:r>
                        <a:rPr lang="en-US" sz="3000">
                          <a:solidFill>
                            <a:srgbClr val="FFFF00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i="1">
                          <a:solidFill>
                            <a:srgbClr val="FFFF00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3000" i="1">
                          <a:solidFill>
                            <a:srgbClr val="FFFF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sz="3000" i="1">
                          <a:solidFill>
                            <a:srgbClr val="FFFF00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sz="3000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000" i="1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𝑜</m:t>
                          </m:r>
                        </m:sub>
                        <m:sup>
                          <m:r>
                            <a:rPr lang="en-US" sz="3000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solidFill>
                            <a:srgbClr val="FFFF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453" y="6019738"/>
                <a:ext cx="2721771" cy="62324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152400"/>
            <a:ext cx="8229600" cy="5635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000000"/>
                </a:solidFill>
                <a:latin typeface="Verdana" pitchFamily="34" charset="0"/>
              </a:rPr>
              <a:t>Getting “JAG-GY” with it…….</a:t>
            </a:r>
            <a:endParaRPr lang="en-US" sz="3200" dirty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047163" cy="553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159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457200" y="228600"/>
            <a:ext cx="8229600" cy="5635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00"/>
                </a:solidFill>
                <a:latin typeface="Verdana" pitchFamily="34" charset="0"/>
              </a:rPr>
              <a:t>Covariates on Detection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412750" y="1068387"/>
            <a:ext cx="8731250" cy="576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60000"/>
              </a:spcAft>
            </a:pPr>
            <a:r>
              <a:rPr lang="en-NZ" sz="2400" i="1" dirty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p</a:t>
            </a:r>
            <a:r>
              <a:rPr lang="en-NZ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NZ" sz="2400" dirty="0">
                <a:solidFill>
                  <a:srgbClr val="000000"/>
                </a:solidFill>
              </a:rPr>
              <a:t>(detection) = ƒ (effort, survey </a:t>
            </a:r>
            <a:r>
              <a:rPr lang="en-NZ" sz="2400" dirty="0" smtClean="0">
                <a:solidFill>
                  <a:srgbClr val="000000"/>
                </a:solidFill>
              </a:rPr>
              <a:t>date) </a:t>
            </a:r>
            <a:endParaRPr lang="en-US" sz="2000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60000"/>
              </a:spcAft>
            </a:pPr>
            <a:r>
              <a:rPr lang="en-US" sz="2000" dirty="0">
                <a:solidFill>
                  <a:srgbClr val="000000"/>
                </a:solidFill>
              </a:rPr>
              <a:t>Effort</a:t>
            </a:r>
            <a:endParaRPr lang="en-US" sz="2000" b="0" dirty="0">
              <a:solidFill>
                <a:srgbClr val="000000"/>
              </a:solidFill>
            </a:endParaRPr>
          </a:p>
          <a:p>
            <a:pPr lvl="1" eaLnBrk="1" fontAlgn="base" hangingPunct="1">
              <a:spcBef>
                <a:spcPct val="0"/>
              </a:spcBef>
              <a:spcAft>
                <a:spcPct val="60000"/>
              </a:spcAft>
              <a:buFontTx/>
              <a:buChar char="•"/>
            </a:pPr>
            <a:r>
              <a:rPr lang="en-US" b="0" dirty="0">
                <a:solidFill>
                  <a:srgbClr val="000000"/>
                </a:solidFill>
              </a:rPr>
              <a:t>  Number of points counts conducted per patch</a:t>
            </a:r>
          </a:p>
          <a:p>
            <a:pPr lvl="1" eaLnBrk="1" fontAlgn="base" hangingPunct="1">
              <a:spcBef>
                <a:spcPct val="0"/>
              </a:spcBef>
              <a:spcAft>
                <a:spcPct val="60000"/>
              </a:spcAft>
              <a:buFontTx/>
              <a:buChar char="•"/>
            </a:pPr>
            <a:r>
              <a:rPr lang="en-US" b="0" dirty="0">
                <a:solidFill>
                  <a:srgbClr val="000000"/>
                </a:solidFill>
              </a:rPr>
              <a:t>  Range: 1 –  13;  Mean: 3.0 (</a:t>
            </a:r>
            <a:r>
              <a:rPr lang="en-US" b="0" dirty="0">
                <a:solidFill>
                  <a:srgbClr val="000000"/>
                </a:solidFill>
                <a:sym typeface="Symbol" pitchFamily="18" charset="2"/>
              </a:rPr>
              <a:t> 1.5 SD)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endParaRPr lang="en-US" sz="2000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60000"/>
              </a:spcAft>
            </a:pPr>
            <a:r>
              <a:rPr lang="en-US" sz="2000" dirty="0">
                <a:solidFill>
                  <a:srgbClr val="000000"/>
                </a:solidFill>
              </a:rPr>
              <a:t>Survey </a:t>
            </a:r>
            <a:r>
              <a:rPr lang="en-US" sz="2000" dirty="0" smtClean="0">
                <a:solidFill>
                  <a:srgbClr val="000000"/>
                </a:solidFill>
              </a:rPr>
              <a:t>date</a:t>
            </a:r>
            <a:endParaRPr lang="en-US" sz="2000" b="0" dirty="0">
              <a:solidFill>
                <a:srgbClr val="000000"/>
              </a:solidFill>
            </a:endParaRPr>
          </a:p>
          <a:p>
            <a:pPr lvl="1" eaLnBrk="1" fontAlgn="base" hangingPunct="1">
              <a:spcBef>
                <a:spcPct val="0"/>
              </a:spcBef>
              <a:spcAft>
                <a:spcPct val="60000"/>
              </a:spcAft>
              <a:buFontTx/>
              <a:buChar char="•"/>
            </a:pPr>
            <a:r>
              <a:rPr lang="en-US" b="0" dirty="0">
                <a:solidFill>
                  <a:srgbClr val="000000"/>
                </a:solidFill>
              </a:rPr>
              <a:t>  </a:t>
            </a:r>
            <a:r>
              <a:rPr lang="en-US" b="0" dirty="0" smtClean="0">
                <a:solidFill>
                  <a:srgbClr val="000000"/>
                </a:solidFill>
              </a:rPr>
              <a:t>Date survey was conducted from February – mid June</a:t>
            </a:r>
            <a:endParaRPr lang="en-US" b="0" dirty="0">
              <a:solidFill>
                <a:srgbClr val="000000"/>
              </a:solidFill>
            </a:endParaRPr>
          </a:p>
          <a:p>
            <a:pPr lvl="1" eaLnBrk="1" fontAlgn="base" hangingPunct="1">
              <a:spcBef>
                <a:spcPct val="0"/>
              </a:spcBef>
              <a:spcAft>
                <a:spcPct val="60000"/>
              </a:spcAft>
              <a:buFontTx/>
              <a:buChar char="•"/>
            </a:pPr>
            <a:r>
              <a:rPr lang="en-US" b="0" dirty="0">
                <a:solidFill>
                  <a:srgbClr val="000000"/>
                </a:solidFill>
              </a:rPr>
              <a:t>  Winter migrants: Sept/Oct – May; Summer Migrants:  </a:t>
            </a:r>
            <a:r>
              <a:rPr lang="en-US" b="0" dirty="0" smtClean="0">
                <a:solidFill>
                  <a:srgbClr val="000000"/>
                </a:solidFill>
              </a:rPr>
              <a:t>March-Aug/Sept</a:t>
            </a:r>
          </a:p>
          <a:p>
            <a:pPr lvl="1" eaLnBrk="1" fontAlgn="base" hangingPunct="1">
              <a:spcBef>
                <a:spcPct val="0"/>
              </a:spcBef>
              <a:spcAft>
                <a:spcPct val="60000"/>
              </a:spcAft>
            </a:pPr>
            <a:endParaRPr lang="en-US" b="0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60000"/>
              </a:spcAft>
            </a:pPr>
            <a:r>
              <a:rPr lang="en-US" dirty="0">
                <a:solidFill>
                  <a:srgbClr val="000000"/>
                </a:solidFill>
              </a:rPr>
              <a:t>Excluded due to sampling design</a:t>
            </a:r>
          </a:p>
          <a:p>
            <a:pPr marL="742950" lvl="1" indent="-285750" eaLnBrk="1" fontAlgn="base" hangingPunct="1">
              <a:spcBef>
                <a:spcPct val="0"/>
              </a:spcBef>
              <a:spcAft>
                <a:spcPct val="60000"/>
              </a:spcAft>
              <a:buFont typeface="Arial" pitchFamily="34" charset="0"/>
              <a:buChar char="•"/>
            </a:pPr>
            <a:r>
              <a:rPr lang="en-US" b="0" dirty="0" smtClean="0">
                <a:solidFill>
                  <a:srgbClr val="000000"/>
                </a:solidFill>
              </a:rPr>
              <a:t>Observer</a:t>
            </a:r>
            <a:r>
              <a:rPr lang="en-US" b="0" dirty="0">
                <a:solidFill>
                  <a:srgbClr val="000000"/>
                </a:solidFill>
              </a:rPr>
              <a:t>:  3 observers, consistent across years, sampled all </a:t>
            </a:r>
            <a:r>
              <a:rPr lang="en-US" b="0" dirty="0" err="1">
                <a:solidFill>
                  <a:srgbClr val="000000"/>
                </a:solidFill>
              </a:rPr>
              <a:t>paches</a:t>
            </a:r>
            <a:r>
              <a:rPr lang="en-US" b="0" dirty="0">
                <a:solidFill>
                  <a:srgbClr val="000000"/>
                </a:solidFill>
              </a:rPr>
              <a:t>/landscapes in rotation</a:t>
            </a:r>
          </a:p>
          <a:p>
            <a:pPr marL="742950" lvl="1" indent="-285750" eaLnBrk="1" fontAlgn="base" hangingPunct="1">
              <a:spcBef>
                <a:spcPct val="0"/>
              </a:spcBef>
              <a:spcAft>
                <a:spcPct val="60000"/>
              </a:spcAft>
              <a:buFont typeface="Arial" pitchFamily="34" charset="0"/>
              <a:buChar char="•"/>
            </a:pPr>
            <a:r>
              <a:rPr lang="en-US" b="0" dirty="0">
                <a:solidFill>
                  <a:srgbClr val="000000"/>
                </a:solidFill>
              </a:rPr>
              <a:t>Temporal order of point and patch sampling: rotated between different visits</a:t>
            </a:r>
          </a:p>
          <a:p>
            <a:pPr lvl="1" eaLnBrk="1" fontAlgn="base" hangingPunct="1">
              <a:spcBef>
                <a:spcPct val="0"/>
              </a:spcBef>
              <a:spcAft>
                <a:spcPct val="60000"/>
              </a:spcAft>
              <a:buFontTx/>
              <a:buChar char="•"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828800" y="4114800"/>
            <a:ext cx="457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987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97"/>
          <p:cNvGrpSpPr>
            <a:grpSpLocks/>
          </p:cNvGrpSpPr>
          <p:nvPr/>
        </p:nvGrpSpPr>
        <p:grpSpPr bwMode="auto">
          <a:xfrm>
            <a:off x="1208088" y="2216150"/>
            <a:ext cx="6727825" cy="4479925"/>
            <a:chOff x="607568" y="349230"/>
            <a:chExt cx="8411546" cy="5785417"/>
          </a:xfrm>
        </p:grpSpPr>
        <p:sp>
          <p:nvSpPr>
            <p:cNvPr id="3" name="Rectangle 2"/>
            <p:cNvSpPr/>
            <p:nvPr/>
          </p:nvSpPr>
          <p:spPr>
            <a:xfrm>
              <a:off x="3932094" y="349230"/>
              <a:ext cx="1099574" cy="111321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457200">
                <a:defRPr/>
              </a:pPr>
              <a:endParaRPr lang="en-US" dirty="0">
                <a:solidFill>
                  <a:prstClr val="white"/>
                </a:solidFill>
              </a:endParaRPr>
            </a:p>
            <a:p>
              <a:pPr algn="ctr" defTabSz="457200">
                <a:defRPr/>
              </a:pPr>
              <a:r>
                <a:rPr lang="en-US" sz="3200" dirty="0" err="1">
                  <a:solidFill>
                    <a:prstClr val="white"/>
                  </a:solidFill>
                </a:rPr>
                <a:t>y</a:t>
              </a:r>
              <a:r>
                <a:rPr lang="en-US" sz="3200" baseline="-25000" dirty="0" err="1">
                  <a:solidFill>
                    <a:prstClr val="white"/>
                  </a:solidFill>
                </a:rPr>
                <a:t>ij</a:t>
              </a:r>
              <a:endParaRPr lang="en-US" sz="3200" dirty="0">
                <a:solidFill>
                  <a:prstClr val="white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07568" y="638296"/>
              <a:ext cx="823689" cy="82414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457200">
                <a:defRPr/>
              </a:pPr>
              <a:endParaRPr lang="en-US" dirty="0">
                <a:solidFill>
                  <a:prstClr val="white"/>
                </a:solidFill>
              </a:endParaRPr>
            </a:p>
            <a:p>
              <a:pPr algn="ctr" defTabSz="457200">
                <a:defRPr/>
              </a:pPr>
              <a:r>
                <a:rPr lang="en-US" sz="1400" dirty="0">
                  <a:solidFill>
                    <a:prstClr val="white"/>
                  </a:solidFill>
                </a:rPr>
                <a:t>Effort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98443" y="685448"/>
              <a:ext cx="823689" cy="82414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FFFFFF"/>
                  </a:solidFill>
                </a:rPr>
                <a:t>Survey</a:t>
              </a: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FFFFFF"/>
                  </a:solidFill>
                </a:rPr>
                <a:t>date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267858" y="349230"/>
              <a:ext cx="823689" cy="82209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457200">
                <a:defRPr/>
              </a:pPr>
              <a:endParaRPr lang="en-US" dirty="0">
                <a:solidFill>
                  <a:prstClr val="white"/>
                </a:solidFill>
              </a:endParaRPr>
            </a:p>
            <a:p>
              <a:pPr algn="ctr" defTabSz="457200">
                <a:defRPr/>
              </a:pPr>
              <a:r>
                <a:rPr lang="en-US" dirty="0">
                  <a:solidFill>
                    <a:prstClr val="white"/>
                  </a:solidFill>
                </a:rPr>
                <a:t>VEG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282087" y="357430"/>
              <a:ext cx="823688" cy="82209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457200">
                <a:defRPr/>
              </a:pPr>
              <a:endParaRPr lang="en-US" dirty="0">
                <a:solidFill>
                  <a:prstClr val="white"/>
                </a:solidFill>
              </a:endParaRPr>
            </a:p>
            <a:p>
              <a:pPr algn="ctr" defTabSz="457200">
                <a:defRPr/>
              </a:pPr>
              <a:r>
                <a:rPr lang="en-US" sz="1100" dirty="0">
                  <a:solidFill>
                    <a:prstClr val="white"/>
                  </a:solidFill>
                </a:rPr>
                <a:t>MATRIX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195426" y="357430"/>
              <a:ext cx="823688" cy="81389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457200">
                <a:defRPr/>
              </a:pPr>
              <a:endParaRPr lang="en-US" dirty="0">
                <a:solidFill>
                  <a:prstClr val="white"/>
                </a:solidFill>
              </a:endParaRPr>
            </a:p>
            <a:p>
              <a:pPr algn="ctr" defTabSz="457200">
                <a:defRPr/>
              </a:pPr>
              <a:r>
                <a:rPr lang="en-US" dirty="0">
                  <a:solidFill>
                    <a:prstClr val="white"/>
                  </a:solidFill>
                </a:rPr>
                <a:t>ISOL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258605" y="357430"/>
              <a:ext cx="823688" cy="82209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457200">
                <a:defRPr/>
              </a:pPr>
              <a:endParaRPr lang="en-US" dirty="0">
                <a:solidFill>
                  <a:prstClr val="white"/>
                </a:solidFill>
              </a:endParaRPr>
            </a:p>
            <a:p>
              <a:pPr algn="ctr" defTabSz="457200">
                <a:defRPr/>
              </a:pPr>
              <a:r>
                <a:rPr lang="en-US" dirty="0">
                  <a:solidFill>
                    <a:prstClr val="white"/>
                  </a:solidFill>
                </a:rPr>
                <a:t>SIZE</a:t>
              </a:r>
            </a:p>
          </p:txBody>
        </p:sp>
        <p:cxnSp>
          <p:nvCxnSpPr>
            <p:cNvPr id="12" name="Straight Arrow Connector 11"/>
            <p:cNvCxnSpPr>
              <a:stCxn id="6" idx="2"/>
              <a:endCxn id="17" idx="1"/>
            </p:cNvCxnSpPr>
            <p:nvPr/>
          </p:nvCxnSpPr>
          <p:spPr>
            <a:xfrm>
              <a:off x="2211279" y="1509594"/>
              <a:ext cx="758190" cy="1414578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2"/>
            </p:cNvCxnSpPr>
            <p:nvPr/>
          </p:nvCxnSpPr>
          <p:spPr>
            <a:xfrm>
              <a:off x="1018420" y="1462442"/>
              <a:ext cx="1845856" cy="1685192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850382" y="2803215"/>
              <a:ext cx="821704" cy="822094"/>
            </a:xfrm>
            <a:prstGeom prst="ellipse">
              <a:avLst/>
            </a:prstGeom>
            <a:pattFill prst="pct75">
              <a:fgClr>
                <a:schemeClr val="tx2">
                  <a:lumMod val="40000"/>
                  <a:lumOff val="60000"/>
                </a:schemeClr>
              </a:fgClr>
              <a:bgClr>
                <a:prstClr val="white"/>
              </a:bgClr>
            </a:patt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457200">
                <a:defRPr/>
              </a:pPr>
              <a:r>
                <a:rPr lang="en-US" sz="3200" dirty="0" err="1">
                  <a:solidFill>
                    <a:prstClr val="white"/>
                  </a:solidFill>
                </a:rPr>
                <a:t>P</a:t>
              </a:r>
              <a:r>
                <a:rPr lang="en-US" sz="3200" baseline="-25000" dirty="0" err="1">
                  <a:solidFill>
                    <a:prstClr val="white"/>
                  </a:solidFill>
                </a:rPr>
                <a:t>ij</a:t>
              </a:r>
              <a:endParaRPr lang="en-US" sz="3200" dirty="0">
                <a:solidFill>
                  <a:prstClr val="white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2802747" y="4182940"/>
              <a:ext cx="821704" cy="822096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457200">
                <a:defRPr/>
              </a:pPr>
              <a:r>
                <a:rPr lang="en-US" sz="2800" b="1" dirty="0">
                  <a:solidFill>
                    <a:prstClr val="white"/>
                  </a:solidFill>
                </a:rPr>
                <a:t>α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668451" y="2348090"/>
              <a:ext cx="821704" cy="822094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457200">
                <a:defRPr/>
              </a:pPr>
              <a:r>
                <a:rPr lang="en-US" sz="2800" dirty="0" err="1">
                  <a:solidFill>
                    <a:prstClr val="white"/>
                  </a:solidFill>
                </a:rPr>
                <a:t>z</a:t>
              </a:r>
              <a:r>
                <a:rPr lang="en-US" sz="2800" baseline="-25000" dirty="0" err="1">
                  <a:solidFill>
                    <a:prstClr val="white"/>
                  </a:solidFill>
                </a:rPr>
                <a:t>i</a:t>
              </a:r>
              <a:endParaRPr 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729980" y="5312553"/>
              <a:ext cx="823688" cy="822094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457200">
                <a:defRPr/>
              </a:pPr>
              <a:r>
                <a:rPr lang="en-US" sz="2800" b="1" dirty="0">
                  <a:solidFill>
                    <a:prstClr val="white"/>
                  </a:solidFill>
                </a:rPr>
                <a:t>β</a:t>
              </a:r>
            </a:p>
          </p:txBody>
        </p:sp>
        <p:cxnSp>
          <p:nvCxnSpPr>
            <p:cNvPr id="22" name="Straight Connector 21"/>
            <p:cNvCxnSpPr>
              <a:stCxn id="18" idx="0"/>
              <a:endCxn id="17" idx="4"/>
            </p:cNvCxnSpPr>
            <p:nvPr/>
          </p:nvCxnSpPr>
          <p:spPr>
            <a:xfrm flipV="1">
              <a:off x="3213600" y="3625310"/>
              <a:ext cx="47635" cy="557631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7" idx="0"/>
            </p:cNvCxnSpPr>
            <p:nvPr/>
          </p:nvCxnSpPr>
          <p:spPr>
            <a:xfrm flipV="1">
              <a:off x="3261235" y="1462442"/>
              <a:ext cx="670859" cy="1340773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9" idx="0"/>
            </p:cNvCxnSpPr>
            <p:nvPr/>
          </p:nvCxnSpPr>
          <p:spPr>
            <a:xfrm flipH="1" flipV="1">
              <a:off x="4668451" y="1462442"/>
              <a:ext cx="410852" cy="885649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53" idx="0"/>
              <a:endCxn id="19" idx="4"/>
            </p:cNvCxnSpPr>
            <p:nvPr/>
          </p:nvCxnSpPr>
          <p:spPr>
            <a:xfrm flipV="1">
              <a:off x="5031669" y="3170185"/>
              <a:ext cx="47635" cy="600684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1" idx="0"/>
              <a:endCxn id="53" idx="4"/>
            </p:cNvCxnSpPr>
            <p:nvPr/>
          </p:nvCxnSpPr>
          <p:spPr>
            <a:xfrm flipH="1" flipV="1">
              <a:off x="5031669" y="4595013"/>
              <a:ext cx="111148" cy="717539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4620816" y="3770868"/>
              <a:ext cx="823689" cy="824145"/>
            </a:xfrm>
            <a:prstGeom prst="ellipse">
              <a:avLst/>
            </a:prstGeom>
            <a:pattFill prst="pct75">
              <a:fgClr>
                <a:schemeClr val="tx2">
                  <a:lumMod val="40000"/>
                  <a:lumOff val="60000"/>
                </a:schemeClr>
              </a:fgClr>
              <a:bgClr>
                <a:prstClr val="white"/>
              </a:bgClr>
            </a:patt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457200">
                <a:defRPr/>
              </a:pPr>
              <a:r>
                <a:rPr lang="en-US" sz="3200" dirty="0" err="1">
                  <a:solidFill>
                    <a:prstClr val="white"/>
                  </a:solidFill>
                </a:rPr>
                <a:t>ψ</a:t>
              </a:r>
              <a:r>
                <a:rPr lang="en-US" sz="3200" baseline="-25000" dirty="0" err="1">
                  <a:solidFill>
                    <a:prstClr val="white"/>
                  </a:solidFill>
                </a:rPr>
                <a:t>i</a:t>
              </a:r>
              <a:endParaRPr lang="en-US" sz="3200" dirty="0">
                <a:solidFill>
                  <a:prstClr val="white"/>
                </a:solidFill>
              </a:endParaRPr>
            </a:p>
          </p:txBody>
        </p:sp>
        <p:cxnSp>
          <p:nvCxnSpPr>
            <p:cNvPr id="72" name="Curved Connector 71"/>
            <p:cNvCxnSpPr>
              <a:endCxn id="19" idx="7"/>
            </p:cNvCxnSpPr>
            <p:nvPr/>
          </p:nvCxnSpPr>
          <p:spPr>
            <a:xfrm rot="5400000">
              <a:off x="4874174" y="1676420"/>
              <a:ext cx="1289520" cy="295735"/>
            </a:xfrm>
            <a:prstGeom prst="curvedConnector3">
              <a:avLst>
                <a:gd name="adj1" fmla="val 70688"/>
              </a:avLst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urved Connector 72"/>
            <p:cNvCxnSpPr>
              <a:endCxn id="19" idx="6"/>
            </p:cNvCxnSpPr>
            <p:nvPr/>
          </p:nvCxnSpPr>
          <p:spPr>
            <a:xfrm rot="5400000">
              <a:off x="5280258" y="1381223"/>
              <a:ext cx="1588836" cy="1169043"/>
            </a:xfrm>
            <a:prstGeom prst="curvedConnector2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urved Connector 73"/>
            <p:cNvCxnSpPr>
              <a:stCxn id="10" idx="2"/>
            </p:cNvCxnSpPr>
            <p:nvPr/>
          </p:nvCxnSpPr>
          <p:spPr>
            <a:xfrm rot="5400000">
              <a:off x="5685651" y="938380"/>
              <a:ext cx="1744645" cy="2226936"/>
            </a:xfrm>
            <a:prstGeom prst="curvedConnector2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urved Connector 74"/>
            <p:cNvCxnSpPr>
              <a:stCxn id="9" idx="2"/>
              <a:endCxn id="19" idx="5"/>
            </p:cNvCxnSpPr>
            <p:nvPr/>
          </p:nvCxnSpPr>
          <p:spPr>
            <a:xfrm rot="5400000">
              <a:off x="6049689" y="492704"/>
              <a:ext cx="1879952" cy="3237195"/>
            </a:xfrm>
            <a:prstGeom prst="curvedConnector3">
              <a:avLst>
                <a:gd name="adj1" fmla="val 118586"/>
              </a:avLst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2943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105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702240"/>
              </p:ext>
            </p:extLst>
          </p:nvPr>
        </p:nvGraphicFramePr>
        <p:xfrm>
          <a:off x="496888" y="823913"/>
          <a:ext cx="8151812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4" imgW="3187440" imgH="482400" progId="Equation.3">
                  <p:embed/>
                </p:oleObj>
              </mc:Choice>
              <mc:Fallback>
                <p:oleObj name="Equation" r:id="rId4" imgW="31874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823913"/>
                        <a:ext cx="8151812" cy="122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457200" y="152400"/>
            <a:ext cx="8229600" cy="5635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000000"/>
                </a:solidFill>
                <a:latin typeface="Verdana" pitchFamily="34" charset="0"/>
              </a:rPr>
              <a:t>“Simple Model”</a:t>
            </a:r>
            <a:endParaRPr lang="en-US" sz="32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48400" y="4953000"/>
            <a:ext cx="289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Spatial structure between patches only accounted for by landscape variables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Single species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1 year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467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“Simple” model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227716" y="1155911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411324" y="3241811"/>
            <a:ext cx="113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Process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590796" y="5511906"/>
            <a:ext cx="1490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Parameter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381000" y="716088"/>
            <a:ext cx="274319" cy="1341312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>
            <a:off x="381000" y="2405415"/>
            <a:ext cx="274319" cy="2166585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381000" y="4925261"/>
            <a:ext cx="274319" cy="1704139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628076"/>
                <a:ext cx="2889381" cy="591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𝑏𝑒𝑟𝑛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628076"/>
                <a:ext cx="2889381" cy="59112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3400" y="2514600"/>
                <a:ext cx="236827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𝑏𝑒𝑟𝑛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514600"/>
                <a:ext cx="2368277" cy="553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3400" y="1466276"/>
                <a:ext cx="7323736" cy="591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𝑙𝑜𝑔𝑖𝑡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𝐸𝑓𝑓𝑜𝑟𝑡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𝐷𝑎𝑡𝑒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000" b="0" i="1" dirty="0" smtClean="0">
                  <a:solidFill>
                    <a:schemeClr val="bg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466276"/>
                <a:ext cx="7323736" cy="5911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7694" y="5029200"/>
                <a:ext cx="372217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sz="3000" b="0" i="0" smtClean="0">
                        <a:solidFill>
                          <a:schemeClr val="bg1"/>
                        </a:solidFill>
                        <a:latin typeface="Cambria Math"/>
                      </a:rPr>
                      <m:t>~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𝑁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(0,</m:t>
                    </m:r>
                    <m:sSubSup>
                      <m:sSubSup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  <m:sup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000" i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en-US" sz="3000" i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l </a:t>
                </a:r>
                <a:r>
                  <a:rPr lang="en-US" sz="3000" dirty="0" smtClean="0">
                    <a:solidFill>
                      <a:schemeClr val="bg1"/>
                    </a:solidFill>
                  </a:rPr>
                  <a:t>= 0,…,3</a:t>
                </a:r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94" y="5029200"/>
                <a:ext cx="3722173" cy="553998"/>
              </a:xfrm>
              <a:prstGeom prst="rect">
                <a:avLst/>
              </a:prstGeom>
              <a:blipFill rotWithShape="1">
                <a:blip r:embed="rId5"/>
                <a:stretch>
                  <a:fillRect t="-15385" r="-3279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12903" y="5835029"/>
                <a:ext cx="3832588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3000" b="0" i="0" smtClean="0">
                        <a:solidFill>
                          <a:schemeClr val="bg1"/>
                        </a:solidFill>
                        <a:latin typeface="Cambria Math"/>
                      </a:rPr>
                      <m:t>~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𝑁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(0,</m:t>
                    </m:r>
                    <m:sSubSup>
                      <m:sSubSup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sub>
                      <m:sup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000" i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en-US" sz="3000" i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3000" i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000" dirty="0" smtClean="0">
                    <a:solidFill>
                      <a:schemeClr val="bg1"/>
                    </a:solidFill>
                  </a:rPr>
                  <a:t>= 0,…,6</a:t>
                </a:r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3" y="5835029"/>
                <a:ext cx="3832588" cy="641971"/>
              </a:xfrm>
              <a:prstGeom prst="rect">
                <a:avLst/>
              </a:prstGeom>
              <a:blipFill rotWithShape="1">
                <a:blip r:embed="rId6"/>
                <a:stretch>
                  <a:fillRect t="-8491" r="-3025" b="-19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33400" y="3327737"/>
                <a:ext cx="836158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𝑙𝑜𝑔𝑖𝑡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𝑎𝑔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+ 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𝑢𝑟𝑏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𝑚𝑖𝑛𝑒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000" b="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𝑣𝑒𝑔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𝑠𝑖𝑧𝑒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𝑖𝑠𝑜𝑙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327737"/>
                <a:ext cx="8361584" cy="101566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30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7"/>
          <p:cNvGrpSpPr>
            <a:grpSpLocks/>
          </p:cNvGrpSpPr>
          <p:nvPr/>
        </p:nvGrpSpPr>
        <p:grpSpPr bwMode="auto">
          <a:xfrm>
            <a:off x="1188720" y="2362200"/>
            <a:ext cx="6766560" cy="4480560"/>
            <a:chOff x="607568" y="349230"/>
            <a:chExt cx="8411546" cy="5785417"/>
          </a:xfrm>
        </p:grpSpPr>
        <p:sp>
          <p:nvSpPr>
            <p:cNvPr id="3" name="Rectangle 2"/>
            <p:cNvSpPr/>
            <p:nvPr/>
          </p:nvSpPr>
          <p:spPr>
            <a:xfrm>
              <a:off x="3931611" y="349230"/>
              <a:ext cx="1101326" cy="111284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457200">
                <a:defRPr/>
              </a:pPr>
              <a:r>
                <a:rPr lang="en-US" sz="2400" dirty="0" err="1">
                  <a:solidFill>
                    <a:prstClr val="white"/>
                  </a:solidFill>
                </a:rPr>
                <a:t>y</a:t>
              </a:r>
              <a:r>
                <a:rPr lang="en-US" sz="2400" baseline="-25000" dirty="0" err="1">
                  <a:solidFill>
                    <a:prstClr val="white"/>
                  </a:solidFill>
                </a:rPr>
                <a:t>ij</a:t>
              </a:r>
              <a:endParaRPr lang="en-US" sz="2400" dirty="0">
                <a:solidFill>
                  <a:prstClr val="white"/>
                </a:solidFill>
              </a:endParaRPr>
            </a:p>
            <a:p>
              <a:pPr algn="ctr" defTabSz="457200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07568" y="638162"/>
              <a:ext cx="822650" cy="82390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457200">
                <a:defRPr/>
              </a:pPr>
              <a:endParaRPr lang="en-US" sz="1200" dirty="0">
                <a:solidFill>
                  <a:prstClr val="white"/>
                </a:solidFill>
              </a:endParaRPr>
            </a:p>
            <a:p>
              <a:pPr algn="ctr" defTabSz="457200">
                <a:defRPr/>
              </a:pPr>
              <a:r>
                <a:rPr lang="en-US" sz="1200" dirty="0">
                  <a:solidFill>
                    <a:prstClr val="white"/>
                  </a:solidFill>
                </a:rPr>
                <a:t>Effort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98071" y="685565"/>
              <a:ext cx="824880" cy="82390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FFFFFF"/>
                  </a:solidFill>
                </a:rPr>
                <a:t>Survey date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267025" y="349230"/>
              <a:ext cx="822650" cy="82390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457200">
                <a:defRPr/>
              </a:pPr>
              <a:endParaRPr lang="en-US" dirty="0">
                <a:solidFill>
                  <a:prstClr val="white"/>
                </a:solidFill>
              </a:endParaRPr>
            </a:p>
            <a:p>
              <a:pPr algn="ctr" defTabSz="457200">
                <a:defRPr/>
              </a:pPr>
              <a:r>
                <a:rPr lang="en-US" dirty="0">
                  <a:solidFill>
                    <a:prstClr val="white"/>
                  </a:solidFill>
                </a:rPr>
                <a:t>VEG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283634" y="358259"/>
              <a:ext cx="822650" cy="82165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457200">
                <a:defRPr/>
              </a:pPr>
              <a:endParaRPr lang="en-US" sz="1050" dirty="0">
                <a:solidFill>
                  <a:prstClr val="white"/>
                </a:solidFill>
              </a:endParaRPr>
            </a:p>
            <a:p>
              <a:pPr algn="ctr" defTabSz="457200">
                <a:defRPr/>
              </a:pPr>
              <a:r>
                <a:rPr lang="en-US" sz="900" dirty="0">
                  <a:solidFill>
                    <a:prstClr val="white"/>
                  </a:solidFill>
                </a:rPr>
                <a:t>MATRIX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196464" y="358259"/>
              <a:ext cx="822650" cy="81487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457200">
                <a:defRPr/>
              </a:pPr>
              <a:endParaRPr lang="en-US" dirty="0">
                <a:solidFill>
                  <a:prstClr val="white"/>
                </a:solidFill>
              </a:endParaRPr>
            </a:p>
            <a:p>
              <a:pPr algn="ctr" defTabSz="457200">
                <a:defRPr/>
              </a:pPr>
              <a:r>
                <a:rPr lang="en-US" dirty="0">
                  <a:solidFill>
                    <a:prstClr val="white"/>
                  </a:solidFill>
                </a:rPr>
                <a:t>ISOL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260114" y="358259"/>
              <a:ext cx="822650" cy="82165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457200">
                <a:defRPr/>
              </a:pPr>
              <a:endParaRPr lang="en-US" dirty="0">
                <a:solidFill>
                  <a:prstClr val="white"/>
                </a:solidFill>
              </a:endParaRPr>
            </a:p>
            <a:p>
              <a:pPr algn="ctr" defTabSz="457200">
                <a:defRPr/>
              </a:pPr>
              <a:r>
                <a:rPr lang="en-US" dirty="0">
                  <a:solidFill>
                    <a:prstClr val="white"/>
                  </a:solidFill>
                </a:rPr>
                <a:t>SIZE</a:t>
              </a:r>
            </a:p>
          </p:txBody>
        </p:sp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>
              <a:off x="2210510" y="1509474"/>
              <a:ext cx="878386" cy="1413059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2"/>
            </p:cNvCxnSpPr>
            <p:nvPr/>
          </p:nvCxnSpPr>
          <p:spPr>
            <a:xfrm>
              <a:off x="1020007" y="1462070"/>
              <a:ext cx="1845948" cy="1686192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2803532" y="2922533"/>
              <a:ext cx="822651" cy="823908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457200">
                <a:defRPr/>
              </a:pPr>
              <a:r>
                <a:rPr lang="en-US" sz="2800" b="1" dirty="0">
                  <a:solidFill>
                    <a:prstClr val="white"/>
                  </a:solidFill>
                </a:rPr>
                <a:t>α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667315" y="2349183"/>
              <a:ext cx="822651" cy="821651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457200">
                <a:defRPr/>
              </a:pPr>
              <a:r>
                <a:rPr lang="en-US" sz="2800" b="1" dirty="0">
                  <a:solidFill>
                    <a:prstClr val="white"/>
                  </a:solidFill>
                </a:rPr>
                <a:t>z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4729738" y="5310739"/>
              <a:ext cx="824880" cy="823908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457200">
                <a:defRPr/>
              </a:pPr>
              <a:r>
                <a:rPr lang="en-US" sz="2800" b="1" dirty="0">
                  <a:solidFill>
                    <a:prstClr val="white"/>
                  </a:solidFill>
                </a:rPr>
                <a:t>β</a:t>
              </a:r>
            </a:p>
          </p:txBody>
        </p:sp>
        <p:cxnSp>
          <p:nvCxnSpPr>
            <p:cNvPr id="23" name="Straight Connector 22"/>
            <p:cNvCxnSpPr>
              <a:stCxn id="18" idx="0"/>
            </p:cNvCxnSpPr>
            <p:nvPr/>
          </p:nvCxnSpPr>
          <p:spPr>
            <a:xfrm flipV="1">
              <a:off x="3213742" y="1462070"/>
              <a:ext cx="717869" cy="1460463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9" idx="0"/>
            </p:cNvCxnSpPr>
            <p:nvPr/>
          </p:nvCxnSpPr>
          <p:spPr>
            <a:xfrm flipH="1" flipV="1">
              <a:off x="4667315" y="1462070"/>
              <a:ext cx="412441" cy="887113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19" idx="4"/>
            </p:cNvCxnSpPr>
            <p:nvPr/>
          </p:nvCxnSpPr>
          <p:spPr>
            <a:xfrm flipV="1">
              <a:off x="5032937" y="3170834"/>
              <a:ext cx="46818" cy="600437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1" idx="0"/>
            </p:cNvCxnSpPr>
            <p:nvPr/>
          </p:nvCxnSpPr>
          <p:spPr>
            <a:xfrm flipH="1" flipV="1">
              <a:off x="5032937" y="4595180"/>
              <a:ext cx="109242" cy="715560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urved Connector 71"/>
            <p:cNvCxnSpPr>
              <a:endCxn id="19" idx="7"/>
            </p:cNvCxnSpPr>
            <p:nvPr/>
          </p:nvCxnSpPr>
          <p:spPr>
            <a:xfrm rot="5400000">
              <a:off x="4874495" y="1674994"/>
              <a:ext cx="1288908" cy="298740"/>
            </a:xfrm>
            <a:prstGeom prst="curvedConnector3">
              <a:avLst>
                <a:gd name="adj1" fmla="val 7068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urved Connector 72"/>
            <p:cNvCxnSpPr>
              <a:endCxn id="19" idx="6"/>
            </p:cNvCxnSpPr>
            <p:nvPr/>
          </p:nvCxnSpPr>
          <p:spPr>
            <a:xfrm rot="5400000">
              <a:off x="5280634" y="1382470"/>
              <a:ext cx="1586871" cy="1168208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urved Connector 73"/>
            <p:cNvCxnSpPr>
              <a:stCxn id="10" idx="2"/>
            </p:cNvCxnSpPr>
            <p:nvPr/>
          </p:nvCxnSpPr>
          <p:spPr>
            <a:xfrm rot="5400000">
              <a:off x="5685425" y="937633"/>
              <a:ext cx="1742623" cy="2227177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urved Connector 74"/>
            <p:cNvCxnSpPr>
              <a:stCxn id="9" idx="2"/>
              <a:endCxn id="19" idx="5"/>
            </p:cNvCxnSpPr>
            <p:nvPr/>
          </p:nvCxnSpPr>
          <p:spPr>
            <a:xfrm rot="5400000">
              <a:off x="6049096" y="493619"/>
              <a:ext cx="1878060" cy="3237097"/>
            </a:xfrm>
            <a:prstGeom prst="curvedConnector3">
              <a:avLst>
                <a:gd name="adj1" fmla="val 11858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3519171" y="4899914"/>
              <a:ext cx="822650" cy="8239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457200">
                <a:defRPr/>
              </a:pPr>
              <a:r>
                <a:rPr lang="en-US" sz="2800" dirty="0">
                  <a:solidFill>
                    <a:prstClr val="white"/>
                  </a:solidFill>
                </a:rPr>
                <a:t>φ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2877103" y="4206927"/>
              <a:ext cx="822650" cy="821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457200">
                <a:defRPr/>
              </a:pPr>
              <a:r>
                <a:rPr lang="en-US" sz="2400" dirty="0">
                  <a:solidFill>
                    <a:prstClr val="white"/>
                  </a:solidFill>
                </a:rPr>
                <a:t>σ</a:t>
              </a:r>
              <a:r>
                <a:rPr lang="en-US" sz="2400" baseline="30000" dirty="0">
                  <a:solidFill>
                    <a:prstClr val="white"/>
                  </a:solidFill>
                </a:rPr>
                <a:t>2</a:t>
              </a: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4647251" y="3793845"/>
              <a:ext cx="822650" cy="823908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457200">
                <a:defRPr/>
              </a:pPr>
              <a:r>
                <a:rPr lang="en-US" sz="2800" b="1" dirty="0" err="1">
                  <a:solidFill>
                    <a:prstClr val="white"/>
                  </a:solidFill>
                </a:rPr>
                <a:t>ψ</a:t>
              </a:r>
              <a:endParaRPr lang="en-US" sz="2800" b="1" dirty="0">
                <a:solidFill>
                  <a:prstClr val="white"/>
                </a:solidFill>
              </a:endParaRPr>
            </a:p>
          </p:txBody>
        </p:sp>
        <p:cxnSp>
          <p:nvCxnSpPr>
            <p:cNvPr id="33" name="Straight Connector 32"/>
            <p:cNvCxnSpPr>
              <a:endCxn id="32" idx="2"/>
            </p:cNvCxnSpPr>
            <p:nvPr/>
          </p:nvCxnSpPr>
          <p:spPr>
            <a:xfrm flipV="1">
              <a:off x="3699753" y="4206927"/>
              <a:ext cx="947498" cy="388253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0" idx="7"/>
              <a:endCxn id="32" idx="3"/>
            </p:cNvCxnSpPr>
            <p:nvPr/>
          </p:nvCxnSpPr>
          <p:spPr>
            <a:xfrm flipV="1">
              <a:off x="4221434" y="4495859"/>
              <a:ext cx="546205" cy="525948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8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832024"/>
              </p:ext>
            </p:extLst>
          </p:nvPr>
        </p:nvGraphicFramePr>
        <p:xfrm>
          <a:off x="0" y="741362"/>
          <a:ext cx="9144000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cuación" r:id="rId4" imgW="3035160" imgH="761760" progId="Equation.3">
                  <p:embed/>
                </p:oleObj>
              </mc:Choice>
              <mc:Fallback>
                <p:oleObj name="Ecuación" r:id="rId4" imgW="303516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41362"/>
                        <a:ext cx="9144000" cy="169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457200" y="152400"/>
            <a:ext cx="8229600" cy="5635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000000"/>
                </a:solidFill>
                <a:latin typeface="Verdana" pitchFamily="34" charset="0"/>
              </a:rPr>
              <a:t>“Spatial” Model</a:t>
            </a:r>
            <a:endParaRPr lang="en-US" sz="32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27800" y="5226784"/>
            <a:ext cx="26161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Spatial structure (exponential decay) between patches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Single species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1 year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405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rgbClr val="4BACC6">
                    <a:lumMod val="60000"/>
                    <a:lumOff val="40000"/>
                  </a:srgbClr>
                </a:solidFill>
              </a:rPr>
              <a:t>“Spatial” model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227716" y="1291819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BACC6">
                    <a:lumMod val="60000"/>
                    <a:lumOff val="40000"/>
                  </a:srgbClr>
                </a:solidFill>
              </a:rPr>
              <a:t>Data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-411324" y="3241811"/>
            <a:ext cx="113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BACC6">
                    <a:lumMod val="60000"/>
                    <a:lumOff val="40000"/>
                  </a:srgbClr>
                </a:solidFill>
              </a:rPr>
              <a:t>Process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590796" y="5311045"/>
            <a:ext cx="1490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BACC6">
                    <a:lumMod val="60000"/>
                    <a:lumOff val="40000"/>
                  </a:srgbClr>
                </a:solidFill>
              </a:rPr>
              <a:t>Parameter</a:t>
            </a:r>
          </a:p>
        </p:txBody>
      </p:sp>
      <p:sp>
        <p:nvSpPr>
          <p:cNvPr id="14" name="Left Brace 13"/>
          <p:cNvSpPr/>
          <p:nvPr/>
        </p:nvSpPr>
        <p:spPr>
          <a:xfrm>
            <a:off x="381000" y="798731"/>
            <a:ext cx="274319" cy="1411069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381000" y="2405415"/>
            <a:ext cx="274319" cy="2166585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381000" y="4724400"/>
            <a:ext cx="274319" cy="1704139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704276"/>
                <a:ext cx="2889381" cy="591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3000">
                          <a:solidFill>
                            <a:prstClr val="white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i="1">
                          <a:solidFill>
                            <a:prstClr val="white"/>
                          </a:solidFill>
                          <a:latin typeface="Cambria Math"/>
                        </a:rPr>
                        <m:t>𝑏𝑒𝑟𝑛</m:t>
                      </m:r>
                      <m:r>
                        <a:rPr lang="en-US" sz="3000" i="1">
                          <a:solidFill>
                            <a:prstClr val="white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i="1">
                          <a:solidFill>
                            <a:prstClr val="white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04276"/>
                <a:ext cx="2889381" cy="59112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3400" y="2514600"/>
                <a:ext cx="236827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>
                          <a:solidFill>
                            <a:prstClr val="white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i="1">
                          <a:solidFill>
                            <a:prstClr val="white"/>
                          </a:solidFill>
                          <a:latin typeface="Cambria Math"/>
                        </a:rPr>
                        <m:t>𝑏𝑒𝑟𝑛</m:t>
                      </m:r>
                      <m:r>
                        <a:rPr lang="en-US" sz="3000" i="1">
                          <a:solidFill>
                            <a:prstClr val="white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i="1">
                          <a:solidFill>
                            <a:prstClr val="white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514600"/>
                <a:ext cx="2368277" cy="553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3400" y="1466276"/>
                <a:ext cx="7357399" cy="591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𝑙𝑜𝑔𝑖𝑡</m:t>
                          </m:r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3000" i="1">
                          <a:solidFill>
                            <a:prstClr val="white"/>
                          </a:solidFill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3000" i="1">
                          <a:solidFill>
                            <a:prstClr val="white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𝐸𝑓𝑓𝑜𝑟𝑡</m:t>
                          </m:r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3000" i="1">
                          <a:solidFill>
                            <a:prstClr val="white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𝐷𝑎𝑡𝑒</m:t>
                          </m:r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000" i="1" dirty="0">
                  <a:solidFill>
                    <a:prstClr val="white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466276"/>
                <a:ext cx="7357399" cy="5911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7694" y="4828339"/>
                <a:ext cx="372217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sz="30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sz="3000">
                        <a:solidFill>
                          <a:prstClr val="white"/>
                        </a:solidFill>
                        <a:latin typeface="Cambria Math"/>
                      </a:rPr>
                      <m:t>~</m:t>
                    </m:r>
                    <m:r>
                      <a:rPr lang="en-US" sz="3000" i="1">
                        <a:solidFill>
                          <a:prstClr val="white"/>
                        </a:solidFill>
                        <a:latin typeface="Cambria Math"/>
                      </a:rPr>
                      <m:t>𝑁</m:t>
                    </m:r>
                    <m:r>
                      <a:rPr lang="en-US" sz="3000" i="1">
                        <a:solidFill>
                          <a:prstClr val="white"/>
                        </a:solidFill>
                        <a:latin typeface="Cambria Math"/>
                      </a:rPr>
                      <m:t>(0,</m:t>
                    </m:r>
                    <m:sSubSup>
                      <m:sSubSupPr>
                        <m:ctrlPr>
                          <a:rPr lang="en-US" sz="30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000" i="1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3000" i="1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  <m:sup>
                        <m:r>
                          <a:rPr lang="en-US" sz="30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3000" i="1">
                        <a:solidFill>
                          <a:prstClr val="white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000" i="1" dirty="0">
                    <a:solidFill>
                      <a:prstClr val="white"/>
                    </a:solidFill>
                  </a:rPr>
                  <a:t>, </a:t>
                </a:r>
                <a:r>
                  <a:rPr lang="en-US" sz="3000" i="1" dirty="0">
                    <a:solidFill>
                      <a:prstClr val="white"/>
                    </a:solidFill>
                    <a:latin typeface="Times New Roman" pitchFamily="18" charset="0"/>
                    <a:cs typeface="Times New Roman" pitchFamily="18" charset="0"/>
                  </a:rPr>
                  <a:t>l </a:t>
                </a:r>
                <a:r>
                  <a:rPr lang="en-US" sz="3000" dirty="0">
                    <a:solidFill>
                      <a:prstClr val="white"/>
                    </a:solidFill>
                  </a:rPr>
                  <a:t>= 0,…,3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94" y="4828339"/>
                <a:ext cx="3722173" cy="553998"/>
              </a:xfrm>
              <a:prstGeom prst="rect">
                <a:avLst/>
              </a:prstGeom>
              <a:blipFill rotWithShape="1">
                <a:blip r:embed="rId5"/>
                <a:stretch>
                  <a:fillRect t="-15385" r="-3279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12903" y="5634168"/>
                <a:ext cx="3832588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30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3000">
                        <a:solidFill>
                          <a:prstClr val="white"/>
                        </a:solidFill>
                        <a:latin typeface="Cambria Math"/>
                      </a:rPr>
                      <m:t>~</m:t>
                    </m:r>
                    <m:r>
                      <a:rPr lang="en-US" sz="3000" i="1">
                        <a:solidFill>
                          <a:prstClr val="white"/>
                        </a:solidFill>
                        <a:latin typeface="Cambria Math"/>
                      </a:rPr>
                      <m:t>𝑁</m:t>
                    </m:r>
                    <m:r>
                      <a:rPr lang="en-US" sz="3000" i="1">
                        <a:solidFill>
                          <a:prstClr val="white"/>
                        </a:solidFill>
                        <a:latin typeface="Cambria Math"/>
                      </a:rPr>
                      <m:t>(0,</m:t>
                    </m:r>
                    <m:sSubSup>
                      <m:sSubSupPr>
                        <m:ctrlPr>
                          <a:rPr lang="en-US" sz="30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000" i="1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3000" i="1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sub>
                      <m:sup>
                        <m:r>
                          <a:rPr lang="en-US" sz="30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3000" i="1">
                        <a:solidFill>
                          <a:prstClr val="white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000" i="1" dirty="0">
                    <a:solidFill>
                      <a:prstClr val="white"/>
                    </a:solidFill>
                  </a:rPr>
                  <a:t>, </a:t>
                </a:r>
                <a:r>
                  <a:rPr lang="en-US" sz="3000" i="1" dirty="0">
                    <a:solidFill>
                      <a:prstClr val="white"/>
                    </a:solidFill>
                    <a:latin typeface="Times New Roman" pitchFamily="18" charset="0"/>
                    <a:cs typeface="Times New Roman" pitchFamily="18" charset="0"/>
                  </a:rPr>
                  <a:t>k </a:t>
                </a:r>
                <a:r>
                  <a:rPr lang="en-US" sz="3000" dirty="0">
                    <a:solidFill>
                      <a:prstClr val="white"/>
                    </a:solidFill>
                  </a:rPr>
                  <a:t>= 0,…,6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3" y="5634168"/>
                <a:ext cx="3832588" cy="641971"/>
              </a:xfrm>
              <a:prstGeom prst="rect">
                <a:avLst/>
              </a:prstGeom>
              <a:blipFill rotWithShape="1">
                <a:blip r:embed="rId6"/>
                <a:stretch>
                  <a:fillRect t="-8491" r="-3025" b="-19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33400" y="3327737"/>
                <a:ext cx="836158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𝑙𝑜𝑔𝑖𝑡</m:t>
                          </m:r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i="1">
                          <a:solidFill>
                            <a:prstClr val="white"/>
                          </a:solidFill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3000" i="1">
                          <a:solidFill>
                            <a:prstClr val="white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𝑎𝑔</m:t>
                          </m:r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i="1">
                          <a:solidFill>
                            <a:prstClr val="white"/>
                          </a:solidFill>
                          <a:latin typeface="Cambria Math"/>
                        </a:rPr>
                        <m:t> + 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𝑢𝑟𝑏</m:t>
                          </m:r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i="1">
                          <a:solidFill>
                            <a:prstClr val="white"/>
                          </a:solidFill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𝑚𝑖𝑛𝑒</m:t>
                          </m:r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000" dirty="0">
                  <a:solidFill>
                    <a:prstClr val="white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prstClr val="white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𝑣𝑒𝑔</m:t>
                          </m:r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i="1">
                          <a:solidFill>
                            <a:prstClr val="white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𝑠𝑖𝑧𝑒</m:t>
                          </m:r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i="1">
                          <a:solidFill>
                            <a:prstClr val="white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𝑖𝑠𝑜𝑙</m:t>
                          </m:r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>
                          <a:solidFill>
                            <a:srgbClr val="FFFF00"/>
                          </a:solidFill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000" i="1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327737"/>
                <a:ext cx="8361584" cy="101566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953000" y="4800600"/>
                <a:ext cx="202427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>
                          <a:solidFill>
                            <a:srgbClr val="FFFF00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i="1">
                          <a:solidFill>
                            <a:srgbClr val="FFFF00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3000" i="1">
                          <a:solidFill>
                            <a:srgbClr val="FFFF00"/>
                          </a:solidFill>
                          <a:latin typeface="Cambria Math"/>
                        </a:rPr>
                        <m:t>(0,</m:t>
                      </m:r>
                      <m:r>
                        <m:rPr>
                          <m:sty m:val="p"/>
                        </m:rPr>
                        <a:rPr lang="el-GR" sz="3000" i="1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  <m:r>
                        <a:rPr lang="en-US" sz="3000" i="1">
                          <a:solidFill>
                            <a:srgbClr val="FFFF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800600"/>
                <a:ext cx="2024272" cy="55399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953000" y="5410200"/>
                <a:ext cx="3547061" cy="112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000" i="1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rgbClr val="FFFF0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000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i="1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3000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000" i="1">
                          <a:solidFill>
                            <a:srgbClr val="FFFF00"/>
                          </a:solidFill>
                          <a:latin typeface="Cambria Math"/>
                        </a:rPr>
                        <m:t>𝑒𝑥𝑝</m:t>
                      </m:r>
                      <m:d>
                        <m:dPr>
                          <m:ctrlPr>
                            <a:rPr lang="en-US" sz="3000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000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solidFill>
                                        <a:srgbClr val="FFFF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solidFill>
                                        <a:srgbClr val="FFFF00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solidFill>
                                        <a:srgbClr val="FFFF00"/>
                                      </a:solidFill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000" i="1">
                                  <a:solidFill>
                                    <a:srgbClr val="FFFF00"/>
                                  </a:solidFill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410200"/>
                <a:ext cx="3547061" cy="112966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85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86400" y="152400"/>
            <a:ext cx="3352800" cy="3048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67400" y="457200"/>
            <a:ext cx="1066800" cy="9906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0" y="990600"/>
            <a:ext cx="1066800" cy="9906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1905000"/>
            <a:ext cx="1066800" cy="9906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rot="1298344">
            <a:off x="6019800" y="563007"/>
            <a:ext cx="304800" cy="54292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15100" y="614363"/>
            <a:ext cx="304800" cy="33813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172200" y="1143000"/>
            <a:ext cx="190500" cy="18573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 rot="4528812">
            <a:off x="7928598" y="1430029"/>
            <a:ext cx="304800" cy="54292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153400" y="1052513"/>
            <a:ext cx="304800" cy="33813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286500" y="1981200"/>
            <a:ext cx="190500" cy="18573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 rot="1381520">
            <a:off x="6687272" y="2087229"/>
            <a:ext cx="304800" cy="74762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200775" y="2430087"/>
            <a:ext cx="190500" cy="18573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2" name="Straight Arrow Connector 21"/>
          <p:cNvCxnSpPr>
            <a:stCxn id="3" idx="3"/>
            <a:endCxn id="6" idx="1"/>
          </p:cNvCxnSpPr>
          <p:nvPr/>
        </p:nvCxnSpPr>
        <p:spPr>
          <a:xfrm>
            <a:off x="6934200" y="952500"/>
            <a:ext cx="685800" cy="533400"/>
          </a:xfrm>
          <a:prstGeom prst="straightConnector1">
            <a:avLst/>
          </a:prstGeom>
          <a:ln w="317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  <a:endCxn id="18" idx="5"/>
          </p:cNvCxnSpPr>
          <p:nvPr/>
        </p:nvCxnSpPr>
        <p:spPr>
          <a:xfrm flipH="1" flipV="1">
            <a:off x="6449102" y="2139737"/>
            <a:ext cx="250311" cy="261698"/>
          </a:xfrm>
          <a:prstGeom prst="straightConnector1">
            <a:avLst/>
          </a:prstGeom>
          <a:ln w="28575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14400" y="2166938"/>
            <a:ext cx="0" cy="36921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14400" y="5859044"/>
            <a:ext cx="5943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600200" y="5630444"/>
            <a:ext cx="0" cy="4572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95400" y="609931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1 km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57600" y="5991590"/>
            <a:ext cx="593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prstClr val="white"/>
                </a:solidFill>
              </a:rPr>
              <a:t>d</a:t>
            </a:r>
            <a:r>
              <a:rPr lang="en-US" sz="3200" i="1" baseline="-25000" dirty="0">
                <a:solidFill>
                  <a:prstClr val="white"/>
                </a:solidFill>
              </a:rPr>
              <a:t>ii’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6200" y="3472447"/>
                <a:ext cx="76008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0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𝑖𝑖</m:t>
                          </m:r>
                          <m:r>
                            <a:rPr lang="en-US" sz="3000" i="1" baseline="3000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sz="3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472447"/>
                <a:ext cx="760080" cy="55399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Freeform 50"/>
          <p:cNvSpPr/>
          <p:nvPr/>
        </p:nvSpPr>
        <p:spPr>
          <a:xfrm rot="20843897">
            <a:off x="1236899" y="1706044"/>
            <a:ext cx="5149684" cy="4540854"/>
          </a:xfrm>
          <a:custGeom>
            <a:avLst/>
            <a:gdLst>
              <a:gd name="connsiteX0" fmla="*/ 257798 w 4753598"/>
              <a:gd name="connsiteY0" fmla="*/ 0 h 3990975"/>
              <a:gd name="connsiteX1" fmla="*/ 495923 w 4753598"/>
              <a:gd name="connsiteY1" fmla="*/ 2686050 h 3990975"/>
              <a:gd name="connsiteX2" fmla="*/ 4753598 w 4753598"/>
              <a:gd name="connsiteY2" fmla="*/ 3990975 h 399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3598" h="3990975">
                <a:moveTo>
                  <a:pt x="257798" y="0"/>
                </a:moveTo>
                <a:cubicBezTo>
                  <a:pt x="2210" y="1010443"/>
                  <a:pt x="-253377" y="2020887"/>
                  <a:pt x="495923" y="2686050"/>
                </a:cubicBezTo>
                <a:cubicBezTo>
                  <a:pt x="1245223" y="3351213"/>
                  <a:pt x="2999410" y="3671094"/>
                  <a:pt x="4753598" y="3990975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1104900" y="2190750"/>
            <a:ext cx="5724525" cy="3400425"/>
          </a:xfrm>
          <a:custGeom>
            <a:avLst/>
            <a:gdLst>
              <a:gd name="connsiteX0" fmla="*/ 0 w 5724525"/>
              <a:gd name="connsiteY0" fmla="*/ 0 h 3400425"/>
              <a:gd name="connsiteX1" fmla="*/ 2152650 w 5724525"/>
              <a:gd name="connsiteY1" fmla="*/ 1704975 h 3400425"/>
              <a:gd name="connsiteX2" fmla="*/ 5724525 w 5724525"/>
              <a:gd name="connsiteY2" fmla="*/ 3400425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4525" h="3400425">
                <a:moveTo>
                  <a:pt x="0" y="0"/>
                </a:moveTo>
                <a:cubicBezTo>
                  <a:pt x="599281" y="569119"/>
                  <a:pt x="1198563" y="1138238"/>
                  <a:pt x="2152650" y="1704975"/>
                </a:cubicBezTo>
                <a:cubicBezTo>
                  <a:pt x="3106738" y="2271713"/>
                  <a:pt x="4415631" y="2836069"/>
                  <a:pt x="5724525" y="3400425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2400" y="152400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white"/>
                </a:solidFill>
              </a:rPr>
              <a:t>Relationships within and among landscapes may affect occupancy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52400" y="1080132"/>
                <a:ext cx="3595151" cy="112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0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𝑖𝑖</m:t>
                          </m:r>
                          <m:r>
                            <a:rPr lang="en-US" sz="3000" i="1" baseline="3000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000" i="1">
                          <a:solidFill>
                            <a:prstClr val="white"/>
                          </a:solidFill>
                          <a:latin typeface="Cambria Math"/>
                        </a:rPr>
                        <m:t>𝑒𝑥𝑝</m:t>
                      </m:r>
                      <m:d>
                        <m:d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𝑖𝑖</m:t>
                                  </m:r>
                                  <m:r>
                                    <a:rPr lang="en-US" sz="3000" i="1" baseline="3000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000" i="1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080132"/>
                <a:ext cx="3595151" cy="11296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77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86400" y="152400"/>
            <a:ext cx="3352800" cy="3048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67400" y="457200"/>
            <a:ext cx="1066800" cy="9906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0" y="990600"/>
            <a:ext cx="1066800" cy="9906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1905000"/>
            <a:ext cx="1066800" cy="9906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rot="1298344">
            <a:off x="6019800" y="563007"/>
            <a:ext cx="304800" cy="54292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15100" y="614363"/>
            <a:ext cx="304800" cy="33813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172200" y="1143000"/>
            <a:ext cx="190500" cy="18573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 rot="4528812">
            <a:off x="7928598" y="1430029"/>
            <a:ext cx="304800" cy="54292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153400" y="1052513"/>
            <a:ext cx="304800" cy="33813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286500" y="1981200"/>
            <a:ext cx="190500" cy="18573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 rot="1381520">
            <a:off x="6687272" y="2087229"/>
            <a:ext cx="304800" cy="74762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200775" y="2430087"/>
            <a:ext cx="190500" cy="18573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3" name="Straight Arrow Connector 22"/>
          <p:cNvCxnSpPr>
            <a:stCxn id="19" idx="2"/>
            <a:endCxn id="18" idx="5"/>
          </p:cNvCxnSpPr>
          <p:nvPr/>
        </p:nvCxnSpPr>
        <p:spPr>
          <a:xfrm flipH="1" flipV="1">
            <a:off x="6449102" y="2139737"/>
            <a:ext cx="250311" cy="261698"/>
          </a:xfrm>
          <a:prstGeom prst="straightConnector1">
            <a:avLst/>
          </a:prstGeom>
          <a:ln w="28575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14400" y="2166938"/>
            <a:ext cx="0" cy="36921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14400" y="5859044"/>
            <a:ext cx="5943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600200" y="5630444"/>
            <a:ext cx="0" cy="4572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95400" y="609931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1 km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21544" y="5991590"/>
            <a:ext cx="529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>
                <a:solidFill>
                  <a:prstClr val="white"/>
                </a:solidFill>
              </a:rPr>
              <a:t>d</a:t>
            </a:r>
            <a:r>
              <a:rPr lang="en-US" sz="3200" i="1" baseline="-25000" dirty="0" err="1">
                <a:solidFill>
                  <a:prstClr val="white"/>
                </a:solidFill>
              </a:rPr>
              <a:t>ij</a:t>
            </a:r>
            <a:endParaRPr lang="en-US" sz="3200" i="1" baseline="-25000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84740" y="457200"/>
                <a:ext cx="3595151" cy="112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0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𝑖𝑖</m:t>
                          </m:r>
                          <m:r>
                            <a:rPr lang="en-US" sz="3000" i="1" baseline="3000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000" i="1">
                          <a:solidFill>
                            <a:prstClr val="white"/>
                          </a:solidFill>
                          <a:latin typeface="Cambria Math"/>
                        </a:rPr>
                        <m:t>𝑒𝑥𝑝</m:t>
                      </m:r>
                      <m:d>
                        <m:d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𝑖𝑖</m:t>
                                  </m:r>
                                  <m:r>
                                    <a:rPr lang="en-US" sz="3000" i="1" baseline="3000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000" i="1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40" y="457200"/>
                <a:ext cx="3595151" cy="11296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6200" y="3472447"/>
                <a:ext cx="76008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0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𝑖𝑖</m:t>
                          </m:r>
                          <m:r>
                            <a:rPr lang="en-US" sz="3000" i="1" baseline="3000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sz="3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472447"/>
                <a:ext cx="760080" cy="553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Freeform 50"/>
          <p:cNvSpPr/>
          <p:nvPr/>
        </p:nvSpPr>
        <p:spPr>
          <a:xfrm rot="20843897">
            <a:off x="1236899" y="1706044"/>
            <a:ext cx="5149684" cy="4540854"/>
          </a:xfrm>
          <a:custGeom>
            <a:avLst/>
            <a:gdLst>
              <a:gd name="connsiteX0" fmla="*/ 257798 w 4753598"/>
              <a:gd name="connsiteY0" fmla="*/ 0 h 3990975"/>
              <a:gd name="connsiteX1" fmla="*/ 495923 w 4753598"/>
              <a:gd name="connsiteY1" fmla="*/ 2686050 h 3990975"/>
              <a:gd name="connsiteX2" fmla="*/ 4753598 w 4753598"/>
              <a:gd name="connsiteY2" fmla="*/ 3990975 h 399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3598" h="3990975">
                <a:moveTo>
                  <a:pt x="257798" y="0"/>
                </a:moveTo>
                <a:cubicBezTo>
                  <a:pt x="2210" y="1010443"/>
                  <a:pt x="-253377" y="2020887"/>
                  <a:pt x="495923" y="2686050"/>
                </a:cubicBezTo>
                <a:cubicBezTo>
                  <a:pt x="1245223" y="3351213"/>
                  <a:pt x="2999410" y="3671094"/>
                  <a:pt x="4753598" y="3990975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9800" y="3447871"/>
            <a:ext cx="6585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white"/>
                </a:solidFill>
              </a:rPr>
              <a:t>Once </a:t>
            </a:r>
            <a:r>
              <a:rPr lang="en-US" sz="2400" dirty="0" smtClean="0">
                <a:solidFill>
                  <a:prstClr val="white"/>
                </a:solidFill>
              </a:rPr>
              <a:t>landscape </a:t>
            </a:r>
            <a:r>
              <a:rPr lang="en-US" sz="2400" dirty="0">
                <a:solidFill>
                  <a:prstClr val="white"/>
                </a:solidFill>
              </a:rPr>
              <a:t>effects are accounted for, we expect </a:t>
            </a:r>
            <a:r>
              <a:rPr lang="en-US" sz="2400" dirty="0" smtClean="0">
                <a:solidFill>
                  <a:prstClr val="white"/>
                </a:solidFill>
              </a:rPr>
              <a:t>remaining </a:t>
            </a:r>
            <a:r>
              <a:rPr lang="en-US" sz="2400" dirty="0">
                <a:solidFill>
                  <a:prstClr val="white"/>
                </a:solidFill>
              </a:rPr>
              <a:t>spatial structure to occur at the sub-landscape scale</a:t>
            </a:r>
          </a:p>
        </p:txBody>
      </p:sp>
    </p:spTree>
    <p:extLst>
      <p:ext uri="{BB962C8B-B14F-4D97-AF65-F5344CB8AC3E}">
        <p14:creationId xmlns:p14="http://schemas.microsoft.com/office/powerpoint/2010/main" val="234608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914400" y="2166938"/>
            <a:ext cx="0" cy="36921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14400" y="5859044"/>
            <a:ext cx="5943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600200" y="5630444"/>
            <a:ext cx="0" cy="4572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95400" y="609931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1 km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97744" y="5991590"/>
            <a:ext cx="634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>
                <a:solidFill>
                  <a:prstClr val="white"/>
                </a:solidFill>
              </a:rPr>
              <a:t>D</a:t>
            </a:r>
            <a:r>
              <a:rPr lang="en-US" sz="3200" i="1" baseline="-25000" dirty="0" err="1">
                <a:solidFill>
                  <a:prstClr val="white"/>
                </a:solidFill>
              </a:rPr>
              <a:t>ii</a:t>
            </a:r>
            <a:r>
              <a:rPr lang="en-US" sz="3200" i="1" baseline="-25000" dirty="0">
                <a:solidFill>
                  <a:prstClr val="white"/>
                </a:solidFill>
              </a:rPr>
              <a:t>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84740" y="356231"/>
                <a:ext cx="3595151" cy="112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0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𝑖𝑖</m:t>
                          </m:r>
                          <m:r>
                            <a:rPr lang="en-US" sz="3000" i="1" baseline="3000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000" i="1">
                          <a:solidFill>
                            <a:prstClr val="white"/>
                          </a:solidFill>
                          <a:latin typeface="Cambria Math"/>
                        </a:rPr>
                        <m:t>𝑒𝑥𝑝</m:t>
                      </m:r>
                      <m:d>
                        <m:d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𝑖𝑖</m:t>
                                  </m:r>
                                  <m:r>
                                    <a:rPr lang="en-US" sz="3000" i="1" baseline="3000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000" i="1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40" y="356231"/>
                <a:ext cx="3595151" cy="11296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6200" y="3472447"/>
                <a:ext cx="736035" cy="591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0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3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472447"/>
                <a:ext cx="736035" cy="59112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Freeform 50"/>
          <p:cNvSpPr/>
          <p:nvPr/>
        </p:nvSpPr>
        <p:spPr>
          <a:xfrm rot="20843897">
            <a:off x="1236899" y="1706044"/>
            <a:ext cx="5149684" cy="4540854"/>
          </a:xfrm>
          <a:custGeom>
            <a:avLst/>
            <a:gdLst>
              <a:gd name="connsiteX0" fmla="*/ 257798 w 4753598"/>
              <a:gd name="connsiteY0" fmla="*/ 0 h 3990975"/>
              <a:gd name="connsiteX1" fmla="*/ 495923 w 4753598"/>
              <a:gd name="connsiteY1" fmla="*/ 2686050 h 3990975"/>
              <a:gd name="connsiteX2" fmla="*/ 4753598 w 4753598"/>
              <a:gd name="connsiteY2" fmla="*/ 3990975 h 399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3598" h="3990975">
                <a:moveTo>
                  <a:pt x="257798" y="0"/>
                </a:moveTo>
                <a:cubicBezTo>
                  <a:pt x="2210" y="1010443"/>
                  <a:pt x="-253377" y="2020887"/>
                  <a:pt x="495923" y="2686050"/>
                </a:cubicBezTo>
                <a:cubicBezTo>
                  <a:pt x="1245223" y="3351213"/>
                  <a:pt x="2999410" y="3671094"/>
                  <a:pt x="4753598" y="3990975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400" y="3498789"/>
            <a:ext cx="29951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>
                <a:solidFill>
                  <a:prstClr val="white"/>
                </a:solidFill>
              </a:rPr>
              <a:t>φ</a:t>
            </a:r>
            <a:r>
              <a:rPr lang="en-US" sz="3200" dirty="0">
                <a:solidFill>
                  <a:prstClr val="white"/>
                </a:solidFill>
              </a:rPr>
              <a:t> = fixed = </a:t>
            </a:r>
            <a:r>
              <a:rPr lang="en-US" sz="3200" dirty="0">
                <a:solidFill>
                  <a:srgbClr val="FFFF00"/>
                </a:solidFill>
              </a:rPr>
              <a:t>300m</a:t>
            </a:r>
          </a:p>
          <a:p>
            <a:r>
              <a:rPr lang="en-US" sz="32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71800" y="2020669"/>
            <a:ext cx="3749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prstClr val="white"/>
                </a:solidFill>
              </a:rPr>
              <a:t>Priors for </a:t>
            </a:r>
            <a:r>
              <a:rPr lang="el-GR" sz="3600" dirty="0">
                <a:solidFill>
                  <a:prstClr val="white"/>
                </a:solidFill>
              </a:rPr>
              <a:t>σ</a:t>
            </a:r>
            <a:r>
              <a:rPr lang="en-US" sz="3600" baseline="30000" dirty="0">
                <a:solidFill>
                  <a:prstClr val="white"/>
                </a:solidFill>
              </a:rPr>
              <a:t>2</a:t>
            </a:r>
            <a:r>
              <a:rPr lang="en-US" sz="3600" dirty="0">
                <a:solidFill>
                  <a:prstClr val="white"/>
                </a:solidFill>
              </a:rPr>
              <a:t> and </a:t>
            </a:r>
            <a:r>
              <a:rPr lang="el-GR" sz="3600" dirty="0">
                <a:solidFill>
                  <a:prstClr val="white"/>
                </a:solidFill>
              </a:rPr>
              <a:t>φ</a:t>
            </a:r>
            <a:r>
              <a:rPr lang="en-US" sz="3600" dirty="0">
                <a:solidFill>
                  <a:prstClr val="white"/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985487" y="2848122"/>
                <a:ext cx="19879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000" i="1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sz="30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3000" i="1">
                        <a:solidFill>
                          <a:prstClr val="white"/>
                        </a:solidFill>
                        <a:latin typeface="Cambria Math"/>
                      </a:rPr>
                      <m:t>~</m:t>
                    </m:r>
                    <m:r>
                      <a:rPr lang="en-US" sz="3000" i="1">
                        <a:solidFill>
                          <a:prstClr val="white"/>
                        </a:solidFill>
                        <a:latin typeface="Cambria Math"/>
                      </a:rPr>
                      <m:t>𝐼𝐺</m:t>
                    </m:r>
                  </m:oMath>
                </a14:m>
                <a:r>
                  <a:rPr lang="en-US" sz="3000" dirty="0">
                    <a:solidFill>
                      <a:prstClr val="white"/>
                    </a:solidFill>
                  </a:rPr>
                  <a:t>(</a:t>
                </a:r>
                <a:r>
                  <a:rPr lang="en-US" sz="3000" i="1" dirty="0">
                    <a:solidFill>
                      <a:prstClr val="white"/>
                    </a:solidFill>
                  </a:rPr>
                  <a:t>r, g</a:t>
                </a:r>
                <a:r>
                  <a:rPr lang="en-US" sz="3000" dirty="0">
                    <a:solidFill>
                      <a:prstClr val="white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487" y="2848122"/>
                <a:ext cx="1987916" cy="553998"/>
              </a:xfrm>
              <a:prstGeom prst="rect">
                <a:avLst/>
              </a:prstGeom>
              <a:blipFill rotWithShape="1">
                <a:blip r:embed="rId4"/>
                <a:stretch>
                  <a:fillRect t="-13187" r="-6748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934826" y="4551402"/>
                <a:ext cx="3304174" cy="638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log</m:t>
                      </m:r>
                      <m:r>
                        <a:rPr lang="en-US" sz="3000" i="1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⁡(</m:t>
                      </m:r>
                      <m:r>
                        <a:rPr lang="en-US" sz="3000" i="1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𝜙</m:t>
                      </m:r>
                      <m:r>
                        <a:rPr lang="en-US" sz="3000" i="1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)~</m:t>
                      </m:r>
                      <m:r>
                        <a:rPr lang="en-US" sz="3000" i="1">
                          <a:solidFill>
                            <a:prstClr val="white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3000" i="1">
                          <a:solidFill>
                            <a:prstClr val="white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𝜙</m:t>
                          </m:r>
                        </m:sub>
                      </m:sSub>
                      <m:r>
                        <a:rPr lang="en-US" sz="3000" i="1">
                          <a:solidFill>
                            <a:prstClr val="white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𝜙</m:t>
                          </m:r>
                        </m:sub>
                        <m:sup>
                          <m:r>
                            <a:rPr lang="en-US" sz="3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solidFill>
                            <a:prstClr val="white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826" y="4551402"/>
                <a:ext cx="3304174" cy="63812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42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1425</Words>
  <Application>Microsoft Office PowerPoint</Application>
  <PresentationFormat>On-screen Show (4:3)</PresentationFormat>
  <Paragraphs>181</Paragraphs>
  <Slides>12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5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8_Default Design</vt:lpstr>
      <vt:lpstr>Office Theme</vt:lpstr>
      <vt:lpstr>1_Office Theme</vt:lpstr>
      <vt:lpstr>3_Office Theme</vt:lpstr>
      <vt:lpstr>4_Office Theme</vt:lpstr>
      <vt:lpstr>Microsoft Equation 3.0</vt:lpstr>
      <vt:lpstr>Ecuación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Nature Conservancy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effects on responses of Neotropical migrants to forest fragmentation in Jamaica</dc:title>
  <dc:creator>TNC_User</dc:creator>
  <cp:lastModifiedBy>MBrandt</cp:lastModifiedBy>
  <cp:revision>50</cp:revision>
  <dcterms:created xsi:type="dcterms:W3CDTF">2013-05-31T14:53:23Z</dcterms:created>
  <dcterms:modified xsi:type="dcterms:W3CDTF">2013-05-31T22:31:01Z</dcterms:modified>
</cp:coreProperties>
</file>