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12fce42b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12fce42b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12fce42b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2fce42b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12fce42b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12fce42b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13131495e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13131495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13131495e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13131495e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13131495e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13131495e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13131495e_2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13131495e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13131495e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13131495e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12938f5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12938f5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12938f58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12938f5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12938f58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12938f58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12938f58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12938f58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12938f58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12938f58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12938f58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12938f5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12938f58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12938f58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12938f58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12938f58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12938f58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12938f58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12938f58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12938f58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12938f58a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12938f58a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12ea5a145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12ea5a14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12938f58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12938f58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12fce42b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12fce42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12fce42b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12fce42b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12fce42b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12fce42b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12fce42bf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12fce42b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12fce42b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12fce42b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lowagie.com/bio" TargetMode="External"/><Relationship Id="rId4" Type="http://schemas.openxmlformats.org/officeDocument/2006/relationships/hyperlink" Target="https://www.lowagie.com/bio" TargetMode="External"/><Relationship Id="rId5" Type="http://schemas.openxmlformats.org/officeDocument/2006/relationships/hyperlink" Target="https://marisharingilmu.wordpress.com/tag/java-itext/" TargetMode="External"/><Relationship Id="rId6" Type="http://schemas.openxmlformats.org/officeDocument/2006/relationships/hyperlink" Target="https://repo1.maven.org/maven2/com/lowagie/itext/2.1.7/itext-2.1.7-sources.ja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21900" y="20800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Bedah dan Analisa Java Library iText-2.1.7</a:t>
            </a:r>
            <a:endParaRPr/>
          </a:p>
        </p:txBody>
      </p:sp>
      <p:sp>
        <p:nvSpPr>
          <p:cNvPr id="86" name="Google Shape;86;p13"/>
          <p:cNvSpPr txBox="1"/>
          <p:nvPr>
            <p:ph idx="1" type="subTitle"/>
          </p:nvPr>
        </p:nvSpPr>
        <p:spPr>
          <a:xfrm>
            <a:off x="521900" y="2868325"/>
            <a:ext cx="4483800" cy="19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Project #1</a:t>
            </a:r>
            <a:endParaRPr/>
          </a:p>
        </p:txBody>
      </p:sp>
      <p:sp>
        <p:nvSpPr>
          <p:cNvPr id="87" name="Google Shape;87;p13"/>
          <p:cNvSpPr txBox="1"/>
          <p:nvPr/>
        </p:nvSpPr>
        <p:spPr>
          <a:xfrm>
            <a:off x="486500" y="3264875"/>
            <a:ext cx="2971800" cy="5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Roboto"/>
                <a:ea typeface="Roboto"/>
                <a:cs typeface="Roboto"/>
                <a:sym typeface="Roboto"/>
              </a:rPr>
              <a:t>Andi &amp; Sholihin</a:t>
            </a:r>
            <a:endParaRPr b="1" sz="3000">
              <a:solidFill>
                <a:srgbClr val="FFFFFF"/>
              </a:solidFill>
              <a:latin typeface="Roboto"/>
              <a:ea typeface="Roboto"/>
              <a:cs typeface="Roboto"/>
              <a:sym typeface="Roboto"/>
            </a:endParaRPr>
          </a:p>
        </p:txBody>
      </p:sp>
      <p:pic>
        <p:nvPicPr>
          <p:cNvPr id="88" name="Google Shape;88;p13"/>
          <p:cNvPicPr preferRelativeResize="0"/>
          <p:nvPr/>
        </p:nvPicPr>
        <p:blipFill>
          <a:blip r:embed="rId3">
            <a:alphaModFix/>
          </a:blip>
          <a:stretch>
            <a:fillRect/>
          </a:stretch>
        </p:blipFill>
        <p:spPr>
          <a:xfrm>
            <a:off x="7280375" y="3921275"/>
            <a:ext cx="1649575" cy="967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1" name="Google Shape;151;p22"/>
          <p:cNvSpPr txBox="1"/>
          <p:nvPr/>
        </p:nvSpPr>
        <p:spPr>
          <a:xfrm>
            <a:off x="5771725" y="2443925"/>
            <a:ext cx="3285000" cy="703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camelCase</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pic>
        <p:nvPicPr>
          <p:cNvPr id="152" name="Google Shape;152;p22"/>
          <p:cNvPicPr preferRelativeResize="0"/>
          <p:nvPr/>
        </p:nvPicPr>
        <p:blipFill>
          <a:blip r:embed="rId3">
            <a:alphaModFix/>
          </a:blip>
          <a:stretch>
            <a:fillRect/>
          </a:stretch>
        </p:blipFill>
        <p:spPr>
          <a:xfrm>
            <a:off x="152400" y="183449"/>
            <a:ext cx="5501525" cy="480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8" name="Google Shape;158;p23"/>
          <p:cNvPicPr preferRelativeResize="0"/>
          <p:nvPr/>
        </p:nvPicPr>
        <p:blipFill>
          <a:blip r:embed="rId3">
            <a:alphaModFix/>
          </a:blip>
          <a:stretch>
            <a:fillRect/>
          </a:stretch>
        </p:blipFill>
        <p:spPr>
          <a:xfrm>
            <a:off x="505800" y="3816975"/>
            <a:ext cx="6010275" cy="485775"/>
          </a:xfrm>
          <a:prstGeom prst="rect">
            <a:avLst/>
          </a:prstGeom>
          <a:noFill/>
          <a:ln>
            <a:noFill/>
          </a:ln>
        </p:spPr>
      </p:pic>
      <p:pic>
        <p:nvPicPr>
          <p:cNvPr id="159" name="Google Shape;159;p23"/>
          <p:cNvPicPr preferRelativeResize="0"/>
          <p:nvPr/>
        </p:nvPicPr>
        <p:blipFill rotWithShape="1">
          <a:blip r:embed="rId4">
            <a:alphaModFix/>
          </a:blip>
          <a:srcRect b="0" l="0" r="0" t="70475"/>
          <a:stretch/>
        </p:blipFill>
        <p:spPr>
          <a:xfrm>
            <a:off x="505800" y="549700"/>
            <a:ext cx="6384624" cy="1048575"/>
          </a:xfrm>
          <a:prstGeom prst="rect">
            <a:avLst/>
          </a:prstGeom>
          <a:noFill/>
          <a:ln>
            <a:noFill/>
          </a:ln>
        </p:spPr>
      </p:pic>
      <p:sp>
        <p:nvSpPr>
          <p:cNvPr id="160" name="Google Shape;160;p23"/>
          <p:cNvSpPr txBox="1"/>
          <p:nvPr/>
        </p:nvSpPr>
        <p:spPr>
          <a:xfrm>
            <a:off x="222500" y="130875"/>
            <a:ext cx="20940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Table.class</a:t>
            </a:r>
            <a:endParaRPr b="1">
              <a:solidFill>
                <a:srgbClr val="FFFFFF"/>
              </a:solidFill>
              <a:latin typeface="Roboto"/>
              <a:ea typeface="Roboto"/>
              <a:cs typeface="Roboto"/>
              <a:sym typeface="Roboto"/>
            </a:endParaRPr>
          </a:p>
        </p:txBody>
      </p:sp>
      <p:sp>
        <p:nvSpPr>
          <p:cNvPr id="161" name="Google Shape;161;p23"/>
          <p:cNvSpPr txBox="1"/>
          <p:nvPr/>
        </p:nvSpPr>
        <p:spPr>
          <a:xfrm>
            <a:off x="222500" y="3363575"/>
            <a:ext cx="16884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Rectangle.class</a:t>
            </a:r>
            <a:endParaRPr b="1">
              <a:solidFill>
                <a:srgbClr val="FFFFFF"/>
              </a:solidFill>
              <a:latin typeface="Roboto"/>
              <a:ea typeface="Roboto"/>
              <a:cs typeface="Roboto"/>
              <a:sym typeface="Roboto"/>
            </a:endParaRPr>
          </a:p>
        </p:txBody>
      </p:sp>
      <p:cxnSp>
        <p:nvCxnSpPr>
          <p:cNvPr id="162" name="Google Shape;162;p23"/>
          <p:cNvCxnSpPr/>
          <p:nvPr/>
        </p:nvCxnSpPr>
        <p:spPr>
          <a:xfrm>
            <a:off x="2512850" y="1177900"/>
            <a:ext cx="3141000" cy="2696100"/>
          </a:xfrm>
          <a:prstGeom prst="curvedConnector3">
            <a:avLst>
              <a:gd fmla="val 50000" name="adj1"/>
            </a:avLst>
          </a:prstGeom>
          <a:noFill/>
          <a:ln cap="flat" cmpd="sng" w="38100">
            <a:solidFill>
              <a:srgbClr val="FF0000"/>
            </a:solidFill>
            <a:prstDash val="solid"/>
            <a:round/>
            <a:headEnd len="med" w="med" type="oval"/>
            <a:tailEnd len="med" w="med" type="oval"/>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4"/>
          <p:cNvPicPr preferRelativeResize="0"/>
          <p:nvPr/>
        </p:nvPicPr>
        <p:blipFill>
          <a:blip r:embed="rId3">
            <a:alphaModFix/>
          </a:blip>
          <a:stretch>
            <a:fillRect/>
          </a:stretch>
        </p:blipFill>
        <p:spPr>
          <a:xfrm>
            <a:off x="152400" y="381000"/>
            <a:ext cx="6399849" cy="4402150"/>
          </a:xfrm>
          <a:prstGeom prst="rect">
            <a:avLst/>
          </a:prstGeom>
          <a:noFill/>
          <a:ln>
            <a:noFill/>
          </a:ln>
        </p:spPr>
      </p:pic>
      <p:sp>
        <p:nvSpPr>
          <p:cNvPr id="168" name="Google Shape;168;p24"/>
          <p:cNvSpPr txBox="1"/>
          <p:nvPr/>
        </p:nvSpPr>
        <p:spPr>
          <a:xfrm>
            <a:off x="6408350" y="2120800"/>
            <a:ext cx="2813700" cy="153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oboto"/>
              <a:buChar char="●"/>
            </a:pPr>
            <a:r>
              <a:rPr b="1" lang="en">
                <a:solidFill>
                  <a:srgbClr val="FFFFFF"/>
                </a:solidFill>
                <a:latin typeface="Roboto"/>
                <a:ea typeface="Roboto"/>
                <a:cs typeface="Roboto"/>
                <a:sym typeface="Roboto"/>
              </a:rPr>
              <a:t>Overloading Constructor</a:t>
            </a:r>
            <a:endParaRPr b="1">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265500" y="1151100"/>
            <a:ext cx="43065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a:t>
            </a:r>
            <a:endParaRPr/>
          </a:p>
          <a:p>
            <a:pPr indent="0" lvl="0" marL="0" rtl="0" algn="l">
              <a:spcBef>
                <a:spcPts val="0"/>
              </a:spcBef>
              <a:spcAft>
                <a:spcPts val="0"/>
              </a:spcAft>
              <a:buNone/>
            </a:pPr>
            <a:r>
              <a:rPr lang="en"/>
              <a:t>PdfPTable.java</a:t>
            </a:r>
            <a:endParaRPr/>
          </a:p>
        </p:txBody>
      </p:sp>
      <p:sp>
        <p:nvSpPr>
          <p:cNvPr id="174" name="Google Shape;174;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en"/>
              <a:t>This is a table that can be put at an absolute position but can also be added to the document as the class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0" name="Google Shape;180;p26"/>
          <p:cNvSpPr txBox="1"/>
          <p:nvPr/>
        </p:nvSpPr>
        <p:spPr>
          <a:xfrm>
            <a:off x="6164500" y="1665725"/>
            <a:ext cx="2578200" cy="289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Polymorphism Concept</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chemeClr val="lt1"/>
                </a:solidFill>
                <a:latin typeface="Roboto"/>
                <a:ea typeface="Roboto"/>
                <a:cs typeface="Roboto"/>
                <a:sym typeface="Roboto"/>
              </a:rPr>
              <a:t>camelCase</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pic>
        <p:nvPicPr>
          <p:cNvPr id="181" name="Google Shape;181;p26"/>
          <p:cNvPicPr preferRelativeResize="0"/>
          <p:nvPr/>
        </p:nvPicPr>
        <p:blipFill>
          <a:blip r:embed="rId3">
            <a:alphaModFix/>
          </a:blip>
          <a:stretch>
            <a:fillRect/>
          </a:stretch>
        </p:blipFill>
        <p:spPr>
          <a:xfrm>
            <a:off x="598100" y="537575"/>
            <a:ext cx="5081125" cy="4068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7" name="Google Shape;187;p27"/>
          <p:cNvSpPr txBox="1"/>
          <p:nvPr/>
        </p:nvSpPr>
        <p:spPr>
          <a:xfrm>
            <a:off x="6164500" y="2025850"/>
            <a:ext cx="2578200" cy="289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Encapsulation</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pic>
        <p:nvPicPr>
          <p:cNvPr id="188" name="Google Shape;188;p27"/>
          <p:cNvPicPr preferRelativeResize="0"/>
          <p:nvPr/>
        </p:nvPicPr>
        <p:blipFill>
          <a:blip r:embed="rId3">
            <a:alphaModFix/>
          </a:blip>
          <a:stretch>
            <a:fillRect/>
          </a:stretch>
        </p:blipFill>
        <p:spPr>
          <a:xfrm>
            <a:off x="598100" y="1512900"/>
            <a:ext cx="5351225" cy="639450"/>
          </a:xfrm>
          <a:prstGeom prst="rect">
            <a:avLst/>
          </a:prstGeom>
          <a:noFill/>
          <a:ln>
            <a:noFill/>
          </a:ln>
        </p:spPr>
      </p:pic>
      <p:pic>
        <p:nvPicPr>
          <p:cNvPr id="189" name="Google Shape;189;p27"/>
          <p:cNvPicPr preferRelativeResize="0"/>
          <p:nvPr/>
        </p:nvPicPr>
        <p:blipFill>
          <a:blip r:embed="rId4">
            <a:alphaModFix/>
          </a:blip>
          <a:stretch>
            <a:fillRect/>
          </a:stretch>
        </p:blipFill>
        <p:spPr>
          <a:xfrm>
            <a:off x="598100" y="3150475"/>
            <a:ext cx="3501925" cy="1125950"/>
          </a:xfrm>
          <a:prstGeom prst="rect">
            <a:avLst/>
          </a:prstGeom>
          <a:noFill/>
          <a:ln>
            <a:noFill/>
          </a:ln>
        </p:spPr>
      </p:pic>
      <p:sp>
        <p:nvSpPr>
          <p:cNvPr id="190" name="Google Shape;190;p27"/>
          <p:cNvSpPr txBox="1"/>
          <p:nvPr/>
        </p:nvSpPr>
        <p:spPr>
          <a:xfrm>
            <a:off x="1117350" y="1089625"/>
            <a:ext cx="5319000" cy="6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PdfPTable </a:t>
            </a:r>
            <a:r>
              <a:rPr b="1" lang="en">
                <a:solidFill>
                  <a:srgbClr val="FFFFFF"/>
                </a:solidFill>
                <a:latin typeface="Roboto"/>
                <a:ea typeface="Roboto"/>
                <a:cs typeface="Roboto"/>
                <a:sym typeface="Roboto"/>
              </a:rPr>
              <a:t>Class </a:t>
            </a:r>
            <a:endParaRPr b="1">
              <a:solidFill>
                <a:srgbClr val="FFFFFF"/>
              </a:solidFill>
              <a:latin typeface="Roboto"/>
              <a:ea typeface="Roboto"/>
              <a:cs typeface="Roboto"/>
              <a:sym typeface="Roboto"/>
            </a:endParaRPr>
          </a:p>
        </p:txBody>
      </p:sp>
      <p:sp>
        <p:nvSpPr>
          <p:cNvPr id="191" name="Google Shape;191;p27"/>
          <p:cNvSpPr txBox="1"/>
          <p:nvPr/>
        </p:nvSpPr>
        <p:spPr>
          <a:xfrm>
            <a:off x="1117350" y="2709025"/>
            <a:ext cx="5319000" cy="6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PdfPCell </a:t>
            </a:r>
            <a:r>
              <a:rPr b="1" lang="en">
                <a:solidFill>
                  <a:srgbClr val="FFFFFF"/>
                </a:solidFill>
                <a:latin typeface="Roboto"/>
                <a:ea typeface="Roboto"/>
                <a:cs typeface="Roboto"/>
                <a:sym typeface="Roboto"/>
              </a:rPr>
              <a:t>Class </a:t>
            </a:r>
            <a:endParaRPr b="1">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265500" y="1151100"/>
            <a:ext cx="43065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a:t>
            </a:r>
            <a:endParaRPr/>
          </a:p>
          <a:p>
            <a:pPr indent="0" lvl="0" marL="0" rtl="0" algn="l">
              <a:spcBef>
                <a:spcPts val="0"/>
              </a:spcBef>
              <a:spcAft>
                <a:spcPts val="0"/>
              </a:spcAft>
              <a:buNone/>
            </a:pPr>
            <a:r>
              <a:rPr lang="en"/>
              <a:t>BaseFont</a:t>
            </a:r>
            <a:r>
              <a:rPr lang="en"/>
              <a:t>.java</a:t>
            </a:r>
            <a:endParaRPr/>
          </a:p>
        </p:txBody>
      </p:sp>
      <p:sp>
        <p:nvSpPr>
          <p:cNvPr id="197" name="Google Shape;197;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Base class for the several font types supported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3" name="Google Shape;203;p29"/>
          <p:cNvSpPr txBox="1"/>
          <p:nvPr/>
        </p:nvSpPr>
        <p:spPr>
          <a:xfrm>
            <a:off x="6436350" y="1985375"/>
            <a:ext cx="2578200" cy="1243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Abstraction</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chemeClr val="lt1"/>
                </a:solidFill>
                <a:latin typeface="Roboto"/>
                <a:ea typeface="Roboto"/>
                <a:cs typeface="Roboto"/>
                <a:sym typeface="Roboto"/>
              </a:rPr>
              <a:t>camelCase</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pic>
        <p:nvPicPr>
          <p:cNvPr id="204" name="Google Shape;204;p29"/>
          <p:cNvPicPr preferRelativeResize="0"/>
          <p:nvPr/>
        </p:nvPicPr>
        <p:blipFill rotWithShape="1">
          <a:blip r:embed="rId3">
            <a:alphaModFix/>
          </a:blip>
          <a:srcRect b="86829" l="0" r="5633" t="0"/>
          <a:stretch/>
        </p:blipFill>
        <p:spPr>
          <a:xfrm>
            <a:off x="598100" y="1767300"/>
            <a:ext cx="5749350" cy="218075"/>
          </a:xfrm>
          <a:prstGeom prst="rect">
            <a:avLst/>
          </a:prstGeom>
          <a:noFill/>
          <a:ln>
            <a:noFill/>
          </a:ln>
        </p:spPr>
      </p:pic>
      <p:pic>
        <p:nvPicPr>
          <p:cNvPr id="205" name="Google Shape;205;p29"/>
          <p:cNvPicPr preferRelativeResize="0"/>
          <p:nvPr/>
        </p:nvPicPr>
        <p:blipFill>
          <a:blip r:embed="rId4">
            <a:alphaModFix/>
          </a:blip>
          <a:stretch>
            <a:fillRect/>
          </a:stretch>
        </p:blipFill>
        <p:spPr>
          <a:xfrm>
            <a:off x="598100" y="3221072"/>
            <a:ext cx="4838700" cy="523875"/>
          </a:xfrm>
          <a:prstGeom prst="rect">
            <a:avLst/>
          </a:prstGeom>
          <a:noFill/>
          <a:ln>
            <a:noFill/>
          </a:ln>
        </p:spPr>
      </p:pic>
      <p:sp>
        <p:nvSpPr>
          <p:cNvPr id="206" name="Google Shape;206;p29"/>
          <p:cNvSpPr txBox="1"/>
          <p:nvPr/>
        </p:nvSpPr>
        <p:spPr>
          <a:xfrm>
            <a:off x="1117350" y="1302025"/>
            <a:ext cx="5319000" cy="6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BaseFont </a:t>
            </a:r>
            <a:r>
              <a:rPr b="1" lang="en">
                <a:solidFill>
                  <a:srgbClr val="FFFFFF"/>
                </a:solidFill>
                <a:latin typeface="Roboto"/>
                <a:ea typeface="Roboto"/>
                <a:cs typeface="Roboto"/>
                <a:sym typeface="Roboto"/>
              </a:rPr>
              <a:t>Class </a:t>
            </a:r>
            <a:endParaRPr b="1">
              <a:solidFill>
                <a:srgbClr val="FFFFFF"/>
              </a:solidFill>
              <a:latin typeface="Roboto"/>
              <a:ea typeface="Roboto"/>
              <a:cs typeface="Roboto"/>
              <a:sym typeface="Roboto"/>
            </a:endParaRPr>
          </a:p>
        </p:txBody>
      </p:sp>
      <p:sp>
        <p:nvSpPr>
          <p:cNvPr id="207" name="Google Shape;207;p29"/>
          <p:cNvSpPr txBox="1"/>
          <p:nvPr/>
        </p:nvSpPr>
        <p:spPr>
          <a:xfrm>
            <a:off x="1117350" y="2747200"/>
            <a:ext cx="5319000" cy="6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TrueTypeFont Class </a:t>
            </a:r>
            <a:endParaRPr b="1">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265500" y="12273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iText Usage in Project</a:t>
            </a:r>
            <a:endParaRPr/>
          </a:p>
        </p:txBody>
      </p:sp>
      <p:sp>
        <p:nvSpPr>
          <p:cNvPr id="213" name="Google Shape;213;p3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use and implement iText library v2.1.7 into the Java SWING Project ?</a:t>
            </a:r>
            <a:endParaRPr/>
          </a:p>
        </p:txBody>
      </p:sp>
      <p:sp>
        <p:nvSpPr>
          <p:cNvPr id="214" name="Google Shape;214;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solidFill>
                <a:srgbClr val="FFFFFF"/>
              </a:solidFill>
            </a:endParaRPr>
          </a:p>
        </p:txBody>
      </p:sp>
      <p:pic>
        <p:nvPicPr>
          <p:cNvPr id="215" name="Google Shape;215;p30"/>
          <p:cNvPicPr preferRelativeResize="0"/>
          <p:nvPr/>
        </p:nvPicPr>
        <p:blipFill>
          <a:blip r:embed="rId3">
            <a:alphaModFix/>
          </a:blip>
          <a:stretch>
            <a:fillRect/>
          </a:stretch>
        </p:blipFill>
        <p:spPr>
          <a:xfrm>
            <a:off x="5111800" y="2769000"/>
            <a:ext cx="3210074" cy="1684900"/>
          </a:xfrm>
          <a:prstGeom prst="rect">
            <a:avLst/>
          </a:prstGeom>
          <a:noFill/>
          <a:ln>
            <a:noFill/>
          </a:ln>
        </p:spPr>
      </p:pic>
      <p:pic>
        <p:nvPicPr>
          <p:cNvPr id="216" name="Google Shape;216;p30"/>
          <p:cNvPicPr preferRelativeResize="0"/>
          <p:nvPr/>
        </p:nvPicPr>
        <p:blipFill>
          <a:blip r:embed="rId4">
            <a:alphaModFix/>
          </a:blip>
          <a:stretch>
            <a:fillRect/>
          </a:stretch>
        </p:blipFill>
        <p:spPr>
          <a:xfrm>
            <a:off x="5428325" y="724200"/>
            <a:ext cx="3450348" cy="1424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Importing...</a:t>
            </a:r>
            <a:endParaRPr/>
          </a:p>
        </p:txBody>
      </p:sp>
      <p:sp>
        <p:nvSpPr>
          <p:cNvPr id="222" name="Google Shape;222;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3" name="Google Shape;223;p31"/>
          <p:cNvPicPr preferRelativeResize="0"/>
          <p:nvPr/>
        </p:nvPicPr>
        <p:blipFill>
          <a:blip r:embed="rId3">
            <a:alphaModFix/>
          </a:blip>
          <a:stretch>
            <a:fillRect/>
          </a:stretch>
        </p:blipFill>
        <p:spPr>
          <a:xfrm>
            <a:off x="2122313" y="1151350"/>
            <a:ext cx="4010025" cy="363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Problems</a:t>
            </a:r>
            <a:endParaRPr/>
          </a:p>
        </p:txBody>
      </p:sp>
      <p:grpSp>
        <p:nvGrpSpPr>
          <p:cNvPr id="94" name="Google Shape;94;p14"/>
          <p:cNvGrpSpPr/>
          <p:nvPr/>
        </p:nvGrpSpPr>
        <p:grpSpPr>
          <a:xfrm>
            <a:off x="431928" y="1304875"/>
            <a:ext cx="7797654" cy="3416400"/>
            <a:chOff x="431925" y="1304875"/>
            <a:chExt cx="2628925" cy="3416400"/>
          </a:xfrm>
        </p:grpSpPr>
        <p:sp>
          <p:nvSpPr>
            <p:cNvPr id="95" name="Google Shape;95;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4"/>
          <p:cNvSpPr txBox="1"/>
          <p:nvPr>
            <p:ph idx="4294967295" type="body"/>
          </p:nvPr>
        </p:nvSpPr>
        <p:spPr>
          <a:xfrm>
            <a:off x="652926" y="1304875"/>
            <a:ext cx="73989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Library iText (v2.1.7)</a:t>
            </a:r>
            <a:endParaRPr>
              <a:solidFill>
                <a:schemeClr val="lt1"/>
              </a:solidFill>
            </a:endParaRPr>
          </a:p>
        </p:txBody>
      </p:sp>
      <p:sp>
        <p:nvSpPr>
          <p:cNvPr id="98" name="Google Shape;98;p14"/>
          <p:cNvSpPr txBox="1"/>
          <p:nvPr>
            <p:ph idx="4294967295" type="body"/>
          </p:nvPr>
        </p:nvSpPr>
        <p:spPr>
          <a:xfrm>
            <a:off x="658562" y="1774100"/>
            <a:ext cx="7351800" cy="279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What is iText ?</a:t>
            </a:r>
            <a:endParaRPr b="1"/>
          </a:p>
          <a:p>
            <a:pPr indent="-342900" lvl="0" marL="457200" rtl="0" algn="l">
              <a:spcBef>
                <a:spcPts val="0"/>
              </a:spcBef>
              <a:spcAft>
                <a:spcPts val="0"/>
              </a:spcAft>
              <a:buSzPts val="1800"/>
              <a:buChar char="●"/>
            </a:pPr>
            <a:r>
              <a:rPr b="1" lang="en"/>
              <a:t>Analysis </a:t>
            </a:r>
            <a:endParaRPr b="1"/>
          </a:p>
          <a:p>
            <a:pPr indent="-342900" lvl="1" marL="914400" rtl="0" algn="l">
              <a:spcBef>
                <a:spcPts val="0"/>
              </a:spcBef>
              <a:spcAft>
                <a:spcPts val="0"/>
              </a:spcAft>
              <a:buSzPts val="1800"/>
              <a:buChar char="○"/>
            </a:pPr>
            <a:r>
              <a:rPr b="1" lang="en" sz="1800"/>
              <a:t>Code Naming Convention ?</a:t>
            </a:r>
            <a:endParaRPr b="1" sz="1800"/>
          </a:p>
          <a:p>
            <a:pPr indent="-342900" lvl="1" marL="914400" rtl="0" algn="l">
              <a:spcBef>
                <a:spcPts val="0"/>
              </a:spcBef>
              <a:spcAft>
                <a:spcPts val="0"/>
              </a:spcAft>
              <a:buSzPts val="1800"/>
              <a:buChar char="○"/>
            </a:pPr>
            <a:r>
              <a:rPr b="1" lang="en" sz="1800"/>
              <a:t>Has Inheritance ?</a:t>
            </a:r>
            <a:endParaRPr b="1" sz="1800"/>
          </a:p>
          <a:p>
            <a:pPr indent="-342900" lvl="1" marL="914400" rtl="0" algn="l">
              <a:spcBef>
                <a:spcPts val="0"/>
              </a:spcBef>
              <a:spcAft>
                <a:spcPts val="0"/>
              </a:spcAft>
              <a:buSzPts val="1800"/>
              <a:buChar char="○"/>
            </a:pPr>
            <a:r>
              <a:rPr b="1" lang="en" sz="1800"/>
              <a:t>Has Abstraction ?</a:t>
            </a:r>
            <a:endParaRPr b="1" sz="1800"/>
          </a:p>
          <a:p>
            <a:pPr indent="-342900" lvl="1" marL="914400" rtl="0" algn="l">
              <a:spcBef>
                <a:spcPts val="0"/>
              </a:spcBef>
              <a:spcAft>
                <a:spcPts val="0"/>
              </a:spcAft>
              <a:buSzPts val="1800"/>
              <a:buChar char="○"/>
            </a:pPr>
            <a:r>
              <a:rPr b="1" lang="en" sz="1800"/>
              <a:t>Has Encapsulation ?</a:t>
            </a:r>
            <a:endParaRPr b="1" sz="1800"/>
          </a:p>
          <a:p>
            <a:pPr indent="-342900" lvl="1" marL="914400" rtl="0" algn="l">
              <a:spcBef>
                <a:spcPts val="0"/>
              </a:spcBef>
              <a:spcAft>
                <a:spcPts val="0"/>
              </a:spcAft>
              <a:buSzPts val="1800"/>
              <a:buChar char="○"/>
            </a:pPr>
            <a:r>
              <a:rPr b="1" lang="en" sz="1800"/>
              <a:t>Has Polymorphism ?</a:t>
            </a:r>
            <a:endParaRPr b="1"/>
          </a:p>
          <a:p>
            <a:pPr indent="-342900" lvl="0" marL="457200" rtl="0" algn="l">
              <a:spcBef>
                <a:spcPts val="0"/>
              </a:spcBef>
              <a:spcAft>
                <a:spcPts val="0"/>
              </a:spcAft>
              <a:buSzPts val="1800"/>
              <a:buChar char="●"/>
            </a:pPr>
            <a:r>
              <a:rPr b="1" lang="en"/>
              <a:t>iText usage in project ?</a:t>
            </a:r>
            <a:endParaRPr b="1"/>
          </a:p>
          <a:p>
            <a:pPr indent="-342900" lvl="0" marL="457200" rtl="0" algn="l">
              <a:spcBef>
                <a:spcPts val="0"/>
              </a:spcBef>
              <a:spcAft>
                <a:spcPts val="0"/>
              </a:spcAft>
              <a:buSzPts val="1800"/>
              <a:buChar char="●"/>
            </a:pPr>
            <a:r>
              <a:rPr b="1" lang="en"/>
              <a:t>The Conclusion</a:t>
            </a:r>
            <a:endParaRPr b="1"/>
          </a:p>
          <a:p>
            <a:pPr indent="0" lvl="0" marL="457200" rtl="0" algn="l">
              <a:spcBef>
                <a:spcPts val="1600"/>
              </a:spcBef>
              <a:spcAft>
                <a:spcPts val="1600"/>
              </a:spcAft>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 Variables</a:t>
            </a:r>
            <a:endParaRPr/>
          </a:p>
        </p:txBody>
      </p:sp>
      <p:sp>
        <p:nvSpPr>
          <p:cNvPr id="229" name="Google Shape;229;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0" name="Google Shape;230;p32"/>
          <p:cNvPicPr preferRelativeResize="0"/>
          <p:nvPr/>
        </p:nvPicPr>
        <p:blipFill>
          <a:blip r:embed="rId3">
            <a:alphaModFix/>
          </a:blip>
          <a:stretch>
            <a:fillRect/>
          </a:stretch>
        </p:blipFill>
        <p:spPr>
          <a:xfrm>
            <a:off x="344725" y="1273225"/>
            <a:ext cx="4743450" cy="3295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SWING Panel and Table Model</a:t>
            </a:r>
            <a:endParaRPr/>
          </a:p>
        </p:txBody>
      </p:sp>
      <p:sp>
        <p:nvSpPr>
          <p:cNvPr id="236" name="Google Shape;236;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7" name="Google Shape;237;p33"/>
          <p:cNvPicPr preferRelativeResize="0"/>
          <p:nvPr/>
        </p:nvPicPr>
        <p:blipFill>
          <a:blip r:embed="rId3">
            <a:alphaModFix/>
          </a:blip>
          <a:stretch>
            <a:fillRect/>
          </a:stretch>
        </p:blipFill>
        <p:spPr>
          <a:xfrm>
            <a:off x="311700" y="1229876"/>
            <a:ext cx="5904984" cy="333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Convert Button</a:t>
            </a:r>
            <a:endParaRPr/>
          </a:p>
        </p:txBody>
      </p:sp>
      <p:sp>
        <p:nvSpPr>
          <p:cNvPr id="243" name="Google Shape;243;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4" name="Google Shape;244;p34"/>
          <p:cNvPicPr preferRelativeResize="0"/>
          <p:nvPr/>
        </p:nvPicPr>
        <p:blipFill>
          <a:blip r:embed="rId3">
            <a:alphaModFix/>
          </a:blip>
          <a:stretch>
            <a:fillRect/>
          </a:stretch>
        </p:blipFill>
        <p:spPr>
          <a:xfrm>
            <a:off x="377113" y="1218513"/>
            <a:ext cx="7953375" cy="1209675"/>
          </a:xfrm>
          <a:prstGeom prst="rect">
            <a:avLst/>
          </a:prstGeom>
          <a:noFill/>
          <a:ln>
            <a:noFill/>
          </a:ln>
        </p:spPr>
      </p:pic>
      <p:pic>
        <p:nvPicPr>
          <p:cNvPr id="245" name="Google Shape;245;p34"/>
          <p:cNvPicPr preferRelativeResize="0"/>
          <p:nvPr/>
        </p:nvPicPr>
        <p:blipFill>
          <a:blip r:embed="rId4">
            <a:alphaModFix/>
          </a:blip>
          <a:stretch>
            <a:fillRect/>
          </a:stretch>
        </p:blipFill>
        <p:spPr>
          <a:xfrm>
            <a:off x="6888" y="2504406"/>
            <a:ext cx="9143999" cy="11902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Browse Save Folder Dialog</a:t>
            </a:r>
            <a:endParaRPr/>
          </a:p>
        </p:txBody>
      </p:sp>
      <p:sp>
        <p:nvSpPr>
          <p:cNvPr id="251" name="Google Shape;251;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2" name="Google Shape;252;p35"/>
          <p:cNvPicPr preferRelativeResize="0"/>
          <p:nvPr/>
        </p:nvPicPr>
        <p:blipFill>
          <a:blip r:embed="rId3">
            <a:alphaModFix/>
          </a:blip>
          <a:stretch>
            <a:fillRect/>
          </a:stretch>
        </p:blipFill>
        <p:spPr>
          <a:xfrm>
            <a:off x="311700" y="1229875"/>
            <a:ext cx="5159001" cy="3613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311700" y="10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Icon and Background and Add Them to Panel</a:t>
            </a:r>
            <a:endParaRPr/>
          </a:p>
        </p:txBody>
      </p:sp>
      <p:sp>
        <p:nvSpPr>
          <p:cNvPr id="258" name="Google Shape;258;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9" name="Google Shape;259;p36"/>
          <p:cNvPicPr preferRelativeResize="0"/>
          <p:nvPr/>
        </p:nvPicPr>
        <p:blipFill>
          <a:blip r:embed="rId3">
            <a:alphaModFix/>
          </a:blip>
          <a:stretch>
            <a:fillRect/>
          </a:stretch>
        </p:blipFill>
        <p:spPr>
          <a:xfrm>
            <a:off x="387899" y="1134499"/>
            <a:ext cx="7488625" cy="3940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getObject() Method</a:t>
            </a:r>
            <a:endParaRPr/>
          </a:p>
        </p:txBody>
      </p:sp>
      <p:sp>
        <p:nvSpPr>
          <p:cNvPr id="265" name="Google Shape;265;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6" name="Google Shape;266;p37"/>
          <p:cNvPicPr preferRelativeResize="0"/>
          <p:nvPr/>
        </p:nvPicPr>
        <p:blipFill>
          <a:blip r:embed="rId3">
            <a:alphaModFix/>
          </a:blip>
          <a:stretch>
            <a:fillRect/>
          </a:stretch>
        </p:blipFill>
        <p:spPr>
          <a:xfrm>
            <a:off x="440925" y="2209713"/>
            <a:ext cx="8262150" cy="724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a:t>
            </a:r>
            <a:endParaRPr/>
          </a:p>
        </p:txBody>
      </p:sp>
      <p:sp>
        <p:nvSpPr>
          <p:cNvPr id="272" name="Google Shape;272;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3" name="Google Shape;273;p38"/>
          <p:cNvPicPr preferRelativeResize="0"/>
          <p:nvPr/>
        </p:nvPicPr>
        <p:blipFill>
          <a:blip r:embed="rId3">
            <a:alphaModFix/>
          </a:blip>
          <a:stretch>
            <a:fillRect/>
          </a:stretch>
        </p:blipFill>
        <p:spPr>
          <a:xfrm>
            <a:off x="298363" y="1237338"/>
            <a:ext cx="7953375" cy="3267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Run</a:t>
            </a:r>
            <a:endParaRPr/>
          </a:p>
        </p:txBody>
      </p:sp>
      <p:sp>
        <p:nvSpPr>
          <p:cNvPr id="279" name="Google Shape;279;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0" name="Google Shape;280;p39"/>
          <p:cNvPicPr preferRelativeResize="0"/>
          <p:nvPr/>
        </p:nvPicPr>
        <p:blipFill>
          <a:blip r:embed="rId3">
            <a:alphaModFix/>
          </a:blip>
          <a:stretch>
            <a:fillRect/>
          </a:stretch>
        </p:blipFill>
        <p:spPr>
          <a:xfrm>
            <a:off x="235488" y="1214938"/>
            <a:ext cx="5934075" cy="3114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Run (PDF Result)</a:t>
            </a:r>
            <a:endParaRPr/>
          </a:p>
        </p:txBody>
      </p:sp>
      <p:sp>
        <p:nvSpPr>
          <p:cNvPr id="286" name="Google Shape;286;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7" name="Google Shape;287;p40"/>
          <p:cNvPicPr preferRelativeResize="0"/>
          <p:nvPr/>
        </p:nvPicPr>
        <p:blipFill>
          <a:blip r:embed="rId3">
            <a:alphaModFix/>
          </a:blip>
          <a:stretch>
            <a:fillRect/>
          </a:stretch>
        </p:blipFill>
        <p:spPr>
          <a:xfrm>
            <a:off x="311688" y="1242025"/>
            <a:ext cx="8029575" cy="3314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Conclusion</a:t>
            </a:r>
            <a:endParaRPr/>
          </a:p>
        </p:txBody>
      </p:sp>
      <p:sp>
        <p:nvSpPr>
          <p:cNvPr id="293" name="Google Shape;293;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iText is one of popular java library that has a function for processing and manipulating any kind of document into a PDF format.</a:t>
            </a:r>
            <a:endParaRPr/>
          </a:p>
          <a:p>
            <a:pPr indent="0" lvl="0" marL="0" rtl="0" algn="just">
              <a:spcBef>
                <a:spcPts val="1600"/>
              </a:spcBef>
              <a:spcAft>
                <a:spcPts val="0"/>
              </a:spcAft>
              <a:buNone/>
            </a:pPr>
            <a:r>
              <a:rPr lang="en"/>
              <a:t>Based on what being analyzed, the classes inside of iText library had almost all of Object Oriented concept such as Inheritance, Abstract, Encapsulation and Polymorphism but it's often use the multiple inheritance concept that applied through the usage of Interface and Implements keywords in Java. The code naming convention is well written with camelCase Style.</a:t>
            </a:r>
            <a:endParaRPr/>
          </a:p>
          <a:p>
            <a:pPr indent="0" lvl="0" marL="0" rtl="0" algn="just">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265500" y="14559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iText ?</a:t>
            </a:r>
            <a:endParaRPr/>
          </a:p>
        </p:txBody>
      </p:sp>
      <p:sp>
        <p:nvSpPr>
          <p:cNvPr id="104" name="Google Shape;104;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200">
                <a:solidFill>
                  <a:srgbClr val="FFFFFF"/>
                </a:solidFill>
              </a:rPr>
              <a:t>iText is an open source PDF library available in Java and C#, under either an AGPL or a commercial license. It is a software component (a PDF engine) that can be integrated into a web or other application to create, manipulate and process documents in the PDF format.</a:t>
            </a:r>
            <a:endParaRPr>
              <a:solidFill>
                <a:srgbClr val="FFFFFF"/>
              </a:solidFill>
            </a:endParaRPr>
          </a:p>
        </p:txBody>
      </p:sp>
      <p:sp>
        <p:nvSpPr>
          <p:cNvPr id="105" name="Google Shape;105;p15"/>
          <p:cNvSpPr txBox="1"/>
          <p:nvPr/>
        </p:nvSpPr>
        <p:spPr>
          <a:xfrm>
            <a:off x="4911975" y="3780700"/>
            <a:ext cx="21981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B</a:t>
            </a:r>
            <a:r>
              <a:rPr b="1" lang="en">
                <a:solidFill>
                  <a:srgbClr val="FFFFFF"/>
                </a:solidFill>
                <a:latin typeface="Roboto"/>
                <a:ea typeface="Roboto"/>
                <a:cs typeface="Roboto"/>
                <a:sym typeface="Roboto"/>
              </a:rPr>
              <a:t>runo lowagie,</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Developer of iText and Founder of iText Group</a:t>
            </a:r>
            <a:endParaRPr sz="1200">
              <a:solidFill>
                <a:srgbClr val="FFFFFF"/>
              </a:solidFill>
              <a:latin typeface="Roboto"/>
              <a:ea typeface="Roboto"/>
              <a:cs typeface="Roboto"/>
              <a:sym typeface="Roboto"/>
            </a:endParaRPr>
          </a:p>
        </p:txBody>
      </p:sp>
      <p:pic>
        <p:nvPicPr>
          <p:cNvPr id="106" name="Google Shape;106;p15"/>
          <p:cNvPicPr preferRelativeResize="0"/>
          <p:nvPr/>
        </p:nvPicPr>
        <p:blipFill>
          <a:blip r:embed="rId3">
            <a:alphaModFix/>
          </a:blip>
          <a:stretch>
            <a:fillRect/>
          </a:stretch>
        </p:blipFill>
        <p:spPr>
          <a:xfrm>
            <a:off x="6887200" y="3625325"/>
            <a:ext cx="1889301" cy="9446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&amp; References:</a:t>
            </a:r>
            <a:endParaRPr/>
          </a:p>
        </p:txBody>
      </p:sp>
      <p:sp>
        <p:nvSpPr>
          <p:cNvPr id="299" name="Google Shape;299;p42"/>
          <p:cNvSpPr txBox="1"/>
          <p:nvPr>
            <p:ph idx="1" type="body"/>
          </p:nvPr>
        </p:nvSpPr>
        <p:spPr>
          <a:xfrm>
            <a:off x="311700" y="1229875"/>
            <a:ext cx="86928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latin typeface="Arial"/>
                <a:ea typeface="Arial"/>
                <a:cs typeface="Arial"/>
                <a:sym typeface="Arial"/>
                <a:hlinkClick r:id="rId3"/>
              </a:rPr>
              <a:t>https:/</a:t>
            </a:r>
            <a:r>
              <a:rPr lang="en" u="sng">
                <a:solidFill>
                  <a:schemeClr val="hlink"/>
                </a:solidFill>
                <a:latin typeface="Arial"/>
                <a:ea typeface="Arial"/>
                <a:cs typeface="Arial"/>
                <a:sym typeface="Arial"/>
                <a:hlinkClick r:id="rId4"/>
              </a:rPr>
              <a:t>/www.lowagie.com</a:t>
            </a:r>
            <a:endParaRPr/>
          </a:p>
          <a:p>
            <a:pPr indent="-342900" lvl="0" marL="457200" rtl="0" algn="l">
              <a:spcBef>
                <a:spcPts val="0"/>
              </a:spcBef>
              <a:spcAft>
                <a:spcPts val="0"/>
              </a:spcAft>
              <a:buSzPts val="1800"/>
              <a:buChar char="●"/>
            </a:pPr>
            <a:r>
              <a:rPr lang="en" u="sng">
                <a:solidFill>
                  <a:schemeClr val="hlink"/>
                </a:solidFill>
                <a:hlinkClick r:id="rId5"/>
              </a:rPr>
              <a:t>https://marisharingilmu.wordpress.com/tag/java-itext/</a:t>
            </a:r>
            <a:endParaRPr/>
          </a:p>
          <a:p>
            <a:pPr indent="-342900" lvl="0" marL="457200" rtl="0" algn="l">
              <a:spcBef>
                <a:spcPts val="0"/>
              </a:spcBef>
              <a:spcAft>
                <a:spcPts val="0"/>
              </a:spcAft>
              <a:buSzPts val="1800"/>
              <a:buChar char="●"/>
            </a:pPr>
            <a:r>
              <a:rPr lang="en">
                <a:solidFill>
                  <a:srgbClr val="0366D6"/>
                </a:solidFill>
                <a:highlight>
                  <a:srgbClr val="FFFFFF"/>
                </a:highlight>
                <a:uFill>
                  <a:noFill/>
                </a:uFill>
                <a:latin typeface="Arial"/>
                <a:ea typeface="Arial"/>
                <a:cs typeface="Arial"/>
                <a:sym typeface="Arial"/>
                <a:hlinkClick r:id="rId6"/>
              </a:rPr>
              <a:t>https://repo1.maven.org/maven2/com/lowagie/itext/2.1.7/itext-2.1.7-sources.jar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16"/>
          <p:cNvPicPr preferRelativeResize="0"/>
          <p:nvPr/>
        </p:nvPicPr>
        <p:blipFill>
          <a:blip r:embed="rId3">
            <a:alphaModFix amt="39000"/>
          </a:blip>
          <a:stretch>
            <a:fillRect/>
          </a:stretch>
        </p:blipFill>
        <p:spPr>
          <a:xfrm flipH="1">
            <a:off x="-3657600" y="1"/>
            <a:ext cx="13092534" cy="5143500"/>
          </a:xfrm>
          <a:prstGeom prst="rect">
            <a:avLst/>
          </a:prstGeom>
          <a:noFill/>
          <a:ln>
            <a:noFill/>
          </a:ln>
        </p:spPr>
      </p:pic>
      <p:sp>
        <p:nvSpPr>
          <p:cNvPr id="112" name="Google Shape;112;p16"/>
          <p:cNvSpPr txBox="1"/>
          <p:nvPr>
            <p:ph type="title"/>
          </p:nvPr>
        </p:nvSpPr>
        <p:spPr>
          <a:xfrm>
            <a:off x="6216225"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265500" y="1151100"/>
            <a:ext cx="43065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a:t>
            </a:r>
            <a:endParaRPr/>
          </a:p>
          <a:p>
            <a:pPr indent="0" lvl="0" marL="0" rtl="0" algn="l">
              <a:spcBef>
                <a:spcPts val="0"/>
              </a:spcBef>
              <a:spcAft>
                <a:spcPts val="0"/>
              </a:spcAft>
              <a:buNone/>
            </a:pPr>
            <a:r>
              <a:rPr lang="en"/>
              <a:t>Table.java</a:t>
            </a:r>
            <a:endParaRPr/>
          </a:p>
        </p:txBody>
      </p:sp>
      <p:sp>
        <p:nvSpPr>
          <p:cNvPr id="118" name="Google Shape;118;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Table is a Rectangle that contains Cells, ordered in some kind of matrix.</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4" name="Google Shape;124;p18"/>
          <p:cNvPicPr preferRelativeResize="0"/>
          <p:nvPr/>
        </p:nvPicPr>
        <p:blipFill>
          <a:blip r:embed="rId3">
            <a:alphaModFix/>
          </a:blip>
          <a:stretch>
            <a:fillRect/>
          </a:stretch>
        </p:blipFill>
        <p:spPr>
          <a:xfrm>
            <a:off x="152400" y="261749"/>
            <a:ext cx="4938825" cy="4729350"/>
          </a:xfrm>
          <a:prstGeom prst="rect">
            <a:avLst/>
          </a:prstGeom>
          <a:noFill/>
          <a:ln>
            <a:noFill/>
          </a:ln>
        </p:spPr>
      </p:pic>
      <p:sp>
        <p:nvSpPr>
          <p:cNvPr id="125" name="Google Shape;125;p18"/>
          <p:cNvSpPr txBox="1"/>
          <p:nvPr/>
        </p:nvSpPr>
        <p:spPr>
          <a:xfrm>
            <a:off x="5496875" y="1479500"/>
            <a:ext cx="3389700" cy="289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Inheritance Concept</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Inherited</a:t>
            </a:r>
            <a:r>
              <a:rPr b="1" lang="en" sz="1800">
                <a:solidFill>
                  <a:srgbClr val="FFFFFF"/>
                </a:solidFill>
                <a:latin typeface="Roboto"/>
                <a:ea typeface="Roboto"/>
                <a:cs typeface="Roboto"/>
                <a:sym typeface="Roboto"/>
              </a:rPr>
              <a:t> from Rectangle class</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Encapsulation</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camelCase</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1" name="Google Shape;131;p19"/>
          <p:cNvPicPr preferRelativeResize="0"/>
          <p:nvPr/>
        </p:nvPicPr>
        <p:blipFill>
          <a:blip r:embed="rId3">
            <a:alphaModFix/>
          </a:blip>
          <a:stretch>
            <a:fillRect/>
          </a:stretch>
        </p:blipFill>
        <p:spPr>
          <a:xfrm>
            <a:off x="1387425" y="196325"/>
            <a:ext cx="6643426" cy="3695400"/>
          </a:xfrm>
          <a:prstGeom prst="rect">
            <a:avLst/>
          </a:prstGeom>
          <a:noFill/>
          <a:ln>
            <a:noFill/>
          </a:ln>
        </p:spPr>
      </p:pic>
      <p:sp>
        <p:nvSpPr>
          <p:cNvPr id="132" name="Google Shape;132;p19"/>
          <p:cNvSpPr txBox="1"/>
          <p:nvPr/>
        </p:nvSpPr>
        <p:spPr>
          <a:xfrm>
            <a:off x="0" y="3891725"/>
            <a:ext cx="7839600" cy="234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Table Class has Constructor Overloading</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Had some usage of Rectangle class method such: setBorder(), setBorderWidth()</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265500" y="1151100"/>
            <a:ext cx="43065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a:t>
            </a:r>
            <a:endParaRPr/>
          </a:p>
          <a:p>
            <a:pPr indent="0" lvl="0" marL="0" rtl="0" algn="l">
              <a:spcBef>
                <a:spcPts val="0"/>
              </a:spcBef>
              <a:spcAft>
                <a:spcPts val="0"/>
              </a:spcAft>
              <a:buNone/>
            </a:pPr>
            <a:r>
              <a:rPr lang="en"/>
              <a:t>Rectangle.java</a:t>
            </a:r>
            <a:endParaRPr/>
          </a:p>
        </p:txBody>
      </p:sp>
      <p:sp>
        <p:nvSpPr>
          <p:cNvPr id="138" name="Google Shape;138;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 Rectangle is the representation of a geometric figure.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4" name="Google Shape;144;p21"/>
          <p:cNvSpPr txBox="1"/>
          <p:nvPr/>
        </p:nvSpPr>
        <p:spPr>
          <a:xfrm>
            <a:off x="6478450" y="1453325"/>
            <a:ext cx="2578200" cy="289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Inheritance Concept</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Encapsulation</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pic>
        <p:nvPicPr>
          <p:cNvPr id="145" name="Google Shape;145;p21"/>
          <p:cNvPicPr preferRelativeResize="0"/>
          <p:nvPr/>
        </p:nvPicPr>
        <p:blipFill>
          <a:blip r:embed="rId3">
            <a:alphaModFix/>
          </a:blip>
          <a:stretch>
            <a:fillRect/>
          </a:stretch>
        </p:blipFill>
        <p:spPr>
          <a:xfrm>
            <a:off x="152400" y="216775"/>
            <a:ext cx="6195176" cy="4774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