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29/05/2024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29/05/2024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29/05/2024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29/05/2024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29/05/2024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29/05/2024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29/05/2024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29/05/2024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29/05/2024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29/05/2024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29/05/2024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29/05/2024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Predictive Modelling</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Applying machine learning models to analyse customer booking data.</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Import Necessary Libraries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lstStyle/>
          <a:p>
            <a:r>
              <a:rPr lang="en-GB" dirty="0"/>
              <a:t>For this web scraping process, we need 3 python libraries :</a:t>
            </a:r>
          </a:p>
          <a:p>
            <a:pPr lvl="1"/>
            <a:r>
              <a:rPr lang="en-GB" dirty="0"/>
              <a:t>Pandas : For data manipulation</a:t>
            </a:r>
          </a:p>
          <a:p>
            <a:pPr lvl="1"/>
            <a:r>
              <a:rPr lang="en-GB" dirty="0" err="1"/>
              <a:t>Pypyodbc</a:t>
            </a:r>
            <a:r>
              <a:rPr lang="en-GB" dirty="0"/>
              <a:t> : ODBC connection for python and Microsoft SQL Server</a:t>
            </a:r>
          </a:p>
          <a:p>
            <a:pPr lvl="1"/>
            <a:r>
              <a:rPr lang="en-GB" dirty="0"/>
              <a:t>Seaborn &amp; Matplotlib : For data visualization</a:t>
            </a:r>
          </a:p>
          <a:p>
            <a:pPr lvl="1"/>
            <a:r>
              <a:rPr lang="en-GB" dirty="0"/>
              <a:t>Scikit-learn : Libraries for machine learning models</a:t>
            </a:r>
          </a:p>
          <a:p>
            <a:pPr marL="457200" lvl="1" indent="0">
              <a:buNone/>
            </a:pPr>
            <a:endParaRPr lang="en-GB" dirty="0"/>
          </a:p>
          <a:p>
            <a:pPr marL="457200" lvl="1" indent="0">
              <a:buNone/>
            </a:pPr>
            <a:endParaRPr lang="en-GB" dirty="0"/>
          </a:p>
        </p:txBody>
      </p:sp>
      <p:pic>
        <p:nvPicPr>
          <p:cNvPr id="6" name="Picture 5">
            <a:extLst>
              <a:ext uri="{FF2B5EF4-FFF2-40B4-BE49-F238E27FC236}">
                <a16:creationId xmlns:a16="http://schemas.microsoft.com/office/drawing/2014/main" id="{13931B7C-28DA-C5DC-FAC7-096D728EE424}"/>
              </a:ext>
            </a:extLst>
          </p:cNvPr>
          <p:cNvPicPr>
            <a:picLocks noChangeAspect="1"/>
          </p:cNvPicPr>
          <p:nvPr/>
        </p:nvPicPr>
        <p:blipFill>
          <a:blip r:embed="rId2"/>
          <a:stretch>
            <a:fillRect/>
          </a:stretch>
        </p:blipFill>
        <p:spPr>
          <a:xfrm>
            <a:off x="838200" y="4001294"/>
            <a:ext cx="8402223" cy="2133898"/>
          </a:xfrm>
          <a:prstGeom prst="rect">
            <a:avLst/>
          </a:prstGeom>
        </p:spPr>
      </p:pic>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F1EA-7009-C594-C8BB-77408282D872}"/>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DB88CB7C-89AD-DC6A-26BF-B38C113DC7B3}"/>
              </a:ext>
            </a:extLst>
          </p:cNvPr>
          <p:cNvSpPr>
            <a:spLocks noGrp="1"/>
          </p:cNvSpPr>
          <p:nvPr>
            <p:ph idx="1"/>
          </p:nvPr>
        </p:nvSpPr>
        <p:spPr/>
        <p:txBody>
          <a:bodyPr/>
          <a:lstStyle/>
          <a:p>
            <a:r>
              <a:rPr lang="en-US" dirty="0"/>
              <a:t>This data distribution of the number of passengers shows that most of the passengers buys one seat.</a:t>
            </a:r>
          </a:p>
        </p:txBody>
      </p:sp>
      <p:pic>
        <p:nvPicPr>
          <p:cNvPr id="6" name="Picture 5">
            <a:extLst>
              <a:ext uri="{FF2B5EF4-FFF2-40B4-BE49-F238E27FC236}">
                <a16:creationId xmlns:a16="http://schemas.microsoft.com/office/drawing/2014/main" id="{E4CE9F79-F014-A906-63C5-718ACC1D2263}"/>
              </a:ext>
            </a:extLst>
          </p:cNvPr>
          <p:cNvPicPr>
            <a:picLocks noChangeAspect="1"/>
          </p:cNvPicPr>
          <p:nvPr/>
        </p:nvPicPr>
        <p:blipFill>
          <a:blip r:embed="rId2"/>
          <a:stretch>
            <a:fillRect/>
          </a:stretch>
        </p:blipFill>
        <p:spPr>
          <a:xfrm>
            <a:off x="895350" y="2744019"/>
            <a:ext cx="5200650" cy="3277368"/>
          </a:xfrm>
          <a:prstGeom prst="rect">
            <a:avLst/>
          </a:prstGeom>
        </p:spPr>
      </p:pic>
    </p:spTree>
    <p:extLst>
      <p:ext uri="{BB962C8B-B14F-4D97-AF65-F5344CB8AC3E}">
        <p14:creationId xmlns:p14="http://schemas.microsoft.com/office/powerpoint/2010/main" val="301105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F1EA-7009-C594-C8BB-77408282D872}"/>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DB88CB7C-89AD-DC6A-26BF-B38C113DC7B3}"/>
              </a:ext>
            </a:extLst>
          </p:cNvPr>
          <p:cNvSpPr>
            <a:spLocks noGrp="1"/>
          </p:cNvSpPr>
          <p:nvPr>
            <p:ph idx="1"/>
          </p:nvPr>
        </p:nvSpPr>
        <p:spPr/>
        <p:txBody>
          <a:bodyPr/>
          <a:lstStyle/>
          <a:p>
            <a:r>
              <a:rPr lang="en-US" dirty="0"/>
              <a:t>This graph shows that majority of the British Airways Customers are having a roundtrip, other than Circle Trip or One Way. Indicating that most customers are a tourists</a:t>
            </a:r>
          </a:p>
        </p:txBody>
      </p:sp>
      <p:pic>
        <p:nvPicPr>
          <p:cNvPr id="5" name="Picture 4">
            <a:extLst>
              <a:ext uri="{FF2B5EF4-FFF2-40B4-BE49-F238E27FC236}">
                <a16:creationId xmlns:a16="http://schemas.microsoft.com/office/drawing/2014/main" id="{1D6C24EF-AD96-FCB7-1AE3-BB3E8DF4B34B}"/>
              </a:ext>
            </a:extLst>
          </p:cNvPr>
          <p:cNvPicPr>
            <a:picLocks noChangeAspect="1"/>
          </p:cNvPicPr>
          <p:nvPr/>
        </p:nvPicPr>
        <p:blipFill>
          <a:blip r:embed="rId2"/>
          <a:stretch>
            <a:fillRect/>
          </a:stretch>
        </p:blipFill>
        <p:spPr>
          <a:xfrm>
            <a:off x="5676899" y="2679700"/>
            <a:ext cx="5806561" cy="3632200"/>
          </a:xfrm>
          <a:prstGeom prst="rect">
            <a:avLst/>
          </a:prstGeom>
        </p:spPr>
      </p:pic>
    </p:spTree>
    <p:extLst>
      <p:ext uri="{BB962C8B-B14F-4D97-AF65-F5344CB8AC3E}">
        <p14:creationId xmlns:p14="http://schemas.microsoft.com/office/powerpoint/2010/main" val="244008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E8E7-A835-C824-F5B6-743848246D2B}"/>
              </a:ext>
            </a:extLst>
          </p:cNvPr>
          <p:cNvSpPr>
            <a:spLocks noGrp="1"/>
          </p:cNvSpPr>
          <p:nvPr>
            <p:ph type="title"/>
          </p:nvPr>
        </p:nvSpPr>
        <p:spPr/>
        <p:txBody>
          <a:bodyPr/>
          <a:lstStyle/>
          <a:p>
            <a:r>
              <a:rPr lang="en-US" dirty="0"/>
              <a:t>Predictive Modelling</a:t>
            </a:r>
          </a:p>
        </p:txBody>
      </p:sp>
      <p:sp>
        <p:nvSpPr>
          <p:cNvPr id="3" name="Content Placeholder 2">
            <a:extLst>
              <a:ext uri="{FF2B5EF4-FFF2-40B4-BE49-F238E27FC236}">
                <a16:creationId xmlns:a16="http://schemas.microsoft.com/office/drawing/2014/main" id="{B1448289-14A7-454C-AD4C-779B63471782}"/>
              </a:ext>
            </a:extLst>
          </p:cNvPr>
          <p:cNvSpPr>
            <a:spLocks noGrp="1"/>
          </p:cNvSpPr>
          <p:nvPr>
            <p:ph idx="1"/>
          </p:nvPr>
        </p:nvSpPr>
        <p:spPr/>
        <p:txBody>
          <a:bodyPr/>
          <a:lstStyle/>
          <a:p>
            <a:r>
              <a:rPr lang="en-US" dirty="0"/>
              <a:t>Now we began to applying machine learning model into our data, this suggests that the model has high true negatives and low true positives, indicating it's better at predicting the majority class (0) rather than the minority class (1).</a:t>
            </a:r>
          </a:p>
        </p:txBody>
      </p:sp>
      <p:pic>
        <p:nvPicPr>
          <p:cNvPr id="6" name="Picture 5">
            <a:extLst>
              <a:ext uri="{FF2B5EF4-FFF2-40B4-BE49-F238E27FC236}">
                <a16:creationId xmlns:a16="http://schemas.microsoft.com/office/drawing/2014/main" id="{B0561C9A-3CEC-AD83-5881-1980AA1BBED1}"/>
              </a:ext>
            </a:extLst>
          </p:cNvPr>
          <p:cNvPicPr>
            <a:picLocks noChangeAspect="1"/>
          </p:cNvPicPr>
          <p:nvPr/>
        </p:nvPicPr>
        <p:blipFill>
          <a:blip r:embed="rId2"/>
          <a:stretch>
            <a:fillRect/>
          </a:stretch>
        </p:blipFill>
        <p:spPr>
          <a:xfrm>
            <a:off x="679450" y="3635830"/>
            <a:ext cx="3562350" cy="2957791"/>
          </a:xfrm>
          <a:prstGeom prst="rect">
            <a:avLst/>
          </a:prstGeom>
        </p:spPr>
      </p:pic>
      <p:pic>
        <p:nvPicPr>
          <p:cNvPr id="9" name="Picture 8">
            <a:extLst>
              <a:ext uri="{FF2B5EF4-FFF2-40B4-BE49-F238E27FC236}">
                <a16:creationId xmlns:a16="http://schemas.microsoft.com/office/drawing/2014/main" id="{B804CEA9-155F-B08B-F616-92DCF0314531}"/>
              </a:ext>
            </a:extLst>
          </p:cNvPr>
          <p:cNvPicPr>
            <a:picLocks noChangeAspect="1"/>
          </p:cNvPicPr>
          <p:nvPr/>
        </p:nvPicPr>
        <p:blipFill>
          <a:blip r:embed="rId3"/>
          <a:stretch>
            <a:fillRect/>
          </a:stretch>
        </p:blipFill>
        <p:spPr>
          <a:xfrm>
            <a:off x="5313182" y="3744367"/>
            <a:ext cx="4009473" cy="1760617"/>
          </a:xfrm>
          <a:prstGeom prst="rect">
            <a:avLst/>
          </a:prstGeom>
        </p:spPr>
      </p:pic>
    </p:spTree>
    <p:extLst>
      <p:ext uri="{BB962C8B-B14F-4D97-AF65-F5344CB8AC3E}">
        <p14:creationId xmlns:p14="http://schemas.microsoft.com/office/powerpoint/2010/main" val="372838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C6D6-757D-3DD5-B9A3-399BA893E12D}"/>
              </a:ext>
            </a:extLst>
          </p:cNvPr>
          <p:cNvSpPr>
            <a:spLocks noGrp="1"/>
          </p:cNvSpPr>
          <p:nvPr>
            <p:ph type="title"/>
          </p:nvPr>
        </p:nvSpPr>
        <p:spPr/>
        <p:txBody>
          <a:bodyPr/>
          <a:lstStyle/>
          <a:p>
            <a:r>
              <a:rPr lang="en-US" dirty="0"/>
              <a:t>Feature Importances</a:t>
            </a:r>
          </a:p>
        </p:txBody>
      </p:sp>
      <p:sp>
        <p:nvSpPr>
          <p:cNvPr id="3" name="Content Placeholder 2">
            <a:extLst>
              <a:ext uri="{FF2B5EF4-FFF2-40B4-BE49-F238E27FC236}">
                <a16:creationId xmlns:a16="http://schemas.microsoft.com/office/drawing/2014/main" id="{E28D748D-FD9D-ED8A-D464-9F05E2D335BE}"/>
              </a:ext>
            </a:extLst>
          </p:cNvPr>
          <p:cNvSpPr>
            <a:spLocks noGrp="1"/>
          </p:cNvSpPr>
          <p:nvPr>
            <p:ph idx="1"/>
          </p:nvPr>
        </p:nvSpPr>
        <p:spPr/>
        <p:txBody>
          <a:bodyPr/>
          <a:lstStyle/>
          <a:p>
            <a:r>
              <a:rPr lang="en-US" dirty="0"/>
              <a:t>Top Features: </a:t>
            </a:r>
            <a:r>
              <a:rPr lang="en-US" dirty="0" err="1"/>
              <a:t>purchase_lead</a:t>
            </a:r>
            <a:r>
              <a:rPr lang="en-US" dirty="0"/>
              <a:t>, </a:t>
            </a:r>
            <a:r>
              <a:rPr lang="en-US" dirty="0" err="1"/>
              <a:t>flight_hour</a:t>
            </a:r>
            <a:r>
              <a:rPr lang="en-US" dirty="0"/>
              <a:t>, and </a:t>
            </a:r>
            <a:r>
              <a:rPr lang="en-US" dirty="0" err="1"/>
              <a:t>length_of_stay</a:t>
            </a:r>
            <a:r>
              <a:rPr lang="en-US" dirty="0"/>
              <a:t> are the top three most important features. These should be the focus when thinking about customer behavior and strategies to improve booking completion rates.</a:t>
            </a:r>
          </a:p>
        </p:txBody>
      </p:sp>
      <p:pic>
        <p:nvPicPr>
          <p:cNvPr id="8" name="Picture 7">
            <a:extLst>
              <a:ext uri="{FF2B5EF4-FFF2-40B4-BE49-F238E27FC236}">
                <a16:creationId xmlns:a16="http://schemas.microsoft.com/office/drawing/2014/main" id="{4F99108A-8316-203A-C553-D72B1252B12A}"/>
              </a:ext>
            </a:extLst>
          </p:cNvPr>
          <p:cNvPicPr>
            <a:picLocks noChangeAspect="1"/>
          </p:cNvPicPr>
          <p:nvPr/>
        </p:nvPicPr>
        <p:blipFill>
          <a:blip r:embed="rId2"/>
          <a:stretch>
            <a:fillRect/>
          </a:stretch>
        </p:blipFill>
        <p:spPr>
          <a:xfrm>
            <a:off x="4006850" y="3100387"/>
            <a:ext cx="7346950" cy="3480234"/>
          </a:xfrm>
          <a:prstGeom prst="rect">
            <a:avLst/>
          </a:prstGeom>
        </p:spPr>
      </p:pic>
    </p:spTree>
    <p:extLst>
      <p:ext uri="{BB962C8B-B14F-4D97-AF65-F5344CB8AC3E}">
        <p14:creationId xmlns:p14="http://schemas.microsoft.com/office/powerpoint/2010/main" val="1770572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208</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Predictive Modelling</vt:lpstr>
      <vt:lpstr>Import Necessary Libraries</vt:lpstr>
      <vt:lpstr>Exploratory Data Analysis (EDA)</vt:lpstr>
      <vt:lpstr>Exploratory Data Analysis (EDA)</vt:lpstr>
      <vt:lpstr>Predictive Modelling</vt:lpstr>
      <vt:lpstr>Feature Importances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Andi Dwi Prastyo</cp:lastModifiedBy>
  <cp:revision>3</cp:revision>
  <dcterms:created xsi:type="dcterms:W3CDTF">2022-12-06T11:13:27Z</dcterms:created>
  <dcterms:modified xsi:type="dcterms:W3CDTF">2024-05-28T18:47:12Z</dcterms:modified>
</cp:coreProperties>
</file>