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0" r:id="rId5"/>
    <p:sldId id="265" r:id="rId6"/>
    <p:sldId id="267" r:id="rId7"/>
    <p:sldId id="268" r:id="rId8"/>
    <p:sldId id="269" r:id="rId9"/>
    <p:sldId id="257" r:id="rId10"/>
    <p:sldId id="261" r:id="rId11"/>
    <p:sldId id="258" r:id="rId12"/>
    <p:sldId id="25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E7C8-06B0-4BF6-8599-AF7F0F63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DEF38-6673-4ECD-910F-227A5450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6D16-72E4-41FB-A789-D3058F82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67FF-680D-468E-AEAD-BBDABC0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637-2D41-4874-A002-D08A0B41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C1EF-4515-4B73-8993-20E4F203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DEFD0-D243-4799-8F78-ABBB1F073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FF92-5C7D-4381-B2F0-E0BD4D1E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1CA7-8D8E-4BB0-9859-ADF60974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827C-05BC-43AB-884C-9C4E64D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78C1F-27DC-4717-906B-DF3389819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8B58E-6DAF-4704-949A-91DA7C0C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AB87-C402-46D1-A7CA-E9F0FAF9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DD1A-1C9A-4FFE-9C3D-35F600AC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A617-1BC0-4CC5-BE0B-665B518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B8ED-07EC-4BDF-A942-830A8682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91FD-962B-424D-892E-2CB8E8BD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9FD91-AD6E-46E0-AD07-81204F03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05D4-4E6C-4FD0-A343-7DA42AF4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378B-807A-439D-A5DD-1646680E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DA62-3235-4AA1-BEFF-ED07BC50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689E-FC5B-4F56-9ADB-094707A3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3216-6251-4F29-B363-574047B8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57B1-2B56-4332-BD91-4B7B89AE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DA1A-5C6F-404C-83F6-9A686EFB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9148-D46D-4F3C-A231-0AB11E0E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6E0B-EF57-412B-8012-4009C1DDF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5676-4E61-4C30-BB02-5177D972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6D8A8-105A-40C4-97E3-32B42EE8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C0223-6878-4573-BCB7-F5469755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F460-CFE8-4A48-AEBE-F8E657E8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0618-F772-4663-AAE3-C5065DC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9A207-4C30-4F6D-82DF-3BCD3919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BEF14-7612-4075-BF35-004ADD4A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D2C7E-1867-41CB-965A-50D5303C1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B4754-303D-494B-A179-A88A367E9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A410E-291D-485B-BDF4-D902BC2B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146DA-7A2C-46C2-9A9F-C81B4490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CFBD7-9515-4FB9-883E-F40EAD41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0049-E3B9-4FCE-B581-B8D737B3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2F5CA-C857-493E-A0F6-D94A6996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05988-F447-48BA-9713-38BCDA2D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6F5C3-2042-4513-B636-7D89C3D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763DE-2574-436E-88A3-5252A808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EB5AF-8303-4EF0-8566-1A6D82A2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9CBAA-40EA-4330-8EDC-0ECACE8C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0E31-B8FF-4B17-88E3-35E2BAF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0661-E6A2-4AE0-ABCD-C2D65C48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ADC19-6472-4A59-9845-1C0947A5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2A058-0750-4C32-B648-F71252BE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9B08-A8F7-4BEA-AA76-C360FF8D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8D70-2116-4706-AFBB-4CDDD4DF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D9E4-7378-44F6-B829-0565C567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257BB-004C-44D3-994C-BE742ABA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AAD2-0D78-47ED-9A89-FB4171B6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741FA-A34D-4786-A2CC-1709B2BF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FF4E-2B1B-41B4-9FB0-92DA0409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8DFA2-F090-4F09-9AB5-E1BE2E18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D9A16-D038-453C-B92B-4DB7115C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88AE-B000-4DBF-8229-E339948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D08C-050E-4579-90E3-5FCCDECB3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A37A-0189-41AD-8C66-246CDF74C74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7127-08C9-44BC-853F-31746F754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1ACA-A167-4CB1-AA29-2CEFAFF35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C899-F1CC-4A48-94CF-C85BD9BD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AA1E-DBB8-41BD-A39B-F98CB6345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Load-shedding System for Escom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B8571-BFCF-4014-A114-AAC8CDEAC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analysis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Andrew </a:t>
            </a:r>
            <a:r>
              <a:rPr lang="en-US" dirty="0" err="1"/>
              <a:t>Mfune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14E1-F297-428F-B380-074FD6F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741F-B57F-4EAE-924B-00B3A486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shedding schedules are distributed in the following formats:</a:t>
            </a:r>
          </a:p>
          <a:p>
            <a:pPr lvl="1"/>
            <a:r>
              <a:rPr lang="en-US" dirty="0"/>
              <a:t>HTML (Web)</a:t>
            </a:r>
          </a:p>
          <a:p>
            <a:pPr lvl="1"/>
            <a:r>
              <a:rPr lang="en-US" dirty="0"/>
              <a:t>Print media</a:t>
            </a:r>
          </a:p>
          <a:p>
            <a:r>
              <a:rPr lang="en-US" dirty="0"/>
              <a:t>Customers can subscribe to </a:t>
            </a:r>
            <a:r>
              <a:rPr lang="en-US" dirty="0" err="1"/>
              <a:t>escom’s</a:t>
            </a:r>
            <a:r>
              <a:rPr lang="en-US" dirty="0"/>
              <a:t> mailing list to get up to date information about schedules…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7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BE5E-CC0C-4E9C-8234-E654FC0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988E0-D0AC-404D-A7B5-0855084D4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847"/>
            <a:ext cx="10515600" cy="4150894"/>
          </a:xfrm>
        </p:spPr>
      </p:pic>
    </p:spTree>
    <p:extLst>
      <p:ext uri="{BB962C8B-B14F-4D97-AF65-F5344CB8AC3E}">
        <p14:creationId xmlns:p14="http://schemas.microsoft.com/office/powerpoint/2010/main" val="343899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2CD0-A494-4AB2-BBFE-2FE7F157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Domestic customer groupings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F2286-668F-46DC-985C-717E5507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6" y="1825625"/>
            <a:ext cx="3184467" cy="4351338"/>
          </a:xfrm>
        </p:spPr>
      </p:pic>
    </p:spTree>
    <p:extLst>
      <p:ext uri="{BB962C8B-B14F-4D97-AF65-F5344CB8AC3E}">
        <p14:creationId xmlns:p14="http://schemas.microsoft.com/office/powerpoint/2010/main" val="6449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FE2C-41D9-4CA1-A3C9-C24A44E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17475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D6DDCA-66FF-4BB7-AFF1-522C3024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14839"/>
              </p:ext>
            </p:extLst>
          </p:nvPr>
        </p:nvGraphicFramePr>
        <p:xfrm>
          <a:off x="641349" y="1671638"/>
          <a:ext cx="906462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71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3024772456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2421525444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2006905739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2249956277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7EF1EB-3C5B-4A57-AFDB-BE3329812236}"/>
              </a:ext>
            </a:extLst>
          </p:cNvPr>
          <p:cNvSpPr txBox="1"/>
          <p:nvPr/>
        </p:nvSpPr>
        <p:spPr>
          <a:xfrm>
            <a:off x="542925" y="124408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3BC9F-F5CD-491F-A4A5-0C691567E405}"/>
              </a:ext>
            </a:extLst>
          </p:cNvPr>
          <p:cNvSpPr txBox="1"/>
          <p:nvPr/>
        </p:nvSpPr>
        <p:spPr>
          <a:xfrm>
            <a:off x="542924" y="263175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565B92-89B9-4C81-8083-2B1D3728F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74997"/>
              </p:ext>
            </p:extLst>
          </p:nvPr>
        </p:nvGraphicFramePr>
        <p:xfrm>
          <a:off x="641349" y="3063240"/>
          <a:ext cx="453231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71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3024772456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513142-F972-4C00-B1B8-4AEDF8F0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98270"/>
              </p:ext>
            </p:extLst>
          </p:nvPr>
        </p:nvGraphicFramePr>
        <p:xfrm>
          <a:off x="5800725" y="3063240"/>
          <a:ext cx="453231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71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  <a:gridCol w="1510771">
                  <a:extLst>
                    <a:ext uri="{9D8B030D-6E8A-4147-A177-3AD203B41FA5}">
                      <a16:colId xmlns:a16="http://schemas.microsoft.com/office/drawing/2014/main" val="3024772456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Primary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E4079B-8C48-4C03-B76F-63EB15BDF841}"/>
              </a:ext>
            </a:extLst>
          </p:cNvPr>
          <p:cNvSpPr txBox="1"/>
          <p:nvPr/>
        </p:nvSpPr>
        <p:spPr>
          <a:xfrm>
            <a:off x="5800725" y="2631758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Monitored locations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057092-A68D-4F84-B7C7-7C7DBA14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21350"/>
              </p:ext>
            </p:extLst>
          </p:nvPr>
        </p:nvGraphicFramePr>
        <p:xfrm>
          <a:off x="641349" y="4596765"/>
          <a:ext cx="331893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A7102F1-0399-4AB0-AEF0-0E48ADD74639}"/>
              </a:ext>
            </a:extLst>
          </p:cNvPr>
          <p:cNvSpPr txBox="1"/>
          <p:nvPr/>
        </p:nvSpPr>
        <p:spPr>
          <a:xfrm>
            <a:off x="542924" y="416409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9AB10-029E-4ECB-BB4C-1898CCD90534}"/>
              </a:ext>
            </a:extLst>
          </p:cNvPr>
          <p:cNvSpPr txBox="1"/>
          <p:nvPr/>
        </p:nvSpPr>
        <p:spPr>
          <a:xfrm>
            <a:off x="5800725" y="418695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E37552-A3B8-43DD-ADA9-87F67140C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25607"/>
              </p:ext>
            </p:extLst>
          </p:nvPr>
        </p:nvGraphicFramePr>
        <p:xfrm>
          <a:off x="5800725" y="4596765"/>
          <a:ext cx="331893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38007292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545697580"/>
                    </a:ext>
                  </a:extLst>
                </a:gridCol>
              </a:tblGrid>
              <a:tr h="1927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8514"/>
                  </a:ext>
                </a:extLst>
              </a:tr>
              <a:tr h="362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5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68C1-F331-4250-9673-AB2C2BDD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B3846-5578-4B65-A289-A3AA1B3A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78" y="1690688"/>
            <a:ext cx="6922693" cy="48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E048-6FB7-4B7A-AB2E-62A8FD24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88C5-2FAC-456F-B2E4-673F58F6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Analysis and design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Database classes implementation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Database Queries implementation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Database unit tests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UI implementations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3E60-0651-4929-ACEA-BF614017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8B22-849D-49A6-8F3B-D242B5D8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Difficult/inconvenient to keep track of load shedding schedule for a particular location on a regular basis.</a:t>
            </a:r>
          </a:p>
          <a:p>
            <a:r>
              <a:rPr lang="en-US" dirty="0"/>
              <a:t>Most customers might not be aware that a new schedule is out</a:t>
            </a:r>
          </a:p>
          <a:p>
            <a:r>
              <a:rPr lang="en-US" dirty="0"/>
              <a:t>It’s time consuming and difficult to pinpoint your current area in the load shedding program as all regions and areas in Malawi are put together in one large document.</a:t>
            </a:r>
          </a:p>
          <a:p>
            <a:r>
              <a:rPr lang="en-US" dirty="0"/>
              <a:t>The schedule is not reader friendly. Readers are required to identify the group their area is assigned and then locate the group on a table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1B79-FB06-4B05-9869-24CA838C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/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BFF2-D09F-43CA-A0D8-41BE72BA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must maintain an up to date load shedding schedule</a:t>
            </a:r>
          </a:p>
          <a:p>
            <a:r>
              <a:rPr lang="en-US" dirty="0"/>
              <a:t>Provide remainders to users of upcoming blackouts in their area</a:t>
            </a:r>
          </a:p>
          <a:p>
            <a:r>
              <a:rPr lang="en-US" dirty="0"/>
              <a:t>Users must be able to track load shedding schedules for their places of interest</a:t>
            </a:r>
          </a:p>
          <a:p>
            <a:r>
              <a:rPr lang="en-US" dirty="0"/>
              <a:t>Provide notifications for new load shedding schedule</a:t>
            </a:r>
          </a:p>
          <a:p>
            <a:r>
              <a:rPr lang="en-US" dirty="0"/>
              <a:t>Provide a search interface to quickly locate locations affected by load shedding schedule</a:t>
            </a:r>
          </a:p>
        </p:txBody>
      </p:sp>
    </p:spTree>
    <p:extLst>
      <p:ext uri="{BB962C8B-B14F-4D97-AF65-F5344CB8AC3E}">
        <p14:creationId xmlns:p14="http://schemas.microsoft.com/office/powerpoint/2010/main" val="39084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A4EB-05A2-4AE1-A50A-C7D37990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D5CF-2D72-4A55-A2AE-A22F2C3E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platform for Domestic Escom customers </a:t>
            </a:r>
          </a:p>
          <a:p>
            <a:pPr lvl="1"/>
            <a:r>
              <a:rPr lang="en-US" dirty="0"/>
              <a:t>Will consume load shedding schedule</a:t>
            </a:r>
          </a:p>
          <a:p>
            <a:pPr lvl="1"/>
            <a:endParaRPr lang="en-US" dirty="0"/>
          </a:p>
          <a:p>
            <a:r>
              <a:rPr lang="en-US" dirty="0"/>
              <a:t>Web platform for Administration </a:t>
            </a:r>
          </a:p>
          <a:p>
            <a:pPr lvl="1"/>
            <a:r>
              <a:rPr lang="en-US" dirty="0"/>
              <a:t>Will serve load shedding schedules to mobile users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CAC9-44E8-4D77-8CF3-9471BEFD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19B7-7BFE-4291-964E-6CCF1E2F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Escom</a:t>
            </a:r>
          </a:p>
          <a:p>
            <a:pPr lvl="1"/>
            <a:r>
              <a:rPr lang="en-US" dirty="0"/>
              <a:t>Releases load shedding schedule to the general public</a:t>
            </a:r>
          </a:p>
          <a:p>
            <a:r>
              <a:rPr lang="en-US" dirty="0"/>
              <a:t>Platform administrator</a:t>
            </a:r>
          </a:p>
          <a:p>
            <a:pPr lvl="1"/>
            <a:r>
              <a:rPr lang="en-US" dirty="0"/>
              <a:t>Retrieve load shedding schedule (from Escom’s publications)</a:t>
            </a:r>
          </a:p>
          <a:p>
            <a:pPr lvl="1"/>
            <a:r>
              <a:rPr lang="en-US" dirty="0"/>
              <a:t>Upload schedule to the system’s central database</a:t>
            </a:r>
          </a:p>
          <a:p>
            <a:r>
              <a:rPr lang="en-US" dirty="0"/>
              <a:t>Escom customers</a:t>
            </a:r>
          </a:p>
          <a:p>
            <a:pPr lvl="1"/>
            <a:r>
              <a:rPr lang="en-US" dirty="0"/>
              <a:t>Download schedule</a:t>
            </a:r>
          </a:p>
          <a:p>
            <a:pPr lvl="1"/>
            <a:r>
              <a:rPr lang="en-US" dirty="0"/>
              <a:t>View schedules by:</a:t>
            </a:r>
          </a:p>
          <a:p>
            <a:pPr lvl="2"/>
            <a:r>
              <a:rPr lang="en-US" dirty="0"/>
              <a:t>Searched areas</a:t>
            </a:r>
          </a:p>
          <a:p>
            <a:pPr lvl="2"/>
            <a:r>
              <a:rPr lang="en-US" dirty="0"/>
              <a:t>Tracked locations</a:t>
            </a:r>
          </a:p>
          <a:p>
            <a:pPr lvl="2"/>
            <a:r>
              <a:rPr lang="en-US" dirty="0"/>
              <a:t>Current area</a:t>
            </a:r>
          </a:p>
          <a:p>
            <a:pPr lvl="2"/>
            <a:r>
              <a:rPr lang="en-US" dirty="0"/>
              <a:t>Primary area of residence</a:t>
            </a:r>
          </a:p>
          <a:p>
            <a:pPr lvl="2"/>
            <a:r>
              <a:rPr lang="en-US" dirty="0"/>
              <a:t>All locations</a:t>
            </a:r>
          </a:p>
        </p:txBody>
      </p:sp>
    </p:spTree>
    <p:extLst>
      <p:ext uri="{BB962C8B-B14F-4D97-AF65-F5344CB8AC3E}">
        <p14:creationId xmlns:p14="http://schemas.microsoft.com/office/powerpoint/2010/main" val="332552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CDFD-DE62-4C52-B513-7DA16540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316F7-1B6A-4DC5-8112-2B530DC98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506" y="1825625"/>
            <a:ext cx="63029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1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BB5157-64FD-466E-8277-21C922755CF4}"/>
              </a:ext>
            </a:extLst>
          </p:cNvPr>
          <p:cNvSpPr/>
          <p:nvPr/>
        </p:nvSpPr>
        <p:spPr>
          <a:xfrm>
            <a:off x="65314" y="1452937"/>
            <a:ext cx="7026132" cy="48705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540BCF-DA08-4A25-BBE0-1D595280E0C2}"/>
              </a:ext>
            </a:extLst>
          </p:cNvPr>
          <p:cNvSpPr/>
          <p:nvPr/>
        </p:nvSpPr>
        <p:spPr>
          <a:xfrm>
            <a:off x="10011066" y="1692128"/>
            <a:ext cx="1902666" cy="487058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30A39-F88E-4ADC-B93E-814B283E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09EB642-0DED-4781-920B-523DE58D37BD}"/>
              </a:ext>
            </a:extLst>
          </p:cNvPr>
          <p:cNvSpPr/>
          <p:nvPr/>
        </p:nvSpPr>
        <p:spPr>
          <a:xfrm>
            <a:off x="2363528" y="2927175"/>
            <a:ext cx="992182" cy="225924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 service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9A5D7DB-9B9D-4E83-AECD-B801535DD2D1}"/>
              </a:ext>
            </a:extLst>
          </p:cNvPr>
          <p:cNvSpPr/>
          <p:nvPr/>
        </p:nvSpPr>
        <p:spPr>
          <a:xfrm rot="16200000">
            <a:off x="7497234" y="1974016"/>
            <a:ext cx="957608" cy="1095612"/>
          </a:xfrm>
          <a:prstGeom prst="rightArrow">
            <a:avLst>
              <a:gd name="adj1" fmla="val 6281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317E1078-EC60-4F0B-99D3-2957B1EC881C}"/>
              </a:ext>
            </a:extLst>
          </p:cNvPr>
          <p:cNvSpPr/>
          <p:nvPr/>
        </p:nvSpPr>
        <p:spPr>
          <a:xfrm>
            <a:off x="10131586" y="2368936"/>
            <a:ext cx="1520890" cy="73527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Newspaper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887D40BE-EE2D-4F0B-B5A9-F1CFC6C57BC7}"/>
              </a:ext>
            </a:extLst>
          </p:cNvPr>
          <p:cNvSpPr/>
          <p:nvPr/>
        </p:nvSpPr>
        <p:spPr>
          <a:xfrm>
            <a:off x="10131586" y="3559027"/>
            <a:ext cx="1520890" cy="73527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 Email</a:t>
            </a: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CF6CA444-54F0-4A71-9528-E46209508575}"/>
              </a:ext>
            </a:extLst>
          </p:cNvPr>
          <p:cNvSpPr/>
          <p:nvPr/>
        </p:nvSpPr>
        <p:spPr>
          <a:xfrm>
            <a:off x="10122254" y="4722097"/>
            <a:ext cx="1520890" cy="735271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7F42-ACB4-44C3-A439-DF9DBDF93485}"/>
              </a:ext>
            </a:extLst>
          </p:cNvPr>
          <p:cNvCxnSpPr>
            <a:cxnSpLocks/>
            <a:stCxn id="26" idx="1"/>
            <a:endCxn id="100" idx="6"/>
          </p:cNvCxnSpPr>
          <p:nvPr/>
        </p:nvCxnSpPr>
        <p:spPr>
          <a:xfrm flipH="1" flipV="1">
            <a:off x="8510047" y="4087459"/>
            <a:ext cx="1501019" cy="39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7EE17B-DA54-4B43-ADA1-B2B9FE6BBB19}"/>
              </a:ext>
            </a:extLst>
          </p:cNvPr>
          <p:cNvSpPr txBox="1"/>
          <p:nvPr/>
        </p:nvSpPr>
        <p:spPr>
          <a:xfrm>
            <a:off x="10123692" y="1729450"/>
            <a:ext cx="156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domain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DE96F-7861-4835-8B86-FE547D7C37DA}"/>
              </a:ext>
            </a:extLst>
          </p:cNvPr>
          <p:cNvSpPr txBox="1"/>
          <p:nvPr/>
        </p:nvSpPr>
        <p:spPr>
          <a:xfrm>
            <a:off x="2567317" y="1501956"/>
            <a:ext cx="170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domain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89706C-D384-4682-A608-2A544836B4FD}"/>
              </a:ext>
            </a:extLst>
          </p:cNvPr>
          <p:cNvSpPr txBox="1"/>
          <p:nvPr/>
        </p:nvSpPr>
        <p:spPr>
          <a:xfrm>
            <a:off x="7601069" y="2526065"/>
            <a:ext cx="94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Escom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AA2439DC-BF8F-4E77-BFA1-9EBF8A7D7D1E}"/>
              </a:ext>
            </a:extLst>
          </p:cNvPr>
          <p:cNvSpPr/>
          <p:nvPr/>
        </p:nvSpPr>
        <p:spPr>
          <a:xfrm>
            <a:off x="4418951" y="3535215"/>
            <a:ext cx="1267690" cy="10595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Platform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167ED4-0A72-4060-A373-4CDECDE7062A}"/>
              </a:ext>
            </a:extLst>
          </p:cNvPr>
          <p:cNvSpPr txBox="1"/>
          <p:nvPr/>
        </p:nvSpPr>
        <p:spPr>
          <a:xfrm>
            <a:off x="5844572" y="3471165"/>
            <a:ext cx="146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Upload schedule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E692C3-2D69-446F-A895-C006DE12B3D6}"/>
              </a:ext>
            </a:extLst>
          </p:cNvPr>
          <p:cNvSpPr txBox="1"/>
          <p:nvPr/>
        </p:nvSpPr>
        <p:spPr>
          <a:xfrm>
            <a:off x="8546218" y="3517236"/>
            <a:ext cx="1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Monitor  and retrieve schedule</a:t>
            </a:r>
          </a:p>
        </p:txBody>
      </p:sp>
      <p:sp>
        <p:nvSpPr>
          <p:cNvPr id="66" name="Flowchart: Multidocument 65">
            <a:extLst>
              <a:ext uri="{FF2B5EF4-FFF2-40B4-BE49-F238E27FC236}">
                <a16:creationId xmlns:a16="http://schemas.microsoft.com/office/drawing/2014/main" id="{07CF30CE-30C5-4137-A485-0277D9E90F21}"/>
              </a:ext>
            </a:extLst>
          </p:cNvPr>
          <p:cNvSpPr/>
          <p:nvPr/>
        </p:nvSpPr>
        <p:spPr>
          <a:xfrm>
            <a:off x="4584979" y="5180855"/>
            <a:ext cx="805006" cy="63958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599A7E-9D61-4C9F-BC48-691D70DF9F8B}"/>
              </a:ext>
            </a:extLst>
          </p:cNvPr>
          <p:cNvCxnSpPr>
            <a:stCxn id="51" idx="2"/>
            <a:endCxn id="66" idx="0"/>
          </p:cNvCxnSpPr>
          <p:nvPr/>
        </p:nvCxnSpPr>
        <p:spPr>
          <a:xfrm flipH="1">
            <a:off x="5042863" y="4524670"/>
            <a:ext cx="9933" cy="6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0910C46-C4AA-42C0-A25D-A8FA87ACFC94}"/>
              </a:ext>
            </a:extLst>
          </p:cNvPr>
          <p:cNvSpPr txBox="1"/>
          <p:nvPr/>
        </p:nvSpPr>
        <p:spPr>
          <a:xfrm>
            <a:off x="4311495" y="5902702"/>
            <a:ext cx="146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Format data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A51357-FD10-4B8A-860D-2005D72AE881}"/>
              </a:ext>
            </a:extLst>
          </p:cNvPr>
          <p:cNvCxnSpPr>
            <a:cxnSpLocks/>
            <a:stCxn id="51" idx="1"/>
            <a:endCxn id="8" idx="4"/>
          </p:cNvCxnSpPr>
          <p:nvPr/>
        </p:nvCxnSpPr>
        <p:spPr>
          <a:xfrm flipH="1" flipV="1">
            <a:off x="3355710" y="4056796"/>
            <a:ext cx="1063241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56FDB63-2E62-418E-A60F-16A9CB80CF2D}"/>
              </a:ext>
            </a:extLst>
          </p:cNvPr>
          <p:cNvSpPr txBox="1"/>
          <p:nvPr/>
        </p:nvSpPr>
        <p:spPr>
          <a:xfrm>
            <a:off x="3378323" y="3676762"/>
            <a:ext cx="108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 Upload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08154D1-D023-4E5D-847D-B8852CBC3FFE}"/>
              </a:ext>
            </a:extLst>
          </p:cNvPr>
          <p:cNvGrpSpPr/>
          <p:nvPr/>
        </p:nvGrpSpPr>
        <p:grpSpPr>
          <a:xfrm>
            <a:off x="359133" y="3509963"/>
            <a:ext cx="673571" cy="1091954"/>
            <a:chOff x="1492898" y="2939143"/>
            <a:chExt cx="923731" cy="2062065"/>
          </a:xfrm>
        </p:grpSpPr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6528741C-EF1E-41AC-8004-E433F9AC417B}"/>
                </a:ext>
              </a:extLst>
            </p:cNvPr>
            <p:cNvSpPr/>
            <p:nvPr/>
          </p:nvSpPr>
          <p:spPr>
            <a:xfrm>
              <a:off x="1492898" y="2939143"/>
              <a:ext cx="923731" cy="2062065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4D651AE9-005D-4098-9D12-CB761B2CC780}"/>
                </a:ext>
              </a:extLst>
            </p:cNvPr>
            <p:cNvSpPr/>
            <p:nvPr/>
          </p:nvSpPr>
          <p:spPr>
            <a:xfrm>
              <a:off x="1576872" y="3104276"/>
              <a:ext cx="755781" cy="154236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5A95877-C29B-44F7-AFC3-9A0711304475}"/>
                </a:ext>
              </a:extLst>
            </p:cNvPr>
            <p:cNvSpPr/>
            <p:nvPr/>
          </p:nvSpPr>
          <p:spPr>
            <a:xfrm>
              <a:off x="1894114" y="4767943"/>
              <a:ext cx="121298" cy="1306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7826CD-14EE-4BE2-A2DD-E2EC41B37BD6}"/>
              </a:ext>
            </a:extLst>
          </p:cNvPr>
          <p:cNvCxnSpPr>
            <a:cxnSpLocks/>
            <a:stCxn id="8" idx="2"/>
            <a:endCxn id="79" idx="3"/>
          </p:cNvCxnSpPr>
          <p:nvPr/>
        </p:nvCxnSpPr>
        <p:spPr>
          <a:xfrm flipH="1" flipV="1">
            <a:off x="1032704" y="4055940"/>
            <a:ext cx="1330824" cy="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D904212-B81E-4978-AFD3-9BAF6496E80D}"/>
              </a:ext>
            </a:extLst>
          </p:cNvPr>
          <p:cNvSpPr txBox="1"/>
          <p:nvPr/>
        </p:nvSpPr>
        <p:spPr>
          <a:xfrm>
            <a:off x="1318793" y="3671790"/>
            <a:ext cx="82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 Push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B234ED-1D8D-4FCE-B473-F49CF810CCA3}"/>
              </a:ext>
            </a:extLst>
          </p:cNvPr>
          <p:cNvSpPr txBox="1"/>
          <p:nvPr/>
        </p:nvSpPr>
        <p:spPr>
          <a:xfrm>
            <a:off x="694364" y="2778500"/>
            <a:ext cx="170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Update</a:t>
            </a:r>
          </a:p>
        </p:txBody>
      </p: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540B3EBD-5463-4B90-B90A-47516592D656}"/>
              </a:ext>
            </a:extLst>
          </p:cNvPr>
          <p:cNvSpPr/>
          <p:nvPr/>
        </p:nvSpPr>
        <p:spPr>
          <a:xfrm>
            <a:off x="178479" y="1959274"/>
            <a:ext cx="1164611" cy="781953"/>
          </a:xfrm>
          <a:prstGeom prst="flowChartMagneticDisk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database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C9B17D2-1E12-46D0-A49B-65F5311CADF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95919" y="2728010"/>
            <a:ext cx="0" cy="78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Smiley Face 99">
            <a:extLst>
              <a:ext uri="{FF2B5EF4-FFF2-40B4-BE49-F238E27FC236}">
                <a16:creationId xmlns:a16="http://schemas.microsoft.com/office/drawing/2014/main" id="{CCFAAE9E-99A9-4360-8E3F-F5B7D3DAFD89}"/>
              </a:ext>
            </a:extLst>
          </p:cNvPr>
          <p:cNvSpPr/>
          <p:nvPr/>
        </p:nvSpPr>
        <p:spPr>
          <a:xfrm>
            <a:off x="7657209" y="3597408"/>
            <a:ext cx="852838" cy="98010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F52B45-A191-4195-92EB-B0BC10B94428}"/>
              </a:ext>
            </a:extLst>
          </p:cNvPr>
          <p:cNvSpPr txBox="1"/>
          <p:nvPr/>
        </p:nvSpPr>
        <p:spPr>
          <a:xfrm>
            <a:off x="7518032" y="4661861"/>
            <a:ext cx="134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intermediary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6094295-B8AB-4AB7-96E0-4CDE096E15D8}"/>
              </a:ext>
            </a:extLst>
          </p:cNvPr>
          <p:cNvCxnSpPr>
            <a:cxnSpLocks/>
          </p:cNvCxnSpPr>
          <p:nvPr/>
        </p:nvCxnSpPr>
        <p:spPr>
          <a:xfrm>
            <a:off x="8320715" y="2741227"/>
            <a:ext cx="1704148" cy="3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B89FCAC-4C70-4BE7-8522-001E672496D2}"/>
              </a:ext>
            </a:extLst>
          </p:cNvPr>
          <p:cNvSpPr txBox="1"/>
          <p:nvPr/>
        </p:nvSpPr>
        <p:spPr>
          <a:xfrm>
            <a:off x="8542801" y="2479062"/>
            <a:ext cx="143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Publish  schedule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7258ACB-A3F1-4CD9-964B-3E160C81F3CC}"/>
              </a:ext>
            </a:extLst>
          </p:cNvPr>
          <p:cNvCxnSpPr>
            <a:stCxn id="100" idx="2"/>
            <a:endCxn id="51" idx="3"/>
          </p:cNvCxnSpPr>
          <p:nvPr/>
        </p:nvCxnSpPr>
        <p:spPr>
          <a:xfrm flipH="1" flipV="1">
            <a:off x="5686641" y="4064965"/>
            <a:ext cx="1970568" cy="2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2CABF9B-3A82-4BB8-8E4F-B4103B75F835}"/>
              </a:ext>
            </a:extLst>
          </p:cNvPr>
          <p:cNvSpPr txBox="1"/>
          <p:nvPr/>
        </p:nvSpPr>
        <p:spPr>
          <a:xfrm>
            <a:off x="324878" y="4609638"/>
            <a:ext cx="73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5467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BC5A-F933-406F-BA9B-4AEB413F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8153-BC6D-4BAC-91BA-4E85B9101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Escom publishes load shedding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intermediary, whether a separate system or a human monitors the public domain for load shedding schedule.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intermediary uploads schedule to the web portal. This data might be entered manually into a form or parsed from an electronic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 is then formatted to the required standard of the push notification service.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 is uploaded to the push service for storage and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service updates the mobile client which is connected to the internet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client updates it’s local database with the new schedule accordingly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9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5026-CD73-4CC3-A4BB-F83437BC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Escom’s load-shedding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A85F-51D7-46CA-A4E6-1C1FD8E6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Customers are grouped into two</a:t>
            </a:r>
          </a:p>
          <a:p>
            <a:pPr lvl="1"/>
            <a:r>
              <a:rPr lang="en-US" dirty="0"/>
              <a:t>Domestic</a:t>
            </a:r>
          </a:p>
          <a:p>
            <a:pPr lvl="1"/>
            <a:r>
              <a:rPr lang="en-US" dirty="0"/>
              <a:t>Industrial</a:t>
            </a:r>
          </a:p>
          <a:p>
            <a:r>
              <a:rPr lang="en-US" dirty="0"/>
              <a:t>Schedules are grouped into the following regions:</a:t>
            </a:r>
          </a:p>
          <a:p>
            <a:pPr lvl="1"/>
            <a:r>
              <a:rPr lang="en-US" dirty="0"/>
              <a:t>Northern region</a:t>
            </a:r>
          </a:p>
          <a:p>
            <a:pPr lvl="1"/>
            <a:r>
              <a:rPr lang="en-US" dirty="0"/>
              <a:t>Southern region</a:t>
            </a:r>
          </a:p>
          <a:p>
            <a:pPr lvl="1"/>
            <a:r>
              <a:rPr lang="en-US" dirty="0"/>
              <a:t>Central region</a:t>
            </a:r>
          </a:p>
          <a:p>
            <a:r>
              <a:rPr lang="en-US" dirty="0"/>
              <a:t>Load shedding scenarios</a:t>
            </a:r>
          </a:p>
          <a:p>
            <a:pPr lvl="1"/>
            <a:r>
              <a:rPr lang="en-US" dirty="0"/>
              <a:t>Low power output (little water to generate enough power)</a:t>
            </a:r>
          </a:p>
          <a:p>
            <a:pPr lvl="1"/>
            <a:r>
              <a:rPr lang="en-US" dirty="0"/>
              <a:t>Equipment maintenance</a:t>
            </a:r>
          </a:p>
          <a:p>
            <a:r>
              <a:rPr lang="en-US" dirty="0"/>
              <a:t>For domestic customers, areas affected are grouped into letters.</a:t>
            </a:r>
          </a:p>
          <a:p>
            <a:r>
              <a:rPr lang="en-US" dirty="0"/>
              <a:t>Group letters are region contextual and are </a:t>
            </a:r>
            <a:r>
              <a:rPr lang="en-US" dirty="0" err="1"/>
              <a:t>interchangable</a:t>
            </a:r>
            <a:endParaRPr lang="en-US" dirty="0"/>
          </a:p>
          <a:p>
            <a:r>
              <a:rPr lang="en-US" dirty="0"/>
              <a:t>Blackout starting time rotates between groups daily. i.e. If Group A gets a blackout on Monday in the morning, on Tuesday , group A will experience a blackout in the evening and another group will have a blackout in the morning. </a:t>
            </a:r>
          </a:p>
          <a:p>
            <a:r>
              <a:rPr lang="en-US" dirty="0"/>
              <a:t>Load shedding schedules can either be indefinite or definite</a:t>
            </a:r>
          </a:p>
        </p:txBody>
      </p:sp>
    </p:spTree>
    <p:extLst>
      <p:ext uri="{BB962C8B-B14F-4D97-AF65-F5344CB8AC3E}">
        <p14:creationId xmlns:p14="http://schemas.microsoft.com/office/powerpoint/2010/main" val="34550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587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Load-shedding System for Escom customers</vt:lpstr>
      <vt:lpstr>Problem Areas</vt:lpstr>
      <vt:lpstr>Solution / System requirements</vt:lpstr>
      <vt:lpstr>Project scope</vt:lpstr>
      <vt:lpstr>Actors</vt:lpstr>
      <vt:lpstr>General use case</vt:lpstr>
      <vt:lpstr>General architecture</vt:lpstr>
      <vt:lpstr>…continued</vt:lpstr>
      <vt:lpstr>About Escom’s load-shedding schedule</vt:lpstr>
      <vt:lpstr>…continued</vt:lpstr>
      <vt:lpstr>The schedule</vt:lpstr>
      <vt:lpstr>Domestic customer groupings</vt:lpstr>
      <vt:lpstr>Data</vt:lpstr>
      <vt:lpstr>Class diagram</vt:lpstr>
      <vt:lpstr>Project schedule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Escom loadshedding program</dc:title>
  <dc:creator>Andrew</dc:creator>
  <cp:lastModifiedBy>Andrew</cp:lastModifiedBy>
  <cp:revision>36</cp:revision>
  <dcterms:created xsi:type="dcterms:W3CDTF">2019-03-04T01:16:29Z</dcterms:created>
  <dcterms:modified xsi:type="dcterms:W3CDTF">2019-03-05T01:28:42Z</dcterms:modified>
</cp:coreProperties>
</file>