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3"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429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74880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334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94327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05761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3749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49303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5269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91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879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90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7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262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807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760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90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227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9/10/2020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5955417"/>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seattlecitygis.opendata.arcgis.com/datasets/5b5c745e0f1f48e7a53acec63a0022ab_0.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DEC5-5687-4E6E-A2EE-FE6F7ED07E66}"/>
              </a:ext>
            </a:extLst>
          </p:cNvPr>
          <p:cNvSpPr>
            <a:spLocks noGrp="1"/>
          </p:cNvSpPr>
          <p:nvPr>
            <p:ph type="ctrTitle"/>
          </p:nvPr>
        </p:nvSpPr>
        <p:spPr>
          <a:xfrm>
            <a:off x="1371600" y="1889130"/>
            <a:ext cx="9448800" cy="1825096"/>
          </a:xfrm>
        </p:spPr>
        <p:txBody>
          <a:bodyPr>
            <a:normAutofit/>
          </a:bodyPr>
          <a:lstStyle/>
          <a:p>
            <a:r>
              <a:rPr lang="en-US" sz="3600" dirty="0"/>
              <a:t>PREDICTING THE PROBABILITY OF SEVERE ACCIDENTS BASED ON WEATHER CONDITIONS</a:t>
            </a:r>
          </a:p>
        </p:txBody>
      </p:sp>
      <p:sp>
        <p:nvSpPr>
          <p:cNvPr id="3" name="Subtitle 2">
            <a:extLst>
              <a:ext uri="{FF2B5EF4-FFF2-40B4-BE49-F238E27FC236}">
                <a16:creationId xmlns:a16="http://schemas.microsoft.com/office/drawing/2014/main" id="{2E5EE9DD-1E63-48D1-B043-9B89573ABA55}"/>
              </a:ext>
            </a:extLst>
          </p:cNvPr>
          <p:cNvSpPr>
            <a:spLocks noGrp="1"/>
          </p:cNvSpPr>
          <p:nvPr>
            <p:ph type="subTitle" idx="1"/>
          </p:nvPr>
        </p:nvSpPr>
        <p:spPr>
          <a:xfrm>
            <a:off x="1371600" y="3803651"/>
            <a:ext cx="9448800" cy="685800"/>
          </a:xfrm>
        </p:spPr>
        <p:txBody>
          <a:bodyPr>
            <a:normAutofit fontScale="92500" lnSpcReduction="10000"/>
          </a:bodyPr>
          <a:lstStyle/>
          <a:p>
            <a:pPr algn="ctr"/>
            <a:r>
              <a:rPr lang="en-US" b="1" dirty="0"/>
              <a:t>By Andi Frkovich</a:t>
            </a:r>
          </a:p>
          <a:p>
            <a:pPr algn="ctr"/>
            <a:r>
              <a:rPr lang="en-US" b="1" dirty="0"/>
              <a:t>September 10, 2020</a:t>
            </a:r>
          </a:p>
        </p:txBody>
      </p:sp>
    </p:spTree>
    <p:extLst>
      <p:ext uri="{BB962C8B-B14F-4D97-AF65-F5344CB8AC3E}">
        <p14:creationId xmlns:p14="http://schemas.microsoft.com/office/powerpoint/2010/main" val="296818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954-A84C-43EF-BCF5-CBE8224CA7E5}"/>
              </a:ext>
            </a:extLst>
          </p:cNvPr>
          <p:cNvSpPr>
            <a:spLocks noGrp="1"/>
          </p:cNvSpPr>
          <p:nvPr>
            <p:ph type="title"/>
          </p:nvPr>
        </p:nvSpPr>
        <p:spPr/>
        <p:txBody>
          <a:bodyPr/>
          <a:lstStyle/>
          <a:p>
            <a:r>
              <a:rPr lang="en-US" dirty="0"/>
              <a:t>Part I: Introduction</a:t>
            </a:r>
          </a:p>
        </p:txBody>
      </p:sp>
      <p:sp>
        <p:nvSpPr>
          <p:cNvPr id="3" name="Content Placeholder 2">
            <a:extLst>
              <a:ext uri="{FF2B5EF4-FFF2-40B4-BE49-F238E27FC236}">
                <a16:creationId xmlns:a16="http://schemas.microsoft.com/office/drawing/2014/main" id="{42752015-BB7A-4703-B2DD-D8ED5ADB70EE}"/>
              </a:ext>
            </a:extLst>
          </p:cNvPr>
          <p:cNvSpPr>
            <a:spLocks noGrp="1"/>
          </p:cNvSpPr>
          <p:nvPr>
            <p:ph idx="1"/>
          </p:nvPr>
        </p:nvSpPr>
        <p:spPr/>
        <p:txBody>
          <a:bodyPr>
            <a:normAutofit fontScale="92500"/>
          </a:bodyPr>
          <a:lstStyle/>
          <a:p>
            <a:r>
              <a:rPr lang="en-US" dirty="0"/>
              <a:t>Seattle Police Department (SPD) is responsible for responding to and clearing traffic accidents throughout the Seattle and also responding to a variety of other local crises and incidents. Predicted weather conditions on different days and seasons may help police predict the probability of severe traffic accidents throughout the city. Police could then use this information to optimize assigned shifts and manpower allocation between different SPD units.  </a:t>
            </a:r>
          </a:p>
          <a:p>
            <a:r>
              <a:rPr lang="en-US" dirty="0"/>
              <a:t>Data that would help us understand the impact of weather on traffic accident severity includes meteorological weather, road conditions, and light conditions. </a:t>
            </a:r>
          </a:p>
          <a:p>
            <a:r>
              <a:rPr lang="en-US" dirty="0"/>
              <a:t>Others who may be interested in the data include:</a:t>
            </a:r>
          </a:p>
          <a:p>
            <a:pPr lvl="1"/>
            <a:r>
              <a:rPr lang="en-US" dirty="0"/>
              <a:t>local hospitals, which can use the information to optimize staffing and equipment availability</a:t>
            </a:r>
          </a:p>
          <a:p>
            <a:pPr lvl="1"/>
            <a:r>
              <a:rPr lang="en-US" dirty="0"/>
              <a:t>local news and public health organizations, which could leverage the information to issue timely health warnings to the public.  </a:t>
            </a:r>
          </a:p>
          <a:p>
            <a:endParaRPr lang="en-US" dirty="0"/>
          </a:p>
        </p:txBody>
      </p:sp>
    </p:spTree>
    <p:extLst>
      <p:ext uri="{BB962C8B-B14F-4D97-AF65-F5344CB8AC3E}">
        <p14:creationId xmlns:p14="http://schemas.microsoft.com/office/powerpoint/2010/main" val="298143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954-A84C-43EF-BCF5-CBE8224CA7E5}"/>
              </a:ext>
            </a:extLst>
          </p:cNvPr>
          <p:cNvSpPr>
            <a:spLocks noGrp="1"/>
          </p:cNvSpPr>
          <p:nvPr>
            <p:ph type="title"/>
          </p:nvPr>
        </p:nvSpPr>
        <p:spPr/>
        <p:txBody>
          <a:bodyPr/>
          <a:lstStyle/>
          <a:p>
            <a:r>
              <a:rPr lang="en-US" dirty="0"/>
              <a:t>Part II: Data Acquisition &amp; cleaning</a:t>
            </a:r>
          </a:p>
        </p:txBody>
      </p:sp>
      <p:sp>
        <p:nvSpPr>
          <p:cNvPr id="3" name="Content Placeholder 2">
            <a:extLst>
              <a:ext uri="{FF2B5EF4-FFF2-40B4-BE49-F238E27FC236}">
                <a16:creationId xmlns:a16="http://schemas.microsoft.com/office/drawing/2014/main" id="{42752015-BB7A-4703-B2DD-D8ED5ADB70EE}"/>
              </a:ext>
            </a:extLst>
          </p:cNvPr>
          <p:cNvSpPr>
            <a:spLocks noGrp="1"/>
          </p:cNvSpPr>
          <p:nvPr>
            <p:ph idx="1"/>
          </p:nvPr>
        </p:nvSpPr>
        <p:spPr>
          <a:xfrm>
            <a:off x="685800" y="2089785"/>
            <a:ext cx="10820400" cy="4024125"/>
          </a:xfrm>
        </p:spPr>
        <p:txBody>
          <a:bodyPr>
            <a:noAutofit/>
          </a:bodyPr>
          <a:lstStyle/>
          <a:p>
            <a:r>
              <a:rPr lang="en-US" sz="1200" dirty="0"/>
              <a:t>Data pulled from Kaggle dataset located ​</a:t>
            </a:r>
            <a:r>
              <a:rPr lang="en-US" sz="1200" u="sng" dirty="0">
                <a:hlinkClick r:id="rId2"/>
              </a:rPr>
              <a:t>here</a:t>
            </a:r>
            <a:r>
              <a:rPr lang="en-US" sz="1200" dirty="0"/>
              <a:t>​. </a:t>
            </a:r>
          </a:p>
          <a:p>
            <a:r>
              <a:rPr lang="en-US" sz="1200" dirty="0"/>
              <a:t>Data problems and solutions</a:t>
            </a:r>
          </a:p>
          <a:p>
            <a:pPr lvl="1"/>
            <a:r>
              <a:rPr lang="en-US" sz="1200" dirty="0"/>
              <a:t>Problem: various attributes were over-weighted to certain outcomes</a:t>
            </a:r>
          </a:p>
          <a:p>
            <a:pPr lvl="2"/>
            <a:r>
              <a:rPr lang="en-US" sz="1200" dirty="0"/>
              <a:t>Solution: decrease the weighting of those particular outcomes and normalize the dataset</a:t>
            </a:r>
          </a:p>
          <a:p>
            <a:pPr lvl="1"/>
            <a:r>
              <a:rPr lang="en-US" sz="1200" dirty="0"/>
              <a:t>Problem: Data is descriptive, vice numeric</a:t>
            </a:r>
          </a:p>
          <a:p>
            <a:pPr lvl="2"/>
            <a:r>
              <a:rPr lang="en-US" sz="1200" dirty="0"/>
              <a:t>Solution: converted descriptive data (i.e., ‘dry road’) to numeric data where the number assigned corresponds to the severity of conditions</a:t>
            </a:r>
          </a:p>
          <a:p>
            <a:pPr lvl="1"/>
            <a:r>
              <a:rPr lang="en-US" sz="1200" dirty="0"/>
              <a:t>Problem: features missing data </a:t>
            </a:r>
          </a:p>
          <a:p>
            <a:pPr lvl="2"/>
            <a:r>
              <a:rPr lang="en-US" sz="1200" dirty="0"/>
              <a:t>Solution: features missing data were dropped. 194,310 attributes remained, a very robust n sample.</a:t>
            </a:r>
          </a:p>
          <a:p>
            <a:pPr lvl="1"/>
            <a:r>
              <a:rPr lang="en-US" sz="1200" dirty="0"/>
              <a:t>No significant outliers found</a:t>
            </a:r>
          </a:p>
          <a:p>
            <a:pPr marL="914400" lvl="2" indent="0">
              <a:buNone/>
            </a:pPr>
            <a:r>
              <a:rPr lang="en-US" sz="1200" dirty="0"/>
              <a:t>Problem: various attributes were over-weighted to certain outcomes</a:t>
            </a:r>
          </a:p>
          <a:p>
            <a:r>
              <a:rPr lang="en-US" sz="1200" dirty="0"/>
              <a:t>Target variable: Severity Code </a:t>
            </a:r>
          </a:p>
          <a:p>
            <a:r>
              <a:rPr lang="en-US" sz="1200" dirty="0"/>
              <a:t>Features Selection</a:t>
            </a:r>
          </a:p>
          <a:p>
            <a:pPr lvl="1"/>
            <a:r>
              <a:rPr lang="en-US" sz="1200" dirty="0"/>
              <a:t>numerous features that feed into the ‘severity code’ attribute were not kept, as they are already reflected in the resultant ‘severity code’.</a:t>
            </a:r>
          </a:p>
          <a:p>
            <a:pPr lvl="1"/>
            <a:r>
              <a:rPr lang="en-US" sz="1200" dirty="0"/>
              <a:t>The data contained numerous administrative attributes, which would solely be used to help police keep administrative track of the data. Because these attributes are arbitrary administrative descriptors, these attributes were also dropped. </a:t>
            </a:r>
          </a:p>
          <a:p>
            <a:r>
              <a:rPr lang="en-US" sz="1200" dirty="0"/>
              <a:t>Final set: 194,310 features and four attributes.</a:t>
            </a:r>
            <a:br>
              <a:rPr lang="en-US" sz="1200" dirty="0"/>
            </a:br>
            <a:endParaRPr lang="en-US" sz="1200" dirty="0"/>
          </a:p>
        </p:txBody>
      </p:sp>
    </p:spTree>
    <p:extLst>
      <p:ext uri="{BB962C8B-B14F-4D97-AF65-F5344CB8AC3E}">
        <p14:creationId xmlns:p14="http://schemas.microsoft.com/office/powerpoint/2010/main" val="287026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954-A84C-43EF-BCF5-CBE8224CA7E5}"/>
              </a:ext>
            </a:extLst>
          </p:cNvPr>
          <p:cNvSpPr>
            <a:spLocks noGrp="1"/>
          </p:cNvSpPr>
          <p:nvPr>
            <p:ph type="title"/>
          </p:nvPr>
        </p:nvSpPr>
        <p:spPr/>
        <p:txBody>
          <a:bodyPr/>
          <a:lstStyle/>
          <a:p>
            <a:r>
              <a:rPr lang="en-US" dirty="0"/>
              <a:t>Part III: data exploration</a:t>
            </a:r>
          </a:p>
        </p:txBody>
      </p:sp>
      <p:sp>
        <p:nvSpPr>
          <p:cNvPr id="3" name="Content Placeholder 2">
            <a:extLst>
              <a:ext uri="{FF2B5EF4-FFF2-40B4-BE49-F238E27FC236}">
                <a16:creationId xmlns:a16="http://schemas.microsoft.com/office/drawing/2014/main" id="{42752015-BB7A-4703-B2DD-D8ED5ADB70EE}"/>
              </a:ext>
            </a:extLst>
          </p:cNvPr>
          <p:cNvSpPr>
            <a:spLocks noGrp="1"/>
          </p:cNvSpPr>
          <p:nvPr>
            <p:ph idx="1"/>
          </p:nvPr>
        </p:nvSpPr>
        <p:spPr/>
        <p:txBody>
          <a:bodyPr/>
          <a:lstStyle/>
          <a:p>
            <a:r>
              <a:rPr lang="en-US" dirty="0"/>
              <a:t>Initial exploration of the data revealed significant relationships between weather conditions and accident severity. </a:t>
            </a:r>
          </a:p>
          <a:p>
            <a:pPr lvl="1"/>
            <a:r>
              <a:rPr lang="en-US" b="1" dirty="0"/>
              <a:t>Weather</a:t>
            </a:r>
            <a:r>
              <a:rPr lang="en-US" dirty="0"/>
              <a:t>: strong crosswinds were by far the greatest predictor of the most severe accidents, with 78% of category 3 accidents occurring during periods of strong headwinds (after re-weighting data due to oversampling of clear conditions)</a:t>
            </a:r>
          </a:p>
          <a:p>
            <a:pPr lvl="1"/>
            <a:r>
              <a:rPr lang="en-US" b="1" dirty="0"/>
              <a:t>Road conditions</a:t>
            </a:r>
            <a:r>
              <a:rPr lang="en-US" dirty="0"/>
              <a:t>: Poor road conditions seemed to cause more accidents, but didn’t result in the most severe accidents, probably due to slower speeds and increased driver caution. Interestingly, the most accidents occurred in dry road conditions.</a:t>
            </a:r>
          </a:p>
          <a:p>
            <a:pPr lvl="1"/>
            <a:r>
              <a:rPr lang="en-US" b="1" dirty="0"/>
              <a:t>Light conditions</a:t>
            </a:r>
            <a:r>
              <a:rPr lang="en-US" dirty="0"/>
              <a:t>: After re-weighting the data, we can see that the vast majority of the most severe accidents (category 3) occur in reduced light conditions. </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7563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CE8E-BE97-43BE-8162-B793B6B16BFF}"/>
              </a:ext>
            </a:extLst>
          </p:cNvPr>
          <p:cNvSpPr>
            <a:spLocks noGrp="1"/>
          </p:cNvSpPr>
          <p:nvPr>
            <p:ph type="title"/>
          </p:nvPr>
        </p:nvSpPr>
        <p:spPr>
          <a:xfrm>
            <a:off x="2895600" y="609599"/>
            <a:ext cx="8610599" cy="1303867"/>
          </a:xfrm>
        </p:spPr>
        <p:txBody>
          <a:bodyPr/>
          <a:lstStyle/>
          <a:p>
            <a:r>
              <a:rPr lang="en-US" dirty="0"/>
              <a:t>Part III: data exploration cont.</a:t>
            </a:r>
          </a:p>
        </p:txBody>
      </p:sp>
      <p:sp>
        <p:nvSpPr>
          <p:cNvPr id="8" name="Text Placeholder 7">
            <a:extLst>
              <a:ext uri="{FF2B5EF4-FFF2-40B4-BE49-F238E27FC236}">
                <a16:creationId xmlns:a16="http://schemas.microsoft.com/office/drawing/2014/main" id="{8CF2826C-65DF-4999-A5D5-493CB8307293}"/>
              </a:ext>
            </a:extLst>
          </p:cNvPr>
          <p:cNvSpPr>
            <a:spLocks noGrp="1"/>
          </p:cNvSpPr>
          <p:nvPr>
            <p:ph type="body" sz="half" idx="17"/>
          </p:nvPr>
        </p:nvSpPr>
        <p:spPr>
          <a:xfrm>
            <a:off x="7710134" y="7457515"/>
            <a:ext cx="3456432" cy="3314132"/>
          </a:xfrm>
        </p:spPr>
        <p:txBody>
          <a:bodyPr/>
          <a:lstStyle/>
          <a:p>
            <a:endParaRPr lang="en-US" dirty="0"/>
          </a:p>
        </p:txBody>
      </p:sp>
      <p:pic>
        <p:nvPicPr>
          <p:cNvPr id="10" name="Picture 9">
            <a:extLst>
              <a:ext uri="{FF2B5EF4-FFF2-40B4-BE49-F238E27FC236}">
                <a16:creationId xmlns:a16="http://schemas.microsoft.com/office/drawing/2014/main" id="{5B9BBA83-E9E4-4E50-BF8E-A71DD5CB5D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03794" y="1983848"/>
            <a:ext cx="4097655" cy="2440305"/>
          </a:xfrm>
          <a:prstGeom prst="rect">
            <a:avLst/>
          </a:prstGeom>
          <a:noFill/>
          <a:ln>
            <a:noFill/>
          </a:ln>
        </p:spPr>
      </p:pic>
      <p:pic>
        <p:nvPicPr>
          <p:cNvPr id="1026" name="Picture 1">
            <a:extLst>
              <a:ext uri="{FF2B5EF4-FFF2-40B4-BE49-F238E27FC236}">
                <a16:creationId xmlns:a16="http://schemas.microsoft.com/office/drawing/2014/main" id="{AF5DB57E-8F53-46D5-8B80-48FAFDEA8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33" y="1983848"/>
            <a:ext cx="47021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252B7141-405B-4857-8255-47F585BBE52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83301" y="4225925"/>
            <a:ext cx="4003033" cy="2432050"/>
          </a:xfrm>
          <a:prstGeom prst="rect">
            <a:avLst/>
          </a:prstGeom>
          <a:noFill/>
          <a:ln>
            <a:noFill/>
          </a:ln>
        </p:spPr>
      </p:pic>
    </p:spTree>
    <p:extLst>
      <p:ext uri="{BB962C8B-B14F-4D97-AF65-F5344CB8AC3E}">
        <p14:creationId xmlns:p14="http://schemas.microsoft.com/office/powerpoint/2010/main" val="401474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A094-66FB-4307-B1CA-1D9BEEE5E768}"/>
              </a:ext>
            </a:extLst>
          </p:cNvPr>
          <p:cNvSpPr>
            <a:spLocks noGrp="1"/>
          </p:cNvSpPr>
          <p:nvPr>
            <p:ph type="title"/>
          </p:nvPr>
        </p:nvSpPr>
        <p:spPr/>
        <p:txBody>
          <a:bodyPr/>
          <a:lstStyle/>
          <a:p>
            <a:r>
              <a:rPr lang="en-US" dirty="0"/>
              <a:t>Part iv: methodology &amp; predictive modelling</a:t>
            </a:r>
          </a:p>
        </p:txBody>
      </p:sp>
      <p:sp>
        <p:nvSpPr>
          <p:cNvPr id="3" name="Content Placeholder 2">
            <a:extLst>
              <a:ext uri="{FF2B5EF4-FFF2-40B4-BE49-F238E27FC236}">
                <a16:creationId xmlns:a16="http://schemas.microsoft.com/office/drawing/2014/main" id="{7B78F713-12F9-46A3-903F-A1C99CF79E21}"/>
              </a:ext>
            </a:extLst>
          </p:cNvPr>
          <p:cNvSpPr>
            <a:spLocks noGrp="1"/>
          </p:cNvSpPr>
          <p:nvPr>
            <p:ph sz="half" idx="1"/>
          </p:nvPr>
        </p:nvSpPr>
        <p:spPr/>
        <p:txBody>
          <a:bodyPr>
            <a:normAutofit fontScale="77500" lnSpcReduction="20000"/>
          </a:bodyPr>
          <a:lstStyle/>
          <a:p>
            <a:r>
              <a:rPr lang="en-US" dirty="0"/>
              <a:t>Because this particular study aims to predict the probability of engaging in a severe (‘Category 3) accident, we focus primarily on classification models. We apply the K-Nearest Neighbor, Decision tree, Logistic Regression, and SVM models. </a:t>
            </a:r>
          </a:p>
          <a:p>
            <a:pPr lvl="1"/>
            <a:r>
              <a:rPr lang="en-US" dirty="0"/>
              <a:t>all categorical values of data had to be converted to numeric values and numerous attributes had to be re-weighted to account for overrepresentation</a:t>
            </a:r>
          </a:p>
          <a:p>
            <a:pPr lvl="1"/>
            <a:r>
              <a:rPr lang="en-US" dirty="0"/>
              <a:t>The Jaccard and F-1 Scores were used as the primary evaluation metrics.</a:t>
            </a:r>
          </a:p>
          <a:p>
            <a:pPr lvl="1"/>
            <a:r>
              <a:rPr lang="en-US" dirty="0"/>
              <a:t>To apply the classification models, I divided the data into two classes (Severity Code&gt;=0 or &lt;3</a:t>
            </a:r>
          </a:p>
          <a:p>
            <a:pPr lvl="1"/>
            <a:r>
              <a:rPr lang="en-US" dirty="0"/>
              <a:t>KNN, with K=8, proved to be the most accurate model, although the accuracy of the models was relatively comparable. </a:t>
            </a:r>
          </a:p>
          <a:p>
            <a:endParaRPr lang="en-US" dirty="0"/>
          </a:p>
        </p:txBody>
      </p:sp>
      <p:pic>
        <p:nvPicPr>
          <p:cNvPr id="6" name="Content Placeholder 5">
            <a:extLst>
              <a:ext uri="{FF2B5EF4-FFF2-40B4-BE49-F238E27FC236}">
                <a16:creationId xmlns:a16="http://schemas.microsoft.com/office/drawing/2014/main" id="{CBC1F091-06D2-49D0-96A0-28148B8098A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0825" y="2743200"/>
            <a:ext cx="5162320" cy="3139186"/>
          </a:xfrm>
          <a:prstGeom prst="rect">
            <a:avLst/>
          </a:prstGeom>
          <a:noFill/>
        </p:spPr>
      </p:pic>
    </p:spTree>
    <p:extLst>
      <p:ext uri="{BB962C8B-B14F-4D97-AF65-F5344CB8AC3E}">
        <p14:creationId xmlns:p14="http://schemas.microsoft.com/office/powerpoint/2010/main" val="203701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954-A84C-43EF-BCF5-CBE8224CA7E5}"/>
              </a:ext>
            </a:extLst>
          </p:cNvPr>
          <p:cNvSpPr>
            <a:spLocks noGrp="1"/>
          </p:cNvSpPr>
          <p:nvPr>
            <p:ph type="title"/>
          </p:nvPr>
        </p:nvSpPr>
        <p:spPr/>
        <p:txBody>
          <a:bodyPr/>
          <a:lstStyle/>
          <a:p>
            <a:r>
              <a:rPr lang="en-US" dirty="0"/>
              <a:t>Part V: Conclusions</a:t>
            </a:r>
          </a:p>
        </p:txBody>
      </p:sp>
      <p:sp>
        <p:nvSpPr>
          <p:cNvPr id="3" name="Content Placeholder 2">
            <a:extLst>
              <a:ext uri="{FF2B5EF4-FFF2-40B4-BE49-F238E27FC236}">
                <a16:creationId xmlns:a16="http://schemas.microsoft.com/office/drawing/2014/main" id="{42752015-BB7A-4703-B2DD-D8ED5ADB70EE}"/>
              </a:ext>
            </a:extLst>
          </p:cNvPr>
          <p:cNvSpPr>
            <a:spLocks noGrp="1"/>
          </p:cNvSpPr>
          <p:nvPr>
            <p:ph idx="1"/>
          </p:nvPr>
        </p:nvSpPr>
        <p:spPr/>
        <p:txBody>
          <a:bodyPr/>
          <a:lstStyle/>
          <a:p>
            <a:pPr marL="0" indent="0">
              <a:buNone/>
            </a:pPr>
            <a:r>
              <a:rPr lang="en-US" dirty="0"/>
              <a:t>In this project, I evaluated the relationship between weather conditions and severe car accidents. I identified severity code as the target variable and weather, road conditions, and light conditions as the independent variable. Because this study is primarily concerned with the probability of a severe accident, I applied a variety of classification models to predict such probability. Findings reveal that driving certain severe weather conditions, i.e., strong winds and low-light conditions, likely increases the probability of being involved in a severe car accident. These models will aid Seattle Police Department and surrounding hospitals with predictive resource allocation. </a:t>
            </a:r>
          </a:p>
          <a:p>
            <a:endParaRPr lang="en-US" dirty="0"/>
          </a:p>
        </p:txBody>
      </p:sp>
    </p:spTree>
    <p:extLst>
      <p:ext uri="{BB962C8B-B14F-4D97-AF65-F5344CB8AC3E}">
        <p14:creationId xmlns:p14="http://schemas.microsoft.com/office/powerpoint/2010/main" val="38877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954-A84C-43EF-BCF5-CBE8224CA7E5}"/>
              </a:ext>
            </a:extLst>
          </p:cNvPr>
          <p:cNvSpPr>
            <a:spLocks noGrp="1"/>
          </p:cNvSpPr>
          <p:nvPr>
            <p:ph type="title"/>
          </p:nvPr>
        </p:nvSpPr>
        <p:spPr/>
        <p:txBody>
          <a:bodyPr/>
          <a:lstStyle/>
          <a:p>
            <a:r>
              <a:rPr lang="en-US" dirty="0"/>
              <a:t>Part VI: Future directions</a:t>
            </a:r>
          </a:p>
        </p:txBody>
      </p:sp>
      <p:sp>
        <p:nvSpPr>
          <p:cNvPr id="3" name="Content Placeholder 2">
            <a:extLst>
              <a:ext uri="{FF2B5EF4-FFF2-40B4-BE49-F238E27FC236}">
                <a16:creationId xmlns:a16="http://schemas.microsoft.com/office/drawing/2014/main" id="{42752015-BB7A-4703-B2DD-D8ED5ADB70EE}"/>
              </a:ext>
            </a:extLst>
          </p:cNvPr>
          <p:cNvSpPr>
            <a:spLocks noGrp="1"/>
          </p:cNvSpPr>
          <p:nvPr>
            <p:ph idx="1"/>
          </p:nvPr>
        </p:nvSpPr>
        <p:spPr/>
        <p:txBody>
          <a:bodyPr/>
          <a:lstStyle/>
          <a:p>
            <a:r>
              <a:rPr lang="en-US" dirty="0"/>
              <a:t>In this project, I was able to achieve ~78% accuracy in classification. However, significant variance still remains. The models could be improved with more granular (and more accurately scaled) weather data.</a:t>
            </a:r>
          </a:p>
          <a:p>
            <a:pPr lvl="1"/>
            <a:r>
              <a:rPr lang="en-US" dirty="0"/>
              <a:t>For example, instead of collecting descriptive data for road conditions, data on the relative slipperiness of roads could be a more accurate indicator. </a:t>
            </a:r>
          </a:p>
          <a:p>
            <a:pPr lvl="1"/>
            <a:r>
              <a:rPr lang="en-US" dirty="0"/>
              <a:t>More reliably scaled information on light conditions would also help improve the accuracy of the models (for example, is a street without streetlight or a street with its streetlights off darker?). </a:t>
            </a:r>
          </a:p>
          <a:p>
            <a:pPr lvl="1"/>
            <a:r>
              <a:rPr lang="en-US" dirty="0"/>
              <a:t>More data, specifically on how weather impacts road and light conditions, would be helpful. </a:t>
            </a:r>
          </a:p>
          <a:p>
            <a:r>
              <a:rPr lang="en-US" dirty="0"/>
              <a:t>For local hospitals, it could also be helpful to know if certain weather conditions are more heavily linked to specific injury severity or types. </a:t>
            </a:r>
          </a:p>
        </p:txBody>
      </p:sp>
    </p:spTree>
    <p:extLst>
      <p:ext uri="{BB962C8B-B14F-4D97-AF65-F5344CB8AC3E}">
        <p14:creationId xmlns:p14="http://schemas.microsoft.com/office/powerpoint/2010/main" val="22497660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890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PREDICTING THE PROBABILITY OF SEVERE ACCIDENTS BASED ON WEATHER CONDITIONS</vt:lpstr>
      <vt:lpstr>Part I: Introduction</vt:lpstr>
      <vt:lpstr>Part II: Data Acquisition &amp; cleaning</vt:lpstr>
      <vt:lpstr>Part III: data exploration</vt:lpstr>
      <vt:lpstr>Part III: data exploration cont.</vt:lpstr>
      <vt:lpstr>Part iv: methodology &amp; predictive modelling</vt:lpstr>
      <vt:lpstr>Part V: Conclusions</vt:lpstr>
      <vt:lpstr>Part VI: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PROBABILITY OF SEVERE ACCIDENTS BASED ON WEATHER CONDITIONS</dc:title>
  <dc:creator>Andi Frkovich</dc:creator>
  <cp:lastModifiedBy>Andi Frkovich</cp:lastModifiedBy>
  <cp:revision>5</cp:revision>
  <dcterms:created xsi:type="dcterms:W3CDTF">2020-09-10T19:58:25Z</dcterms:created>
  <dcterms:modified xsi:type="dcterms:W3CDTF">2020-09-10T21:32:39Z</dcterms:modified>
</cp:coreProperties>
</file>