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65" r:id="rId5"/>
    <p:sldId id="263" r:id="rId6"/>
    <p:sldId id="264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9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880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425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94327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761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493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303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69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3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9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0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7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7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0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7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55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ata-seattlecitygis.opendata.arcgis.com/datasets/5b5c745e0f1f48e7a53acec63a0022ab_0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DEC5-5687-4E6E-A2EE-FE6F7ED07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89130"/>
            <a:ext cx="9448800" cy="1825096"/>
          </a:xfrm>
        </p:spPr>
        <p:txBody>
          <a:bodyPr>
            <a:normAutofit/>
          </a:bodyPr>
          <a:lstStyle/>
          <a:p>
            <a:r>
              <a:rPr lang="en-US" sz="3600" dirty="0"/>
              <a:t>PREDICTING THE PROBABILITY OF SEVERE ACCIDENTS BASED ON WEATHER CONDITIONS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EE9DD-1E63-48D1-B043-9B89573A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03651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/>
              <a:t>By Andi Frkovich</a:t>
            </a:r>
          </a:p>
          <a:p>
            <a:pPr algn="ctr"/>
            <a:r>
              <a:rPr lang="en-US" b="1" dirty="0"/>
              <a:t>September 17, 2020</a:t>
            </a:r>
          </a:p>
        </p:txBody>
      </p:sp>
    </p:spTree>
    <p:extLst>
      <p:ext uri="{BB962C8B-B14F-4D97-AF65-F5344CB8AC3E}">
        <p14:creationId xmlns:p14="http://schemas.microsoft.com/office/powerpoint/2010/main" val="296818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5954-A84C-43EF-BCF5-CBE8224C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2015-BB7A-4703-B2DD-D8ED5ADB7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1895475"/>
            <a:ext cx="6591300" cy="454342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Aim of Study</a:t>
            </a:r>
            <a:r>
              <a:rPr lang="en-US" b="1" dirty="0"/>
              <a:t>: </a:t>
            </a:r>
            <a:r>
              <a:rPr lang="en-US" dirty="0"/>
              <a:t>Understand the extent to which poor weather conditions can be used to  predict traffic accident severity</a:t>
            </a:r>
          </a:p>
          <a:p>
            <a:r>
              <a:rPr lang="en-US" b="1" dirty="0">
                <a:solidFill>
                  <a:srgbClr val="FF0000"/>
                </a:solidFill>
              </a:rPr>
              <a:t>Target Audience</a:t>
            </a:r>
            <a:r>
              <a:rPr lang="en-US" b="1" dirty="0"/>
              <a:t>: </a:t>
            </a:r>
            <a:r>
              <a:rPr lang="en-US" dirty="0"/>
              <a:t>Seattle Police Department (SPD) </a:t>
            </a:r>
          </a:p>
          <a:p>
            <a:pPr lvl="1"/>
            <a:r>
              <a:rPr lang="en-US" dirty="0"/>
              <a:t>SPD responds to accidents and coordinates necessary medical care</a:t>
            </a:r>
          </a:p>
          <a:p>
            <a:pPr lvl="1"/>
            <a:r>
              <a:rPr lang="en-US" dirty="0"/>
              <a:t>Police could use predicted severity of traffic accidents to optimize manpower and resource allocation (specifically to traffic units)</a:t>
            </a:r>
          </a:p>
          <a:p>
            <a:r>
              <a:rPr lang="en-US" b="1" dirty="0">
                <a:solidFill>
                  <a:srgbClr val="FF0000"/>
                </a:solidFill>
              </a:rPr>
              <a:t>Helpful 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meteorological weather</a:t>
            </a:r>
          </a:p>
          <a:p>
            <a:pPr lvl="1"/>
            <a:r>
              <a:rPr lang="en-US" dirty="0"/>
              <a:t>road conditions</a:t>
            </a:r>
          </a:p>
          <a:p>
            <a:pPr lvl="1"/>
            <a:r>
              <a:rPr lang="en-US" dirty="0"/>
              <a:t>light conditions</a:t>
            </a:r>
          </a:p>
          <a:p>
            <a:r>
              <a:rPr lang="en-US" b="1" dirty="0">
                <a:solidFill>
                  <a:srgbClr val="FF0000"/>
                </a:solidFill>
              </a:rPr>
              <a:t>Others who may be interested in the 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local hospitals, which can use the information to optimize staffing and equipment availability</a:t>
            </a:r>
          </a:p>
          <a:p>
            <a:pPr lvl="1"/>
            <a:r>
              <a:rPr lang="en-US" dirty="0"/>
              <a:t>local news and public health organizations, which could leverage the information to issue timely health warnings to the public.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42337-E46E-481F-9D12-91D3A3F98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7" b="-75"/>
          <a:stretch/>
        </p:blipFill>
        <p:spPr>
          <a:xfrm>
            <a:off x="452651" y="2265680"/>
            <a:ext cx="4702168" cy="326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3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5954-A84C-43EF-BCF5-CBE8224C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Data Acquisition &amp;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2015-BB7A-4703-B2DD-D8ED5ADB7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89785"/>
            <a:ext cx="10820400" cy="402412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 pulled from Kaggle dataset </a:t>
            </a:r>
            <a:r>
              <a:rPr lang="en-US" sz="2400" dirty="0"/>
              <a:t>located ​</a:t>
            </a:r>
            <a:r>
              <a:rPr lang="en-US" sz="2400" u="sng" dirty="0">
                <a:hlinkClick r:id="rId2"/>
              </a:rPr>
              <a:t>here</a:t>
            </a:r>
            <a:r>
              <a:rPr lang="en-US" sz="2400" dirty="0"/>
              <a:t>​.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Target variable</a:t>
            </a:r>
            <a:r>
              <a:rPr lang="en-US" sz="2400" dirty="0"/>
              <a:t>: Severity Code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Features Selection</a:t>
            </a:r>
          </a:p>
          <a:p>
            <a:pPr lvl="1"/>
            <a:r>
              <a:rPr lang="en-US" sz="2400" dirty="0"/>
              <a:t>numerous features that feed into the ‘severity code’ attribute were not kept, as they are already reflected in the resultant ‘severity code’</a:t>
            </a:r>
          </a:p>
          <a:p>
            <a:pPr lvl="1"/>
            <a:r>
              <a:rPr lang="en-US" sz="2400" dirty="0"/>
              <a:t>Administrative features dropped </a:t>
            </a:r>
          </a:p>
          <a:p>
            <a:r>
              <a:rPr lang="en-US" sz="2400" dirty="0"/>
              <a:t>Final set: 194,310 features and four attributes.</a:t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026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89FA-5329-48C5-A0AA-CED99E03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9F2F-CE8C-44E3-8B64-C90739E2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 problems and solutions</a:t>
            </a:r>
          </a:p>
          <a:p>
            <a:pPr lvl="1"/>
            <a:r>
              <a:rPr lang="en-US" sz="2400" b="1" dirty="0"/>
              <a:t>Problem</a:t>
            </a:r>
            <a:r>
              <a:rPr lang="en-US" sz="2400" dirty="0"/>
              <a:t>: various attributes were over-weighted to certain outcomes</a:t>
            </a:r>
          </a:p>
          <a:p>
            <a:pPr lvl="2"/>
            <a:r>
              <a:rPr lang="en-US" sz="2400" i="1" dirty="0"/>
              <a:t>Solution</a:t>
            </a:r>
            <a:r>
              <a:rPr lang="en-US" sz="2400" dirty="0"/>
              <a:t>: decrease the weighting of those particular outcomes and normalize the dataset</a:t>
            </a:r>
          </a:p>
          <a:p>
            <a:pPr lvl="1"/>
            <a:r>
              <a:rPr lang="en-US" sz="2400" b="1" dirty="0"/>
              <a:t>Problem</a:t>
            </a:r>
            <a:r>
              <a:rPr lang="en-US" sz="2400" dirty="0"/>
              <a:t>: Data is descriptive, vice numeric</a:t>
            </a:r>
          </a:p>
          <a:p>
            <a:pPr lvl="2"/>
            <a:r>
              <a:rPr lang="en-US" sz="2400" i="1" dirty="0"/>
              <a:t>Solution</a:t>
            </a:r>
            <a:r>
              <a:rPr lang="en-US" sz="2400" dirty="0"/>
              <a:t>: converted descriptive data (i.e., ‘dry road’) to numeric data where the number assigned corresponds to the severity of conditions</a:t>
            </a:r>
          </a:p>
          <a:p>
            <a:pPr lvl="1"/>
            <a:r>
              <a:rPr lang="en-US" sz="2400" b="1" dirty="0"/>
              <a:t>Problem</a:t>
            </a:r>
            <a:r>
              <a:rPr lang="en-US" sz="2400" dirty="0"/>
              <a:t>: features missing data </a:t>
            </a:r>
          </a:p>
          <a:p>
            <a:pPr lvl="2"/>
            <a:r>
              <a:rPr lang="en-US" sz="2400" i="1" dirty="0"/>
              <a:t>Solution</a:t>
            </a:r>
            <a:r>
              <a:rPr lang="en-US" sz="2400" dirty="0"/>
              <a:t>: features missing data were dropped. 194,310 attributes remained, a very robust n sample.</a:t>
            </a:r>
          </a:p>
          <a:p>
            <a:pPr lvl="1"/>
            <a:r>
              <a:rPr lang="en-US" sz="2400" dirty="0"/>
              <a:t>No significant outliers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0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CE8E-BE97-43BE-8162-B793B6B1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09599"/>
            <a:ext cx="8610599" cy="1303867"/>
          </a:xfrm>
        </p:spPr>
        <p:txBody>
          <a:bodyPr/>
          <a:lstStyle/>
          <a:p>
            <a:r>
              <a:rPr lang="en-US" dirty="0"/>
              <a:t>Part III: data exploration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F2826C-65DF-4999-A5D5-493CB830729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710134" y="7457515"/>
            <a:ext cx="3456432" cy="33141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9BBA83-E9E4-4E50-BF8E-A71DD5CB5D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794" y="1983848"/>
            <a:ext cx="4097655" cy="2440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1">
            <a:extLst>
              <a:ext uri="{FF2B5EF4-FFF2-40B4-BE49-F238E27FC236}">
                <a16:creationId xmlns:a16="http://schemas.microsoft.com/office/drawing/2014/main" id="{AF5DB57E-8F53-46D5-8B80-48FAFDEA8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3" y="1983848"/>
            <a:ext cx="470217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2B7141-405B-4857-8255-47F585BBE52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301" y="4225925"/>
            <a:ext cx="4003033" cy="2432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74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A094-66FB-4307-B1CA-1D9BEEE5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err="1"/>
              <a:t>iII</a:t>
            </a:r>
            <a:r>
              <a:rPr lang="en-US" dirty="0"/>
              <a:t>: methodology &amp; predictive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8F713-12F9-46A3-903F-A1C99CF79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630" y="2185033"/>
            <a:ext cx="6677025" cy="4024125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Classification models </a:t>
            </a:r>
            <a:r>
              <a:rPr lang="en-US" sz="7200" dirty="0"/>
              <a:t>are best suited for probability predictions. This study used:</a:t>
            </a:r>
          </a:p>
          <a:p>
            <a:pPr lvl="1"/>
            <a:r>
              <a:rPr lang="en-US" sz="7200" dirty="0"/>
              <a:t>K-Nearest Neighbor model</a:t>
            </a:r>
          </a:p>
          <a:p>
            <a:pPr lvl="1"/>
            <a:r>
              <a:rPr lang="en-US" sz="7200" dirty="0"/>
              <a:t>Decision tree model</a:t>
            </a:r>
          </a:p>
          <a:p>
            <a:pPr lvl="1"/>
            <a:r>
              <a:rPr lang="en-US" sz="7200" dirty="0"/>
              <a:t>Logistic Regression model</a:t>
            </a:r>
          </a:p>
          <a:p>
            <a:pPr lvl="1"/>
            <a:r>
              <a:rPr lang="en-US" sz="7200" dirty="0"/>
              <a:t>SVM model</a:t>
            </a:r>
          </a:p>
          <a:p>
            <a:r>
              <a:rPr lang="en-US" sz="7200" b="1" dirty="0">
                <a:solidFill>
                  <a:srgbClr val="FF0000"/>
                </a:solidFill>
              </a:rPr>
              <a:t>Primary Evaluation Metrics</a:t>
            </a:r>
            <a:r>
              <a:rPr lang="en-US" sz="7200" dirty="0"/>
              <a:t>:</a:t>
            </a:r>
          </a:p>
          <a:p>
            <a:pPr lvl="1"/>
            <a:r>
              <a:rPr lang="en-US" sz="7200" dirty="0"/>
              <a:t>Jaccard</a:t>
            </a:r>
          </a:p>
          <a:p>
            <a:pPr lvl="1"/>
            <a:r>
              <a:rPr lang="en-US" sz="7200" dirty="0"/>
              <a:t>F-1 Score</a:t>
            </a:r>
          </a:p>
          <a:p>
            <a:pPr lvl="1"/>
            <a:r>
              <a:rPr lang="en-US" sz="7200" dirty="0"/>
              <a:t>Log Loss for Logistic Regression</a:t>
            </a:r>
          </a:p>
          <a:p>
            <a:r>
              <a:rPr lang="en-US" sz="7200" b="1" dirty="0">
                <a:solidFill>
                  <a:srgbClr val="FF0000"/>
                </a:solidFill>
              </a:rPr>
              <a:t>To apply these models, I had to</a:t>
            </a:r>
            <a:r>
              <a:rPr lang="en-US" sz="7200" dirty="0"/>
              <a:t>:</a:t>
            </a:r>
          </a:p>
          <a:p>
            <a:pPr lvl="1"/>
            <a:r>
              <a:rPr lang="en-US" sz="7200" dirty="0"/>
              <a:t>Convert categorical to numeric values</a:t>
            </a:r>
          </a:p>
          <a:p>
            <a:pPr lvl="1"/>
            <a:r>
              <a:rPr lang="en-US" sz="7200" dirty="0"/>
              <a:t>Account for over-representation</a:t>
            </a:r>
          </a:p>
          <a:p>
            <a:pPr lvl="1"/>
            <a:r>
              <a:rPr lang="en-US" sz="7200" dirty="0"/>
              <a:t>Divide the data into two severity classes (Severity Code&gt;=3 or &lt;3)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C1F091-06D2-49D0-96A0-28148B8098A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627503"/>
            <a:ext cx="5162320" cy="31391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701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A094-66FB-4307-B1CA-1D9BEEE5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8F713-12F9-46A3-903F-A1C99CF79E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KNN model </a:t>
            </a:r>
            <a:r>
              <a:rPr lang="en-US" dirty="0"/>
              <a:t>(with K=8) yielded most accurate </a:t>
            </a:r>
            <a:r>
              <a:rPr lang="en-US" dirty="0" err="1"/>
              <a:t>precdictions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Other interesting findings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Strong crosswinds greatest predictor of accidents</a:t>
            </a:r>
          </a:p>
          <a:p>
            <a:pPr lvl="1"/>
            <a:r>
              <a:rPr lang="en-US" dirty="0"/>
              <a:t>Majority of severe accidents occur in low-light conditions</a:t>
            </a:r>
          </a:p>
          <a:p>
            <a:pPr lvl="1"/>
            <a:r>
              <a:rPr lang="en-US" dirty="0"/>
              <a:t>Poor road conditions increase the frequency (but not severity) of accidents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C1F091-06D2-49D0-96A0-28148B8098A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743200"/>
            <a:ext cx="5162320" cy="31391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49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5954-A84C-43EF-BCF5-CBE8224C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V: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2015-BB7A-4703-B2DD-D8ED5ADB7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638675" cy="4024125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Driving in certain severe weather conditions, i.e., strong winds and low-light conditions, increases the probability of being involved in a severe car accident. </a:t>
            </a:r>
          </a:p>
          <a:p>
            <a:r>
              <a:rPr lang="en-US" sz="2600" dirty="0"/>
              <a:t>These models will aid SPD &amp; surrounding hospitals with predictive resource allocation.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F6BB6-1D88-48BE-BDE2-46C74F89E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312" y="2057401"/>
            <a:ext cx="61245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7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5954-A84C-43EF-BCF5-CBE8224C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VI: discussion &amp;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2015-BB7A-4703-B2DD-D8ED5ADB7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achieved </a:t>
            </a:r>
            <a:r>
              <a:rPr lang="en-US" b="1" dirty="0">
                <a:solidFill>
                  <a:srgbClr val="FF0000"/>
                </a:solidFill>
              </a:rPr>
              <a:t>~78% accuracy </a:t>
            </a:r>
            <a:r>
              <a:rPr lang="en-US" dirty="0"/>
              <a:t>in classification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Variance still remains and could be improved </a:t>
            </a:r>
            <a:r>
              <a:rPr lang="en-US" dirty="0"/>
              <a:t>with more granular (and more accurately scaled) weather data, like:</a:t>
            </a:r>
          </a:p>
          <a:p>
            <a:pPr lvl="1"/>
            <a:r>
              <a:rPr lang="en-US" dirty="0"/>
              <a:t>Scaled data on the relative slipperiness of roads (vice ambiguous descriptive indicators) </a:t>
            </a:r>
          </a:p>
          <a:p>
            <a:pPr lvl="1"/>
            <a:r>
              <a:rPr lang="en-US" dirty="0"/>
              <a:t>More reliably scaled information on light conditions (for example, is a street without streetlight or a street with its streetlights off darker?). </a:t>
            </a:r>
          </a:p>
          <a:p>
            <a:r>
              <a:rPr lang="en-US" dirty="0"/>
              <a:t>For local hospitals (secondary data consumers), it could also be helpful to know if certain weather conditions are more heavily linked to specific injury severity or types. </a:t>
            </a:r>
          </a:p>
        </p:txBody>
      </p:sp>
    </p:spTree>
    <p:extLst>
      <p:ext uri="{BB962C8B-B14F-4D97-AF65-F5344CB8AC3E}">
        <p14:creationId xmlns:p14="http://schemas.microsoft.com/office/powerpoint/2010/main" val="22497660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264</TotalTime>
  <Words>570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PREDICTING THE PROBABILITY OF SEVERE ACCIDENTS BASED ON WEATHER CONDITIONS</vt:lpstr>
      <vt:lpstr>Part I: Introduction</vt:lpstr>
      <vt:lpstr>Part II: Data Acquisition &amp; feature selection</vt:lpstr>
      <vt:lpstr>Part II: data cleaning</vt:lpstr>
      <vt:lpstr>Part III: data exploration</vt:lpstr>
      <vt:lpstr>Part iII: methodology &amp; predictive modelling</vt:lpstr>
      <vt:lpstr>Part IV: Results</vt:lpstr>
      <vt:lpstr>Part V: Conclusions</vt:lpstr>
      <vt:lpstr>Part VI: discussion &amp;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PROBABILITY OF SEVERE ACCIDENTS BASED ON WEATHER CONDITIONS</dc:title>
  <dc:creator>Andi Frkovich</dc:creator>
  <cp:lastModifiedBy>Andi Frkovich</cp:lastModifiedBy>
  <cp:revision>10</cp:revision>
  <dcterms:created xsi:type="dcterms:W3CDTF">2020-09-10T19:58:25Z</dcterms:created>
  <dcterms:modified xsi:type="dcterms:W3CDTF">2020-09-18T02:17:48Z</dcterms:modified>
</cp:coreProperties>
</file>