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86" r:id="rId4"/>
    <p:sldId id="261" r:id="rId5"/>
    <p:sldId id="258" r:id="rId6"/>
    <p:sldId id="285" r:id="rId7"/>
    <p:sldId id="262" r:id="rId8"/>
    <p:sldId id="270" r:id="rId9"/>
    <p:sldId id="282" r:id="rId10"/>
    <p:sldId id="273" r:id="rId11"/>
    <p:sldId id="279" r:id="rId12"/>
    <p:sldId id="284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2CC3A5C-98D1-46EF-BD01-9728F662C005}">
          <p14:sldIdLst>
            <p14:sldId id="256"/>
            <p14:sldId id="264"/>
          </p14:sldIdLst>
        </p14:section>
        <p14:section name="Goal of the project" id="{01AC77BF-20D1-4B96-9945-DC44A62E31C1}">
          <p14:sldIdLst>
            <p14:sldId id="286"/>
            <p14:sldId id="261"/>
            <p14:sldId id="258"/>
            <p14:sldId id="285"/>
          </p14:sldIdLst>
        </p14:section>
        <p14:section name="Contact angle measurements" id="{2D85D663-E67C-49D8-B5D9-5177EBDDF8F7}">
          <p14:sldIdLst>
            <p14:sldId id="262"/>
            <p14:sldId id="270"/>
            <p14:sldId id="282"/>
          </p14:sldIdLst>
        </p14:section>
        <p14:section name="Two layer stratification" id="{7A77170F-F4A1-4606-81FC-41D8774A915A}">
          <p14:sldIdLst>
            <p14:sldId id="273"/>
            <p14:sldId id="279"/>
          </p14:sldIdLst>
        </p14:section>
        <p14:section name="Zinc battery" id="{816F3E34-2DE6-45EE-8AEC-0BDD91162B18}">
          <p14:sldIdLst>
            <p14:sldId id="284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4D7"/>
    <a:srgbClr val="65A3D7"/>
    <a:srgbClr val="0065BD"/>
    <a:srgbClr val="66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7EA6-70A7-4C7C-AB94-EAC623B40705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C193-B206-4747-8D4E-B2BE14A32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40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F6EBD-AF8F-420A-8963-E1C88476A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15AD06-D107-4CF7-8C54-09E2C4CD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C00EE-5880-4933-9D88-A0B4D760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3D29-6164-438C-8148-10A4200FF74C}" type="datetime1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EAC45-AC10-4A26-B8A5-6267FA8D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032CC-A359-4373-A035-41099A8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4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49D87-164E-4354-AC14-203CF3FE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E7B420-D8AF-4986-A076-CA86E0A38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12ED1-A90F-4A6A-B61A-06AE1080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D5B0-BA73-4D1E-B6BE-BD1D2DF3A00E}" type="datetime1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E852C-51A5-40C4-BB5C-A2D1A23E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1D07E-946D-46A3-A5CD-6C5B0020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9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DAFBB8-F6EE-4C24-B4D6-3173DDF39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935D8B-619D-4A9D-BA86-4AB3EB16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E43DE-B207-4532-BBE1-9DC7D346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AD88-8CA5-442E-A11F-6D87D2A2097C}" type="datetime1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F6D56-2B45-4033-B380-8FA5819F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404A4-0368-4ECA-AB7D-EF91B95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D387A-7FEA-4260-91CB-C65CFFCD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775CC-0D6D-450D-A7A7-5C84178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4CFF6-527A-4103-823B-FA2483E3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5633-C100-4C72-A4B1-9D515D20E38C}" type="datetime1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11FEA-08EC-4B6B-80C6-893AB1E9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63756-82E4-4D73-8058-DC698FC4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62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5471E-4411-40DC-B2B0-A4A047FC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A93394-383A-4BCD-934B-5DF3FE3E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4239B-17EE-4CA4-8B2F-514C39EC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6EA5-B018-4793-891A-58E499E84AD9}" type="datetime1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6A64-06AB-4AC2-8743-82C17BE9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A219CC-A3AF-4223-B3B7-A42C577D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6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643BB-DC4E-4455-AC2C-BA51170F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4A661-0655-46C7-A714-CBF7021DE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7F854-B28C-4AB9-99D8-8E1DE3E8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715E31-1394-4045-A81C-7877AFE8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5D5D-6EC4-4EF5-9800-A69E13FE3909}" type="datetime1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2F5B52-C6AB-4145-AF08-69E73FD1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CB48BC-C2D3-4816-AD6E-BF05CAC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0E402-BC9A-47D1-87AD-631539DF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7A19F-2287-4EA9-A929-C81F9F56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ACCD0B-51F6-4B69-ABEF-9143409F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A74435-A806-4150-93B1-F6A5AB599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C17BCC-60F8-4801-BB25-2567309EE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F6FC1A-5B65-40D3-9098-074564AA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1023-6E94-4FDD-9034-317FF5477060}" type="datetime1">
              <a:rPr lang="de-DE" smtClean="0"/>
              <a:t>04.10.2021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C8C1CF-DA1B-41CE-8A4B-376A29D0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7ECDD3-78A9-43E6-AEAE-6465CB4C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6F41D-27A2-46D2-9F8C-10F070B2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261BC6-DCAA-425A-97D4-F223BE99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CAD-489B-4FE6-A82D-4028AEFE5AC9}" type="datetime1">
              <a:rPr lang="de-DE" smtClean="0"/>
              <a:t>04.10.2021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D5406-F771-460B-AC11-DCEFA09B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521BE-BE4B-4D4E-9FDD-F7F02423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8CB118-EEE8-4A1F-BF54-7BBDF4D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68B4-E1DC-423B-AAAF-F1179410A3A9}" type="datetime1">
              <a:rPr lang="de-DE" smtClean="0"/>
              <a:t>04.10.2021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9E676B-CDDE-407D-8D0B-2ED56DFC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4E9773-C637-41D9-8B34-781DCB71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4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3EBB1-E45B-4509-BDC2-E174E101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3E518-7936-498E-B2E3-A3C7038E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45240-10B8-47EE-8DF3-8BC19D1A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13EABE-2F4A-481C-8138-A1E858F8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834F-ADB9-4BAA-8C39-1DF396F4AE09}" type="datetime1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E3C632-CF56-4AD1-8496-1749B62B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9859F-37DA-4D36-B062-405FDE7A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4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0A3EC-E944-41AD-A5D5-03BBB93C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346A11-3175-4519-B3DE-859C7470B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DB2347-8B75-44A9-B8C8-2FF6B967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D6774C-DAF7-4D8C-AFE1-0E991321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0C9B-1FD9-4855-A48E-24F16CD52679}" type="datetime1">
              <a:rPr lang="de-DE" smtClean="0"/>
              <a:t>04.10.2021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2A1C2-DEA8-4420-BE2D-4E214936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63A661-D72F-4543-8DDD-F7886CAB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E7D63C-1F9B-44F1-AB85-A216C635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6A85F-5E9A-443E-9B17-E1F0D2A2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34C8D-1495-4F55-982C-E89C9A84D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2303-FAF7-4D95-B7D1-1FC291FD734D}" type="datetime1">
              <a:rPr lang="de-DE" smtClean="0"/>
              <a:t>04.10.2021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3422B-C51D-44E6-B97F-1F2B4FB47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Exploring the Feasibility to make a Paint Battery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1FE05-7DEE-4343-9237-F4A29B8DF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A93C-3DF4-4314-977F-F92297094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52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BEADF91-0BB5-4571-9EA3-CF046538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8" b="14541"/>
          <a:stretch/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A37F39-FE6C-4293-B347-E34AE0E8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14" y="1667312"/>
            <a:ext cx="10080771" cy="1846044"/>
          </a:xfrm>
        </p:spPr>
        <p:txBody>
          <a:bodyPr>
            <a:normAutofit fontScale="90000"/>
          </a:bodyPr>
          <a:lstStyle/>
          <a:p>
            <a:r>
              <a:rPr lang="de-DE" b="1" dirty="0" err="1">
                <a:solidFill>
                  <a:srgbClr val="66A4D7"/>
                </a:solidFill>
              </a:rPr>
              <a:t>Exploring</a:t>
            </a:r>
            <a:r>
              <a:rPr lang="de-DE" b="1" dirty="0">
                <a:solidFill>
                  <a:srgbClr val="66A4D7"/>
                </a:solidFill>
              </a:rPr>
              <a:t> </a:t>
            </a:r>
            <a:r>
              <a:rPr lang="de-DE" b="1" dirty="0" err="1">
                <a:solidFill>
                  <a:srgbClr val="66A4D7"/>
                </a:solidFill>
              </a:rPr>
              <a:t>the</a:t>
            </a:r>
            <a:r>
              <a:rPr lang="de-DE" b="1" dirty="0">
                <a:solidFill>
                  <a:srgbClr val="66A4D7"/>
                </a:solidFill>
              </a:rPr>
              <a:t> </a:t>
            </a:r>
            <a:r>
              <a:rPr lang="de-DE" b="1" dirty="0" err="1">
                <a:solidFill>
                  <a:srgbClr val="66A4D7"/>
                </a:solidFill>
              </a:rPr>
              <a:t>Feasibility</a:t>
            </a:r>
            <a:r>
              <a:rPr lang="de-DE" b="1" dirty="0">
                <a:solidFill>
                  <a:srgbClr val="66A4D7"/>
                </a:solidFill>
              </a:rPr>
              <a:t> </a:t>
            </a:r>
            <a:r>
              <a:rPr lang="de-DE" b="1" dirty="0" err="1">
                <a:solidFill>
                  <a:srgbClr val="66A4D7"/>
                </a:solidFill>
              </a:rPr>
              <a:t>to</a:t>
            </a:r>
            <a:r>
              <a:rPr lang="de-DE" b="1" dirty="0">
                <a:solidFill>
                  <a:srgbClr val="66A4D7"/>
                </a:solidFill>
              </a:rPr>
              <a:t> </a:t>
            </a:r>
            <a:r>
              <a:rPr lang="de-DE" b="1" dirty="0" err="1">
                <a:solidFill>
                  <a:srgbClr val="66A4D7"/>
                </a:solidFill>
              </a:rPr>
              <a:t>make</a:t>
            </a:r>
            <a:r>
              <a:rPr lang="de-DE" b="1" dirty="0">
                <a:solidFill>
                  <a:srgbClr val="66A4D7"/>
                </a:solidFill>
              </a:rPr>
              <a:t> a</a:t>
            </a:r>
            <a:br>
              <a:rPr lang="de-DE" b="1" dirty="0">
                <a:solidFill>
                  <a:srgbClr val="66A4D7"/>
                </a:solidFill>
              </a:rPr>
            </a:br>
            <a:r>
              <a:rPr lang="de-DE" b="1" dirty="0">
                <a:solidFill>
                  <a:srgbClr val="0065BD"/>
                </a:solidFill>
              </a:rPr>
              <a:t>“Paint </a:t>
            </a:r>
            <a:r>
              <a:rPr lang="de-DE" b="1" dirty="0" err="1">
                <a:solidFill>
                  <a:srgbClr val="0065BD"/>
                </a:solidFill>
              </a:rPr>
              <a:t>Battery</a:t>
            </a:r>
            <a:r>
              <a:rPr lang="de-DE" b="1" dirty="0">
                <a:solidFill>
                  <a:srgbClr val="0065BD"/>
                </a:solidFill>
              </a:rPr>
              <a:t>”</a:t>
            </a:r>
            <a:endParaRPr lang="de-DE" dirty="0">
              <a:solidFill>
                <a:srgbClr val="0065BD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D9BDBED-9D5C-4E0B-8A73-619E1AAEF9E1}"/>
              </a:ext>
            </a:extLst>
          </p:cNvPr>
          <p:cNvSpPr txBox="1"/>
          <p:nvPr/>
        </p:nvSpPr>
        <p:spPr>
          <a:xfrm>
            <a:off x="0" y="41441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65A3D7"/>
                </a:solidFill>
              </a:rPr>
              <a:t>Andreas Grasser, 26.07.2021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6C62887-0021-4FBB-9FF7-FA631AA1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39" y="272985"/>
            <a:ext cx="852184" cy="8618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0F0D922-C77D-436E-9788-EA624AD80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69" y="328988"/>
            <a:ext cx="1501628" cy="7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2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F2669B0-0D72-417E-9797-0FABC5688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756" y="1999739"/>
            <a:ext cx="7128308" cy="48199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0065BD"/>
                </a:solidFill>
              </a:rPr>
              <a:t>Battery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with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two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layer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stratification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CE21F-7018-4E24-8246-C0328702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5197"/>
          </a:xfrm>
        </p:spPr>
        <p:txBody>
          <a:bodyPr/>
          <a:lstStyle/>
          <a:p>
            <a:r>
              <a:rPr lang="en-US" dirty="0"/>
              <a:t>No stratification signs for PEG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E88AE1-0F96-4A0A-8DAB-835FB08DA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0084" y="2491273"/>
            <a:ext cx="4120139" cy="35758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BD148B1-7C29-4C91-A0B8-9E81E1160D5B}"/>
              </a:ext>
            </a:extLst>
          </p:cNvPr>
          <p:cNvSpPr/>
          <p:nvPr/>
        </p:nvSpPr>
        <p:spPr>
          <a:xfrm>
            <a:off x="9613784" y="4306470"/>
            <a:ext cx="1946246" cy="1787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40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EC93279-CD24-4545-A0A1-52F65619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350" y="1832527"/>
            <a:ext cx="6568750" cy="50287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0065BD"/>
                </a:solidFill>
              </a:rPr>
              <a:t>Battery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with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two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layer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stratification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CE21F-7018-4E24-8246-C0328702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5197"/>
          </a:xfrm>
        </p:spPr>
        <p:txBody>
          <a:bodyPr/>
          <a:lstStyle/>
          <a:p>
            <a:r>
              <a:rPr lang="en-US" dirty="0"/>
              <a:t>Stratification of Polyaniline + PVA on Aluminum foil?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957BEA-CB22-4946-B25A-284D2EE8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36899" y="2617590"/>
            <a:ext cx="3696008" cy="32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0065BD"/>
                </a:solidFill>
              </a:rPr>
              <a:t>Battery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with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two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layer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stratification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CE21F-7018-4E24-8246-C0328702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655"/>
          </a:xfrm>
        </p:spPr>
        <p:txBody>
          <a:bodyPr>
            <a:normAutofit/>
          </a:bodyPr>
          <a:lstStyle/>
          <a:p>
            <a:r>
              <a:rPr lang="en-US" dirty="0"/>
              <a:t>Big problem: how to add third layer beneath the coating to electrochemically test the coating?</a:t>
            </a:r>
            <a:endParaRPr lang="en-US" baseline="30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D59B31-4387-4C4C-9C80-9EDF80BFD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996" y="2646353"/>
            <a:ext cx="3696008" cy="3207727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BC84809-76F3-4568-8CC4-731FE619931A}"/>
              </a:ext>
            </a:extLst>
          </p:cNvPr>
          <p:cNvCxnSpPr>
            <a:cxnSpLocks/>
          </p:cNvCxnSpPr>
          <p:nvPr/>
        </p:nvCxnSpPr>
        <p:spPr>
          <a:xfrm flipH="1">
            <a:off x="6509857" y="4952786"/>
            <a:ext cx="1761688" cy="3271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CE51AD2-04F9-4DFC-9F5C-E8D52F29C4F8}"/>
              </a:ext>
            </a:extLst>
          </p:cNvPr>
          <p:cNvSpPr txBox="1"/>
          <p:nvPr/>
        </p:nvSpPr>
        <p:spPr>
          <a:xfrm>
            <a:off x="8271545" y="4572070"/>
            <a:ext cx="486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726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0065BD"/>
                </a:solidFill>
              </a:rPr>
              <a:t>Battery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with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two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layer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stratification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CE21F-7018-4E24-8246-C0328702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601" cy="228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Using a zinc substrate as anode and Zinc Chloride as conducting salt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Possible difficulties:</a:t>
            </a:r>
          </a:p>
          <a:p>
            <a:pPr lvl="1"/>
            <a:r>
              <a:rPr lang="en-US" dirty="0"/>
              <a:t>Zinc has different surface energy than Aluminum</a:t>
            </a:r>
          </a:p>
          <a:p>
            <a:pPr lvl="1"/>
            <a:r>
              <a:rPr lang="en-US" dirty="0"/>
              <a:t>Zn</a:t>
            </a:r>
            <a:r>
              <a:rPr lang="en-US" baseline="30000" dirty="0"/>
              <a:t>2+ </a:t>
            </a:r>
            <a:r>
              <a:rPr lang="en-US" dirty="0"/>
              <a:t>instead of Na</a:t>
            </a:r>
            <a:r>
              <a:rPr lang="en-US" baseline="30000" dirty="0"/>
              <a:t>+ </a:t>
            </a:r>
            <a:r>
              <a:rPr lang="en-US" dirty="0"/>
              <a:t>ions</a:t>
            </a:r>
            <a:endParaRPr lang="en-US" baseline="30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363A71-7A35-4966-8D6A-38E1F83D3C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6" b="7307"/>
          <a:stretch/>
        </p:blipFill>
        <p:spPr>
          <a:xfrm>
            <a:off x="2531036" y="4115280"/>
            <a:ext cx="7129928" cy="23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6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PVA-NaClO4 solid </a:t>
            </a:r>
            <a:r>
              <a:rPr lang="de-DE" b="1" dirty="0" err="1">
                <a:solidFill>
                  <a:srgbClr val="0065BD"/>
                </a:solidFill>
              </a:rPr>
              <a:t>electrolyte</a:t>
            </a:r>
            <a:endParaRPr lang="de-DE" b="1" dirty="0">
              <a:solidFill>
                <a:srgbClr val="0065BD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D074AD-9E3F-4D44-837C-0191B84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52" t="26620" r="28368" b="9388"/>
          <a:stretch/>
        </p:blipFill>
        <p:spPr>
          <a:xfrm>
            <a:off x="2825620" y="1559711"/>
            <a:ext cx="6540760" cy="46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PVA-ZnCl2 solid </a:t>
            </a:r>
            <a:r>
              <a:rPr lang="de-DE" b="1" dirty="0" err="1">
                <a:solidFill>
                  <a:srgbClr val="0065BD"/>
                </a:solidFill>
              </a:rPr>
              <a:t>electrolyte</a:t>
            </a:r>
            <a:endParaRPr lang="de-DE" b="1" dirty="0">
              <a:solidFill>
                <a:srgbClr val="0065BD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6DA604-1D59-4E61-AE8E-379FAD973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9" t="24652" r="16964" b="9388"/>
          <a:stretch/>
        </p:blipFill>
        <p:spPr>
          <a:xfrm>
            <a:off x="2350928" y="1402411"/>
            <a:ext cx="7490143" cy="495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9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XRD </a:t>
            </a:r>
            <a:r>
              <a:rPr lang="de-DE" b="1" dirty="0" err="1">
                <a:solidFill>
                  <a:srgbClr val="0065BD"/>
                </a:solidFill>
              </a:rPr>
              <a:t>measurements</a:t>
            </a:r>
            <a:endParaRPr lang="de-DE" b="1" dirty="0">
              <a:solidFill>
                <a:srgbClr val="0065BD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73AF9E-45BB-4092-AEB1-8567D3A8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96" y="1406362"/>
            <a:ext cx="6448204" cy="494998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BC58D5-0B9C-4C94-AFAF-F2FEB9F1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6362"/>
            <a:ext cx="6448204" cy="49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8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5B48-6BFE-45BE-9D3A-9F620CD1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EB2A0-3A4B-4FB5-B6E0-CA4B06C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production has many steps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In-situ production often impossible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More steps  more expensive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Reduction of production steps can lead to lower prices and broader applications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F99D8-2A81-4821-BC1A-1FA79C1D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F4E57-F18C-4784-9340-B5A08226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8C2758-0739-446A-A76D-9CF556B68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5B48-6BFE-45BE-9D3A-9F620CD1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Final </a:t>
            </a:r>
            <a:r>
              <a:rPr lang="de-DE" b="1" dirty="0" err="1">
                <a:solidFill>
                  <a:srgbClr val="0065BD"/>
                </a:solidFill>
              </a:rPr>
              <a:t>goal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EB2A0-3A4B-4FB5-B6E0-CA4B06C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paint that produces the three layers of a battery by itself:</a:t>
            </a:r>
          </a:p>
          <a:p>
            <a:pPr lvl="1"/>
            <a:r>
              <a:rPr lang="en-US" dirty="0"/>
              <a:t>cathode</a:t>
            </a:r>
          </a:p>
          <a:p>
            <a:pPr lvl="1"/>
            <a:r>
              <a:rPr lang="en-US" dirty="0"/>
              <a:t>gel electrolyte / </a:t>
            </a:r>
            <a:r>
              <a:rPr lang="en-US" dirty="0" err="1"/>
              <a:t>seperator</a:t>
            </a:r>
            <a:endParaRPr lang="en-US" dirty="0"/>
          </a:p>
          <a:p>
            <a:pPr lvl="1"/>
            <a:r>
              <a:rPr lang="en-US" dirty="0"/>
              <a:t>anode</a:t>
            </a:r>
          </a:p>
          <a:p>
            <a:pPr lvl="1"/>
            <a:endParaRPr lang="en-US" dirty="0"/>
          </a:p>
          <a:p>
            <a:r>
              <a:rPr lang="en-US" dirty="0"/>
              <a:t>“Wall paint that forms a battery”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F99D8-2A81-4821-BC1A-1FA79C1D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F4E57-F18C-4784-9340-B5A08226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B73A10-CBCE-49C8-BA16-04041F4BE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9512" y="4099770"/>
            <a:ext cx="3152162" cy="208557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3945551-DDF7-4933-BF54-3BB72B0A1063}"/>
              </a:ext>
            </a:extLst>
          </p:cNvPr>
          <p:cNvSpPr txBox="1"/>
          <p:nvPr/>
        </p:nvSpPr>
        <p:spPr>
          <a:xfrm>
            <a:off x="7832043" y="6185340"/>
            <a:ext cx="173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https://www.obi.de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8342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5B48-6BFE-45BE-9D3A-9F620CD1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Final </a:t>
            </a:r>
            <a:r>
              <a:rPr lang="de-DE" b="1" dirty="0" err="1">
                <a:solidFill>
                  <a:srgbClr val="0065BD"/>
                </a:solidFill>
              </a:rPr>
              <a:t>goal</a:t>
            </a:r>
            <a:endParaRPr lang="de-DE" b="1" dirty="0">
              <a:solidFill>
                <a:srgbClr val="0065BD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3713CA3-A244-4C0F-80DF-01F83EA0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88002"/>
            <a:ext cx="12191998" cy="2800766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01BB1E-3245-45FE-B708-6EB297A41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90682E-20AE-46DB-9213-CA1A745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7A1C3-18B5-42A2-9ADD-FF9F40D8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Possible </a:t>
            </a:r>
            <a:r>
              <a:rPr lang="de-DE" b="1" dirty="0" err="1">
                <a:solidFill>
                  <a:srgbClr val="0065BD"/>
                </a:solidFill>
              </a:rPr>
              <a:t>steps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4DCBA-3839-426D-969B-D918FB34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Solvability experiments with the components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phase separation experiments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Manually assembled battery using spin-coating etc. for benchmark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“Hybrid” battery with self-stratification of two layers + one spin-coated layer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Complete battery using self stratification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Further improvements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Reality: not that straight forward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1B0C8D-635A-4235-9A6F-191144EA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77EBD-9C9F-4FAB-838D-5B088713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98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7A1C3-18B5-42A2-9ADD-FF9F40D8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Polyaniline </a:t>
            </a:r>
            <a:r>
              <a:rPr lang="de-DE" b="1" dirty="0" err="1">
                <a:solidFill>
                  <a:srgbClr val="0065BD"/>
                </a:solidFill>
              </a:rPr>
              <a:t>reduction</a:t>
            </a:r>
            <a:r>
              <a:rPr lang="de-DE" b="1" dirty="0">
                <a:solidFill>
                  <a:srgbClr val="0065BD"/>
                </a:solidFill>
              </a:rPr>
              <a:t> / </a:t>
            </a:r>
            <a:r>
              <a:rPr lang="de-DE" b="1" dirty="0" err="1">
                <a:solidFill>
                  <a:srgbClr val="0065BD"/>
                </a:solidFill>
              </a:rPr>
              <a:t>oxidation</a:t>
            </a:r>
            <a:endParaRPr lang="de-DE" b="1" dirty="0">
              <a:solidFill>
                <a:srgbClr val="0065B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1B0C8D-635A-4235-9A6F-191144EA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77EBD-9C9F-4FAB-838D-5B088713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4B639D-1719-461C-B1D4-F30FA43F5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23" y="1397642"/>
            <a:ext cx="7016211" cy="4630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E8D5B10-A94E-4B34-8D78-2CF7D18F7DDA}"/>
              </a:ext>
            </a:extLst>
          </p:cNvPr>
          <p:cNvSpPr txBox="1"/>
          <p:nvPr/>
        </p:nvSpPr>
        <p:spPr>
          <a:xfrm>
            <a:off x="1432474" y="6163077"/>
            <a:ext cx="932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Song, Edward &amp; Choi, </a:t>
            </a:r>
            <a:r>
              <a:rPr lang="en-US" sz="1000" dirty="0" err="1"/>
              <a:t>Jin</a:t>
            </a:r>
            <a:r>
              <a:rPr lang="en-US" sz="1000" dirty="0"/>
              <a:t>-Woo. (2013). Conducting Polyaniline Nanowire and Its Applications in </a:t>
            </a:r>
            <a:r>
              <a:rPr lang="en-US" sz="1000" dirty="0" err="1"/>
              <a:t>Chemiresistive</a:t>
            </a:r>
            <a:r>
              <a:rPr lang="en-US" sz="1000" dirty="0"/>
              <a:t> Sensing. Nanomaterials. 3. 498-523. 10.3390/nano3030498.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5862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Contact angle </a:t>
            </a:r>
            <a:r>
              <a:rPr lang="de-DE" b="1" dirty="0" err="1">
                <a:solidFill>
                  <a:srgbClr val="0065BD"/>
                </a:solidFill>
              </a:rPr>
              <a:t>measurements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CE21F-7018-4E24-8246-C0328702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 </a:t>
            </a:r>
            <a:r>
              <a:rPr lang="en-US" dirty="0" err="1"/>
              <a:t>hydrophility</a:t>
            </a:r>
            <a:r>
              <a:rPr lang="en-US" dirty="0"/>
              <a:t> of surface</a:t>
            </a:r>
          </a:p>
          <a:p>
            <a:pPr marL="0" indent="0">
              <a:buNone/>
            </a:pPr>
            <a:r>
              <a:rPr lang="en-US" dirty="0"/>
              <a:t>→ possible test for a successful stratification</a:t>
            </a:r>
          </a:p>
          <a:p>
            <a:pPr marL="0" indent="0">
              <a:buNone/>
            </a:pPr>
            <a:r>
              <a:rPr lang="en-US" dirty="0"/>
              <a:t>→ with different liquids: measurement of free surface energy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 Very fast and easy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Many error sources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(soaking into PANI, dirt on surface,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different film thickness, …)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51AE85-FCC2-469B-8F42-3EAB678E1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1" t="8808" r="27271" b="25504"/>
          <a:stretch/>
        </p:blipFill>
        <p:spPr>
          <a:xfrm>
            <a:off x="7086725" y="3429000"/>
            <a:ext cx="3984902" cy="29273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10381-07D5-445C-B4D7-096946A6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66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Contact angle </a:t>
            </a:r>
            <a:r>
              <a:rPr lang="de-DE" b="1" dirty="0" err="1">
                <a:solidFill>
                  <a:srgbClr val="0065BD"/>
                </a:solidFill>
              </a:rPr>
              <a:t>measurements</a:t>
            </a:r>
            <a:endParaRPr lang="de-DE" b="1" dirty="0">
              <a:solidFill>
                <a:srgbClr val="0065BD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CE21F-7018-4E24-8246-C0328702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4782"/>
          </a:xfrm>
        </p:spPr>
        <p:txBody>
          <a:bodyPr>
            <a:normAutofit/>
          </a:bodyPr>
          <a:lstStyle/>
          <a:p>
            <a:r>
              <a:rPr lang="en-US" dirty="0"/>
              <a:t>Compare contact angle of different samples:</a:t>
            </a:r>
          </a:p>
          <a:p>
            <a:pPr lvl="1"/>
            <a:r>
              <a:rPr lang="en-US" dirty="0"/>
              <a:t>Polyaniline</a:t>
            </a:r>
          </a:p>
          <a:p>
            <a:pPr lvl="1"/>
            <a:r>
              <a:rPr lang="en-US" dirty="0"/>
              <a:t>PVA/PEG</a:t>
            </a:r>
          </a:p>
          <a:p>
            <a:pPr lvl="1"/>
            <a:r>
              <a:rPr lang="en-US" dirty="0"/>
              <a:t>Polyaniline + PVA/PEG</a:t>
            </a:r>
          </a:p>
          <a:p>
            <a:pPr lvl="1"/>
            <a:endParaRPr lang="en-US" dirty="0"/>
          </a:p>
          <a:p>
            <a:r>
              <a:rPr lang="en-US" dirty="0"/>
              <a:t>For a successful stratification:</a:t>
            </a:r>
            <a:br>
              <a:rPr lang="en-US" dirty="0"/>
            </a:br>
            <a:r>
              <a:rPr lang="en-US" dirty="0"/>
              <a:t>contact angle of mixture should show strong tendency towards one of the single components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1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4202F-46B5-4D45-9D06-E8431E2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65BD"/>
                </a:solidFill>
              </a:rPr>
              <a:t>Contact angle </a:t>
            </a:r>
            <a:r>
              <a:rPr lang="de-DE" b="1" dirty="0" err="1">
                <a:solidFill>
                  <a:srgbClr val="0065BD"/>
                </a:solidFill>
              </a:rPr>
              <a:t>measurements</a:t>
            </a:r>
            <a:endParaRPr lang="de-DE" b="1" dirty="0">
              <a:solidFill>
                <a:srgbClr val="0065BD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847726-BC94-4B27-A2AC-CF0ACC52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3" y="365125"/>
            <a:ext cx="1415898" cy="70258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ED4F5A-77E7-4A0C-B054-ADDDB592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Exploring the Feasibility to make a Paint Battery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919170-36FF-4F1D-85EF-A8FFF0B6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6390" y="1531559"/>
            <a:ext cx="5559219" cy="48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Exploring the Feasibility to make a “Paint Battery”</vt:lpstr>
      <vt:lpstr>Motivation</vt:lpstr>
      <vt:lpstr>Final goal</vt:lpstr>
      <vt:lpstr>Final goal</vt:lpstr>
      <vt:lpstr>Possible steps</vt:lpstr>
      <vt:lpstr>Polyaniline reduction / oxidation</vt:lpstr>
      <vt:lpstr>Contact angle measurements</vt:lpstr>
      <vt:lpstr>Contact angle measurements</vt:lpstr>
      <vt:lpstr>Contact angle measurements</vt:lpstr>
      <vt:lpstr>Battery with two layer stratification</vt:lpstr>
      <vt:lpstr>Battery with two layer stratification</vt:lpstr>
      <vt:lpstr>Battery with two layer stratification</vt:lpstr>
      <vt:lpstr>Battery with two layer stratification</vt:lpstr>
      <vt:lpstr>PVA-NaClO4 solid electrolyte</vt:lpstr>
      <vt:lpstr>PVA-ZnCl2 solid electrolyte</vt:lpstr>
      <vt:lpstr>XRD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Feasibility to make a “Paint Battery”</dc:title>
  <dc:creator>ga27san</dc:creator>
  <cp:lastModifiedBy>ga27san</cp:lastModifiedBy>
  <cp:revision>158</cp:revision>
  <dcterms:created xsi:type="dcterms:W3CDTF">2021-06-18T09:08:27Z</dcterms:created>
  <dcterms:modified xsi:type="dcterms:W3CDTF">2021-10-04T19:40:54Z</dcterms:modified>
</cp:coreProperties>
</file>