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76B7-8C57-1641-A513-4C96C9C2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0957-4B97-3944-9BD2-BC02D3628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B0BE-38AC-534B-AFED-538060CC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05BE-F7DE-AB42-92D5-704AC46C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B376-BD2F-F74F-BC49-85A0FCD6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DF80-7C91-D54A-B8AB-2766FB84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C75C8-F069-FE47-9AAE-2444BC5C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5995-171B-9547-8954-43759D1C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6E75-3F98-F943-975F-41485D34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AAD4-8758-D54A-AD6B-DC8246CA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F397F-DF01-FA44-BD07-325691BB1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D373-8D8D-9649-B656-EB94F6E4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DEC-AD8A-5A4F-A801-4318EB5E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1D71-4DB5-0247-B29B-C967AB23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46A4-329C-734B-B591-39447AF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516C-B164-F94B-958E-4F3DE22E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17A8-C780-D348-9DF5-B13F8EA6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004B-AFAF-4B43-BF4E-C0DA7201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A703-010E-054F-A051-546CA507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D911-70DC-B948-803A-F359F489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029B-66CD-3C40-BEFB-0D46B11F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716E-51C7-E840-AEA1-8C7507BE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EE2E-3317-4B43-9108-A3491B1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BAB31-CD8D-FB4B-A35D-3C3F8A69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49DE-2B8A-2F41-A7DB-366AAA8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4DE-4B54-CC4E-8493-85E62E38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531C-0AD5-F449-862C-C118B231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5213-D369-4B46-9FA2-AEA9C406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B3F1-2339-4845-925A-AC876148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E066-38B3-044B-ADF5-F65ACC33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755E-A62E-9B42-99B4-A6A19DE8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C2C1-6B76-A64F-815B-E8A86404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77FC-30A3-3D40-A61A-E615EA36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CC862-969D-9A48-B1DC-4C6DCC3E5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8715E-10B6-9244-9F83-5F0E68FA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7DF1-11D6-6B44-8CBE-AFB46C2ED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BED57-6903-8B4E-9EE4-68C74DC0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29AD6-E028-D74E-9C5E-56AA7DA8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8F28-DC74-0449-9A7D-B17633D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DDA1-C1F4-2743-A46F-6D2790D4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FDE87-C4B3-9944-AB7D-881880C4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7589-3135-BE40-ABBA-F759BCB2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26FD6-76D9-264E-983A-03C18E53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603B-053A-4849-95E8-D82A0A7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00F07-FF0E-2D48-A6B6-897F743B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EB18-C829-104B-A6FB-93953135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8A04-1DB1-A848-ADE9-7A8BEC37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0E9B-95E3-2E49-AC12-6E464D9B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ADCC-F9C3-8648-AC7C-7641DD54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9607-D81D-F44B-86A4-F12DEAA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1008-DEE6-E04F-A4EC-030ECBC1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30FB-6180-E54A-B01F-F0427EE2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46F6-B054-6943-AD09-91EBC5C7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A0EA-5AD6-9743-AE7C-ACF1959BC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6069-E119-5D44-945C-E29A2FEA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8B40-4116-AD4F-A93D-81590C40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1806-1ADC-CF45-8D46-A82648A9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A11E-D416-0B47-B457-564EFF29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B5117-93DC-C544-B1CC-5F2C25D0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ABE0-FD6D-A942-A6D1-A76A02D1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2056-29C1-494D-9F48-64B51CFD0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F2E4-4396-C441-969C-503CC6A38F22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AAB8-32D7-1C44-AD42-4E20661BF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AAA8-2F84-324E-9049-92A962618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3457-F50F-404A-A363-EC398ED4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C055-2DEF-0548-A207-A31E17BC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RBMs for Energy Estimation</a:t>
            </a:r>
            <a:endParaRPr lang="en-US" sz="5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9D76-C9E0-3D4D-8585-285B3FF9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C933A-B2CB-C948-8626-80B30C46B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We have a Hamiltonian in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𝐻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and an (unknown) ground truth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𝜓</m:t>
                    </m:r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measurements from each basis of the various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recover energy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Typical idea: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estimate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by averaging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measurements</a:t>
                </a:r>
              </a:p>
              <a:p>
                <a:pPr lvl="1"/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Downside: variance of</a:t>
                </a:r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estimator</a:t>
                </a:r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MU SERIF ROMAN" panose="02000603000000000000" pitchFamily="2" charset="0"/>
                                        <a:cs typeface="CMU SERIF ROMAN" panose="02000603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MU SERIF ROMAN" panose="02000603000000000000" pitchFamily="2" charset="0"/>
                                        <a:cs typeface="CMU SERIF ROMAN" panose="02000603000000000000" pitchFamily="2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MU SERIF ROMAN" panose="02000603000000000000" pitchFamily="2" charset="0"/>
                                        <a:cs typeface="CMU SERIF ROMAN" panose="02000603000000000000" pitchFamily="2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MU SERIF ROMAN" panose="02000603000000000000" pitchFamily="2" charset="0"/>
                                        <a:cs typeface="CMU SERIF ROMAN" panose="02000603000000000000" pitchFamily="2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MU SERIF ROMAN" panose="02000603000000000000" pitchFamily="2" charset="0"/>
                                            <a:cs typeface="CMU SERIF ROMAN" panose="02000603000000000000" pitchFamily="2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MU SERIF ROMAN" panose="02000603000000000000" pitchFamily="2" charset="0"/>
                                            <a:cs typeface="CMU SERIF ROMAN" panose="02000603000000000000" pitchFamily="2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MU SERIF ROMAN" panose="02000603000000000000" pitchFamily="2" charset="0"/>
                                            <a:cs typeface="CMU SERIF ROMAN" panose="02000603000000000000" pitchFamily="2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C933A-B2CB-C948-8626-80B30C46B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8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755-6DD1-1F4E-9A4D-A2C854FB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Restricted Boltzmann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F33E1-3039-054B-8C91-4DB196A9B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77595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Idea: partially recover the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with a RBM </a:t>
                </a:r>
                <a:r>
                  <a:rPr lang="en-US" sz="24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without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memory requirements of full tomography</a:t>
                </a:r>
              </a:p>
              <a:p>
                <a:pPr algn="just"/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Classical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RBMs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Complex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RBMs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just"/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RBM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describes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F33E1-3039-054B-8C91-4DB196A9B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77595" cy="4351338"/>
              </a:xfrm>
              <a:blipFill>
                <a:blip r:embed="rId2"/>
                <a:stretch>
                  <a:fillRect l="-1437" t="-2035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0">
            <a:extLst>
              <a:ext uri="{FF2B5EF4-FFF2-40B4-BE49-F238E27FC236}">
                <a16:creationId xmlns:a16="http://schemas.microsoft.com/office/drawing/2014/main" id="{FCF402D7-06E2-6A4D-A166-80F6535776BB}"/>
              </a:ext>
            </a:extLst>
          </p:cNvPr>
          <p:cNvSpPr/>
          <p:nvPr/>
        </p:nvSpPr>
        <p:spPr>
          <a:xfrm>
            <a:off x="7345809" y="1889207"/>
            <a:ext cx="4007991" cy="307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60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0D36-B425-6A47-8C41-79F076B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Restricted Boltzmann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F809-03EF-C144-BF0D-99E63D8E7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How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encoded?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Marginalize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⟩)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Training idea: MLE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F809-03EF-C144-BF0D-99E63D8E7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b="-1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36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2CB-707A-3B48-A172-D459F9B8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EC8BD-CB91-6F42-80A1-BFD18856A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Calculate a Hamiltonian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the ground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with an analytic eigensolver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measurements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in each basis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Train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an RBM on this measurement dataset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Recover energy estimate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EC8BD-CB91-6F42-80A1-BFD18856A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4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AAE0-AED4-3B4B-9B4B-BF909F19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B36D-3963-4C41-A2A6-B80FD802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5172" cy="21388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Significant reduction in variance, at the cost of a nonzero bias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A0288BAC-2342-3A4A-A76D-F4009F3C07C1}"/>
              </a:ext>
            </a:extLst>
          </p:cNvPr>
          <p:cNvGrpSpPr/>
          <p:nvPr/>
        </p:nvGrpSpPr>
        <p:grpSpPr>
          <a:xfrm>
            <a:off x="5135071" y="1825625"/>
            <a:ext cx="5973543" cy="1841166"/>
            <a:chOff x="1721982" y="3054515"/>
            <a:chExt cx="8010525" cy="242125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6A6824-FACB-024F-B49B-CB8D70EFA48C}"/>
                </a:ext>
              </a:extLst>
            </p:cNvPr>
            <p:cNvSpPr/>
            <p:nvPr/>
          </p:nvSpPr>
          <p:spPr>
            <a:xfrm>
              <a:off x="2591330" y="3912896"/>
              <a:ext cx="6800850" cy="1389380"/>
            </a:xfrm>
            <a:custGeom>
              <a:avLst/>
              <a:gdLst/>
              <a:ahLst/>
              <a:cxnLst/>
              <a:rect l="l" t="t" r="r" b="b"/>
              <a:pathLst>
                <a:path w="6800850" h="1389379">
                  <a:moveTo>
                    <a:pt x="3434725" y="0"/>
                  </a:moveTo>
                  <a:lnTo>
                    <a:pt x="3366030" y="0"/>
                  </a:lnTo>
                  <a:lnTo>
                    <a:pt x="3297336" y="1739"/>
                  </a:lnTo>
                  <a:lnTo>
                    <a:pt x="3228642" y="5213"/>
                  </a:lnTo>
                  <a:lnTo>
                    <a:pt x="3159946" y="10406"/>
                  </a:lnTo>
                  <a:lnTo>
                    <a:pt x="3091252" y="17299"/>
                  </a:lnTo>
                  <a:lnTo>
                    <a:pt x="3022558" y="25868"/>
                  </a:lnTo>
                  <a:lnTo>
                    <a:pt x="2953863" y="36080"/>
                  </a:lnTo>
                  <a:lnTo>
                    <a:pt x="2885169" y="47898"/>
                  </a:lnTo>
                  <a:lnTo>
                    <a:pt x="2816475" y="61277"/>
                  </a:lnTo>
                  <a:lnTo>
                    <a:pt x="2747779" y="76169"/>
                  </a:lnTo>
                  <a:lnTo>
                    <a:pt x="2679085" y="92519"/>
                  </a:lnTo>
                  <a:lnTo>
                    <a:pt x="2610391" y="110271"/>
                  </a:lnTo>
                  <a:lnTo>
                    <a:pt x="2541696" y="129358"/>
                  </a:lnTo>
                  <a:lnTo>
                    <a:pt x="2473002" y="149715"/>
                  </a:lnTo>
                  <a:lnTo>
                    <a:pt x="2404308" y="171270"/>
                  </a:lnTo>
                  <a:lnTo>
                    <a:pt x="2335612" y="193950"/>
                  </a:lnTo>
                  <a:lnTo>
                    <a:pt x="2266918" y="217675"/>
                  </a:lnTo>
                  <a:lnTo>
                    <a:pt x="2198223" y="242368"/>
                  </a:lnTo>
                  <a:lnTo>
                    <a:pt x="2129529" y="267947"/>
                  </a:lnTo>
                  <a:lnTo>
                    <a:pt x="2060835" y="294327"/>
                  </a:lnTo>
                  <a:lnTo>
                    <a:pt x="1923445" y="349158"/>
                  </a:lnTo>
                  <a:lnTo>
                    <a:pt x="1786056" y="406184"/>
                  </a:lnTo>
                  <a:lnTo>
                    <a:pt x="1099112" y="701409"/>
                  </a:lnTo>
                  <a:lnTo>
                    <a:pt x="893028" y="786207"/>
                  </a:lnTo>
                  <a:lnTo>
                    <a:pt x="755639" y="840299"/>
                  </a:lnTo>
                  <a:lnTo>
                    <a:pt x="618249" y="892036"/>
                  </a:lnTo>
                  <a:lnTo>
                    <a:pt x="480861" y="941150"/>
                  </a:lnTo>
                  <a:lnTo>
                    <a:pt x="412167" y="964655"/>
                  </a:lnTo>
                  <a:lnTo>
                    <a:pt x="343472" y="987430"/>
                  </a:lnTo>
                  <a:lnTo>
                    <a:pt x="274778" y="1009460"/>
                  </a:lnTo>
                  <a:lnTo>
                    <a:pt x="206082" y="1030732"/>
                  </a:lnTo>
                  <a:lnTo>
                    <a:pt x="137388" y="1051236"/>
                  </a:lnTo>
                  <a:lnTo>
                    <a:pt x="68694" y="1070966"/>
                  </a:lnTo>
                  <a:lnTo>
                    <a:pt x="0" y="1089921"/>
                  </a:lnTo>
                  <a:lnTo>
                    <a:pt x="0" y="1389240"/>
                  </a:lnTo>
                  <a:lnTo>
                    <a:pt x="6800756" y="1389240"/>
                  </a:lnTo>
                  <a:lnTo>
                    <a:pt x="6800756" y="1089921"/>
                  </a:lnTo>
                  <a:lnTo>
                    <a:pt x="6732061" y="1070966"/>
                  </a:lnTo>
                  <a:lnTo>
                    <a:pt x="6663367" y="1051236"/>
                  </a:lnTo>
                  <a:lnTo>
                    <a:pt x="6594671" y="1030732"/>
                  </a:lnTo>
                  <a:lnTo>
                    <a:pt x="6525977" y="1009460"/>
                  </a:lnTo>
                  <a:lnTo>
                    <a:pt x="6457283" y="987430"/>
                  </a:lnTo>
                  <a:lnTo>
                    <a:pt x="6388588" y="964655"/>
                  </a:lnTo>
                  <a:lnTo>
                    <a:pt x="6319894" y="941150"/>
                  </a:lnTo>
                  <a:lnTo>
                    <a:pt x="6182504" y="892036"/>
                  </a:lnTo>
                  <a:lnTo>
                    <a:pt x="6045116" y="840299"/>
                  </a:lnTo>
                  <a:lnTo>
                    <a:pt x="5907727" y="786207"/>
                  </a:lnTo>
                  <a:lnTo>
                    <a:pt x="5701643" y="701409"/>
                  </a:lnTo>
                  <a:lnTo>
                    <a:pt x="5014699" y="406184"/>
                  </a:lnTo>
                  <a:lnTo>
                    <a:pt x="4877309" y="349158"/>
                  </a:lnTo>
                  <a:lnTo>
                    <a:pt x="4739920" y="294327"/>
                  </a:lnTo>
                  <a:lnTo>
                    <a:pt x="4671226" y="267947"/>
                  </a:lnTo>
                  <a:lnTo>
                    <a:pt x="4602532" y="242368"/>
                  </a:lnTo>
                  <a:lnTo>
                    <a:pt x="4533837" y="217675"/>
                  </a:lnTo>
                  <a:lnTo>
                    <a:pt x="4465142" y="193950"/>
                  </a:lnTo>
                  <a:lnTo>
                    <a:pt x="4396447" y="171270"/>
                  </a:lnTo>
                  <a:lnTo>
                    <a:pt x="4327753" y="149715"/>
                  </a:lnTo>
                  <a:lnTo>
                    <a:pt x="4259059" y="129358"/>
                  </a:lnTo>
                  <a:lnTo>
                    <a:pt x="4190365" y="110271"/>
                  </a:lnTo>
                  <a:lnTo>
                    <a:pt x="4121670" y="92519"/>
                  </a:lnTo>
                  <a:lnTo>
                    <a:pt x="4052975" y="76169"/>
                  </a:lnTo>
                  <a:lnTo>
                    <a:pt x="3984280" y="61277"/>
                  </a:lnTo>
                  <a:lnTo>
                    <a:pt x="3915586" y="47898"/>
                  </a:lnTo>
                  <a:lnTo>
                    <a:pt x="3846892" y="36080"/>
                  </a:lnTo>
                  <a:lnTo>
                    <a:pt x="3778197" y="25868"/>
                  </a:lnTo>
                  <a:lnTo>
                    <a:pt x="3709503" y="17299"/>
                  </a:lnTo>
                  <a:lnTo>
                    <a:pt x="3640809" y="10406"/>
                  </a:lnTo>
                  <a:lnTo>
                    <a:pt x="3572113" y="5213"/>
                  </a:lnTo>
                  <a:lnTo>
                    <a:pt x="3503419" y="1739"/>
                  </a:lnTo>
                  <a:lnTo>
                    <a:pt x="3434725" y="0"/>
                  </a:lnTo>
                  <a:close/>
                </a:path>
              </a:pathLst>
            </a:custGeom>
            <a:solidFill>
              <a:srgbClr val="00326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F9462DF-867E-5541-B9EB-793CBA11D0CC}"/>
                </a:ext>
              </a:extLst>
            </p:cNvPr>
            <p:cNvSpPr/>
            <p:nvPr/>
          </p:nvSpPr>
          <p:spPr>
            <a:xfrm>
              <a:off x="3409559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DA2DADF-09C0-724E-95A6-BA6481895360}"/>
                </a:ext>
              </a:extLst>
            </p:cNvPr>
            <p:cNvSpPr/>
            <p:nvPr/>
          </p:nvSpPr>
          <p:spPr>
            <a:xfrm>
              <a:off x="3409559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ln w="6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F4589B3-4950-A04C-A151-82672D208723}"/>
                </a:ext>
              </a:extLst>
            </p:cNvPr>
            <p:cNvSpPr/>
            <p:nvPr/>
          </p:nvSpPr>
          <p:spPr>
            <a:xfrm>
              <a:off x="3314974" y="5361056"/>
              <a:ext cx="72467" cy="112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EF96306-1735-7B4A-8531-D523F4F5F26E}"/>
                </a:ext>
              </a:extLst>
            </p:cNvPr>
            <p:cNvSpPr/>
            <p:nvPr/>
          </p:nvSpPr>
          <p:spPr>
            <a:xfrm>
              <a:off x="3417109" y="5454578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4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4" y="19168"/>
                  </a:lnTo>
                  <a:lnTo>
                    <a:pt x="15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2C15CFE-0E8C-9C49-94A8-F66D3D92F70F}"/>
                </a:ext>
              </a:extLst>
            </p:cNvPr>
            <p:cNvSpPr/>
            <p:nvPr/>
          </p:nvSpPr>
          <p:spPr>
            <a:xfrm>
              <a:off x="3459445" y="5359046"/>
              <a:ext cx="77721" cy="116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F7BE6E8-ABB1-F745-83ED-32437E63C624}"/>
                </a:ext>
              </a:extLst>
            </p:cNvPr>
            <p:cNvSpPr/>
            <p:nvPr/>
          </p:nvSpPr>
          <p:spPr>
            <a:xfrm>
              <a:off x="3558180" y="5359046"/>
              <a:ext cx="77875" cy="1167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FBE78F8-F8DC-154D-9540-BD5EBC465E39}"/>
                </a:ext>
              </a:extLst>
            </p:cNvPr>
            <p:cNvSpPr/>
            <p:nvPr/>
          </p:nvSpPr>
          <p:spPr>
            <a:xfrm>
              <a:off x="3189216" y="5418870"/>
              <a:ext cx="97155" cy="13335"/>
            </a:xfrm>
            <a:custGeom>
              <a:avLst/>
              <a:gdLst/>
              <a:ahLst/>
              <a:cxnLst/>
              <a:rect l="l" t="t" r="r" b="b"/>
              <a:pathLst>
                <a:path w="97154" h="13335">
                  <a:moveTo>
                    <a:pt x="96725" y="0"/>
                  </a:moveTo>
                  <a:lnTo>
                    <a:pt x="0" y="0"/>
                  </a:lnTo>
                  <a:lnTo>
                    <a:pt x="0" y="12829"/>
                  </a:lnTo>
                  <a:lnTo>
                    <a:pt x="96725" y="12829"/>
                  </a:lnTo>
                  <a:lnTo>
                    <a:pt x="96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59F55A6-4261-9C48-9494-2066FA7E3A20}"/>
                </a:ext>
              </a:extLst>
            </p:cNvPr>
            <p:cNvSpPr/>
            <p:nvPr/>
          </p:nvSpPr>
          <p:spPr>
            <a:xfrm>
              <a:off x="4769710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774EDDC-C537-FE4D-9D62-AA849DCAE645}"/>
                </a:ext>
              </a:extLst>
            </p:cNvPr>
            <p:cNvSpPr/>
            <p:nvPr/>
          </p:nvSpPr>
          <p:spPr>
            <a:xfrm>
              <a:off x="4769710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ln w="6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BE70623-B7B6-D14B-8A70-FD07C80777CD}"/>
                </a:ext>
              </a:extLst>
            </p:cNvPr>
            <p:cNvSpPr/>
            <p:nvPr/>
          </p:nvSpPr>
          <p:spPr>
            <a:xfrm>
              <a:off x="4675125" y="5361056"/>
              <a:ext cx="72467" cy="112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DFF54C9-A09F-E94E-9CB3-4005DACBEBE0}"/>
                </a:ext>
              </a:extLst>
            </p:cNvPr>
            <p:cNvSpPr/>
            <p:nvPr/>
          </p:nvSpPr>
          <p:spPr>
            <a:xfrm>
              <a:off x="4777259" y="5454578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4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4" y="19168"/>
                  </a:lnTo>
                  <a:lnTo>
                    <a:pt x="15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67A916B-A809-8444-A9F4-A2977BF07BDD}"/>
                </a:ext>
              </a:extLst>
            </p:cNvPr>
            <p:cNvSpPr/>
            <p:nvPr/>
          </p:nvSpPr>
          <p:spPr>
            <a:xfrm>
              <a:off x="4820368" y="5359046"/>
              <a:ext cx="77257" cy="116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625986C-6830-114F-986A-299741E9B45D}"/>
                </a:ext>
              </a:extLst>
            </p:cNvPr>
            <p:cNvSpPr/>
            <p:nvPr/>
          </p:nvSpPr>
          <p:spPr>
            <a:xfrm>
              <a:off x="4917868" y="5359046"/>
              <a:ext cx="77721" cy="1167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C0089924-9B7B-574E-A658-E205E7ADC161}"/>
                </a:ext>
              </a:extLst>
            </p:cNvPr>
            <p:cNvSpPr/>
            <p:nvPr/>
          </p:nvSpPr>
          <p:spPr>
            <a:xfrm>
              <a:off x="4549367" y="5418870"/>
              <a:ext cx="97155" cy="13335"/>
            </a:xfrm>
            <a:custGeom>
              <a:avLst/>
              <a:gdLst/>
              <a:ahLst/>
              <a:cxnLst/>
              <a:rect l="l" t="t" r="r" b="b"/>
              <a:pathLst>
                <a:path w="97154" h="13335">
                  <a:moveTo>
                    <a:pt x="96725" y="0"/>
                  </a:moveTo>
                  <a:lnTo>
                    <a:pt x="0" y="0"/>
                  </a:lnTo>
                  <a:lnTo>
                    <a:pt x="0" y="12829"/>
                  </a:lnTo>
                  <a:lnTo>
                    <a:pt x="96725" y="12829"/>
                  </a:lnTo>
                  <a:lnTo>
                    <a:pt x="96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7BD3974-E7C6-9C46-BAA5-ABA718B5204A}"/>
                </a:ext>
              </a:extLst>
            </p:cNvPr>
            <p:cNvSpPr/>
            <p:nvPr/>
          </p:nvSpPr>
          <p:spPr>
            <a:xfrm>
              <a:off x="6129861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C812DB9-F11A-CE4B-A4FE-790685D6290A}"/>
                </a:ext>
              </a:extLst>
            </p:cNvPr>
            <p:cNvSpPr/>
            <p:nvPr/>
          </p:nvSpPr>
          <p:spPr>
            <a:xfrm>
              <a:off x="6129861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ln w="6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28B5BF5-05E9-CF4D-ADFA-0E8918F251EA}"/>
                </a:ext>
              </a:extLst>
            </p:cNvPr>
            <p:cNvSpPr/>
            <p:nvPr/>
          </p:nvSpPr>
          <p:spPr>
            <a:xfrm>
              <a:off x="6035276" y="5361056"/>
              <a:ext cx="72467" cy="112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464C02F-C2E2-5A47-9CDC-3B692CE6E5E0}"/>
                </a:ext>
              </a:extLst>
            </p:cNvPr>
            <p:cNvSpPr/>
            <p:nvPr/>
          </p:nvSpPr>
          <p:spPr>
            <a:xfrm>
              <a:off x="6137411" y="5454578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5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5" y="19168"/>
                  </a:lnTo>
                  <a:lnTo>
                    <a:pt x="15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85502B4F-81F9-3540-A335-8B49128394AE}"/>
                </a:ext>
              </a:extLst>
            </p:cNvPr>
            <p:cNvSpPr/>
            <p:nvPr/>
          </p:nvSpPr>
          <p:spPr>
            <a:xfrm>
              <a:off x="6180521" y="5359046"/>
              <a:ext cx="77256" cy="1167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65503043-CB76-344F-81B9-C3910FA5664D}"/>
                </a:ext>
              </a:extLst>
            </p:cNvPr>
            <p:cNvSpPr/>
            <p:nvPr/>
          </p:nvSpPr>
          <p:spPr>
            <a:xfrm>
              <a:off x="6278792" y="5359046"/>
              <a:ext cx="77256" cy="1167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D50EE20-E2D4-7943-9B03-C58752EEA908}"/>
                </a:ext>
              </a:extLst>
            </p:cNvPr>
            <p:cNvSpPr/>
            <p:nvPr/>
          </p:nvSpPr>
          <p:spPr>
            <a:xfrm>
              <a:off x="5909518" y="5418870"/>
              <a:ext cx="97155" cy="13335"/>
            </a:xfrm>
            <a:custGeom>
              <a:avLst/>
              <a:gdLst/>
              <a:ahLst/>
              <a:cxnLst/>
              <a:rect l="l" t="t" r="r" b="b"/>
              <a:pathLst>
                <a:path w="97154" h="13335">
                  <a:moveTo>
                    <a:pt x="96727" y="0"/>
                  </a:moveTo>
                  <a:lnTo>
                    <a:pt x="0" y="0"/>
                  </a:lnTo>
                  <a:lnTo>
                    <a:pt x="0" y="12829"/>
                  </a:lnTo>
                  <a:lnTo>
                    <a:pt x="96727" y="12829"/>
                  </a:lnTo>
                  <a:lnTo>
                    <a:pt x="9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5D149907-3AF4-E741-8DD3-D37DC0A12C6A}"/>
                </a:ext>
              </a:extLst>
            </p:cNvPr>
            <p:cNvSpPr/>
            <p:nvPr/>
          </p:nvSpPr>
          <p:spPr>
            <a:xfrm>
              <a:off x="7490012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CB7B381-4434-2741-A765-FF8E96856053}"/>
                </a:ext>
              </a:extLst>
            </p:cNvPr>
            <p:cNvSpPr/>
            <p:nvPr/>
          </p:nvSpPr>
          <p:spPr>
            <a:xfrm>
              <a:off x="7490012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ln w="6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A8B76F76-F6F1-A74B-AB61-94DC46843080}"/>
                </a:ext>
              </a:extLst>
            </p:cNvPr>
            <p:cNvSpPr/>
            <p:nvPr/>
          </p:nvSpPr>
          <p:spPr>
            <a:xfrm>
              <a:off x="7395428" y="5361056"/>
              <a:ext cx="72467" cy="112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59C4B613-1B1B-9149-B434-AFE430392D3B}"/>
                </a:ext>
              </a:extLst>
            </p:cNvPr>
            <p:cNvSpPr/>
            <p:nvPr/>
          </p:nvSpPr>
          <p:spPr>
            <a:xfrm>
              <a:off x="7497561" y="5454578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09" h="19685">
                  <a:moveTo>
                    <a:pt x="15915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5" y="19168"/>
                  </a:lnTo>
                  <a:lnTo>
                    <a:pt x="15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26124576-3AAA-3740-B7D3-2999C3FE2F3E}"/>
                </a:ext>
              </a:extLst>
            </p:cNvPr>
            <p:cNvSpPr/>
            <p:nvPr/>
          </p:nvSpPr>
          <p:spPr>
            <a:xfrm>
              <a:off x="7540671" y="5359046"/>
              <a:ext cx="77256" cy="1167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20F95B4-AEEE-774B-863F-682C61C3B2A8}"/>
                </a:ext>
              </a:extLst>
            </p:cNvPr>
            <p:cNvSpPr/>
            <p:nvPr/>
          </p:nvSpPr>
          <p:spPr>
            <a:xfrm>
              <a:off x="7641106" y="5361056"/>
              <a:ext cx="72467" cy="1126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CA8069F-A39C-F840-A0F9-D736121270FC}"/>
                </a:ext>
              </a:extLst>
            </p:cNvPr>
            <p:cNvSpPr/>
            <p:nvPr/>
          </p:nvSpPr>
          <p:spPr>
            <a:xfrm>
              <a:off x="7269669" y="5418870"/>
              <a:ext cx="97155" cy="13335"/>
            </a:xfrm>
            <a:custGeom>
              <a:avLst/>
              <a:gdLst/>
              <a:ahLst/>
              <a:cxnLst/>
              <a:rect l="l" t="t" r="r" b="b"/>
              <a:pathLst>
                <a:path w="97154" h="13335">
                  <a:moveTo>
                    <a:pt x="96727" y="0"/>
                  </a:moveTo>
                  <a:lnTo>
                    <a:pt x="0" y="0"/>
                  </a:lnTo>
                  <a:lnTo>
                    <a:pt x="0" y="12829"/>
                  </a:lnTo>
                  <a:lnTo>
                    <a:pt x="96727" y="12829"/>
                  </a:lnTo>
                  <a:lnTo>
                    <a:pt x="96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F6ECD77-ADBD-B948-84AD-1BCE6E1501A9}"/>
                </a:ext>
              </a:extLst>
            </p:cNvPr>
            <p:cNvSpPr/>
            <p:nvPr/>
          </p:nvSpPr>
          <p:spPr>
            <a:xfrm>
              <a:off x="8850164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D86677E-46CA-7749-A09B-123EEBB7BAA9}"/>
                </a:ext>
              </a:extLst>
            </p:cNvPr>
            <p:cNvSpPr/>
            <p:nvPr/>
          </p:nvSpPr>
          <p:spPr>
            <a:xfrm>
              <a:off x="8850164" y="5302136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0"/>
                  </a:moveTo>
                  <a:lnTo>
                    <a:pt x="0" y="27051"/>
                  </a:lnTo>
                </a:path>
              </a:pathLst>
            </a:custGeom>
            <a:ln w="6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B1EAA33E-F40D-444A-AE8D-6D7B04C7EDCB}"/>
                </a:ext>
              </a:extLst>
            </p:cNvPr>
            <p:cNvSpPr/>
            <p:nvPr/>
          </p:nvSpPr>
          <p:spPr>
            <a:xfrm>
              <a:off x="8755579" y="5361056"/>
              <a:ext cx="72467" cy="1126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64173460-7F45-404C-BEFB-5D9EF41356FE}"/>
                </a:ext>
              </a:extLst>
            </p:cNvPr>
            <p:cNvSpPr/>
            <p:nvPr/>
          </p:nvSpPr>
          <p:spPr>
            <a:xfrm>
              <a:off x="8857713" y="5454578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09" h="19685">
                  <a:moveTo>
                    <a:pt x="15915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5" y="19168"/>
                  </a:lnTo>
                  <a:lnTo>
                    <a:pt x="15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C2FB2FD-9A38-5F4D-8752-7D094802FA80}"/>
                </a:ext>
              </a:extLst>
            </p:cNvPr>
            <p:cNvSpPr/>
            <p:nvPr/>
          </p:nvSpPr>
          <p:spPr>
            <a:xfrm>
              <a:off x="8900822" y="5359046"/>
              <a:ext cx="77257" cy="1167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2245A7B-2D8E-7C42-9864-E7B7F69098C6}"/>
                </a:ext>
              </a:extLst>
            </p:cNvPr>
            <p:cNvSpPr/>
            <p:nvPr/>
          </p:nvSpPr>
          <p:spPr>
            <a:xfrm>
              <a:off x="8999403" y="5359046"/>
              <a:ext cx="77721" cy="1167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9D72C133-8830-CF44-8F5C-F0465C75AFD2}"/>
                </a:ext>
              </a:extLst>
            </p:cNvPr>
            <p:cNvSpPr/>
            <p:nvPr/>
          </p:nvSpPr>
          <p:spPr>
            <a:xfrm>
              <a:off x="8629821" y="5418870"/>
              <a:ext cx="97155" cy="13335"/>
            </a:xfrm>
            <a:custGeom>
              <a:avLst/>
              <a:gdLst/>
              <a:ahLst/>
              <a:cxnLst/>
              <a:rect l="l" t="t" r="r" b="b"/>
              <a:pathLst>
                <a:path w="97154" h="13335">
                  <a:moveTo>
                    <a:pt x="96725" y="0"/>
                  </a:moveTo>
                  <a:lnTo>
                    <a:pt x="0" y="0"/>
                  </a:lnTo>
                  <a:lnTo>
                    <a:pt x="0" y="12829"/>
                  </a:lnTo>
                  <a:lnTo>
                    <a:pt x="96725" y="12829"/>
                  </a:lnTo>
                  <a:lnTo>
                    <a:pt x="96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19129EFB-895F-F142-99AF-5A2067B47AE2}"/>
                </a:ext>
              </a:extLst>
            </p:cNvPr>
            <p:cNvSpPr/>
            <p:nvPr/>
          </p:nvSpPr>
          <p:spPr>
            <a:xfrm>
              <a:off x="6011608" y="5245946"/>
              <a:ext cx="511809" cy="56515"/>
            </a:xfrm>
            <a:custGeom>
              <a:avLst/>
              <a:gdLst/>
              <a:ahLst/>
              <a:cxnLst/>
              <a:rect l="l" t="t" r="r" b="b"/>
              <a:pathLst>
                <a:path w="511809" h="56514">
                  <a:moveTo>
                    <a:pt x="182896" y="56190"/>
                  </a:moveTo>
                  <a:lnTo>
                    <a:pt x="182896" y="0"/>
                  </a:lnTo>
                </a:path>
                <a:path w="511809" h="56514">
                  <a:moveTo>
                    <a:pt x="97443" y="56190"/>
                  </a:moveTo>
                  <a:lnTo>
                    <a:pt x="97443" y="0"/>
                  </a:lnTo>
                </a:path>
                <a:path w="511809" h="56514">
                  <a:moveTo>
                    <a:pt x="122653" y="56190"/>
                  </a:moveTo>
                  <a:lnTo>
                    <a:pt x="122653" y="0"/>
                  </a:lnTo>
                </a:path>
                <a:path w="511809" h="56514">
                  <a:moveTo>
                    <a:pt x="29992" y="56190"/>
                  </a:moveTo>
                  <a:lnTo>
                    <a:pt x="29992" y="0"/>
                  </a:lnTo>
                </a:path>
                <a:path w="511809" h="56514">
                  <a:moveTo>
                    <a:pt x="49331" y="56190"/>
                  </a:moveTo>
                  <a:lnTo>
                    <a:pt x="49331" y="0"/>
                  </a:lnTo>
                </a:path>
                <a:path w="511809" h="56514">
                  <a:moveTo>
                    <a:pt x="182029" y="56190"/>
                  </a:moveTo>
                  <a:lnTo>
                    <a:pt x="182029" y="0"/>
                  </a:lnTo>
                </a:path>
                <a:path w="511809" h="56514">
                  <a:moveTo>
                    <a:pt x="63953" y="56190"/>
                  </a:moveTo>
                  <a:lnTo>
                    <a:pt x="63953" y="0"/>
                  </a:lnTo>
                </a:path>
                <a:path w="511809" h="56514">
                  <a:moveTo>
                    <a:pt x="214780" y="56190"/>
                  </a:moveTo>
                  <a:lnTo>
                    <a:pt x="214780" y="0"/>
                  </a:lnTo>
                </a:path>
                <a:path w="511809" h="56514">
                  <a:moveTo>
                    <a:pt x="511620" y="56190"/>
                  </a:moveTo>
                  <a:lnTo>
                    <a:pt x="511620" y="0"/>
                  </a:lnTo>
                </a:path>
                <a:path w="511809" h="56514">
                  <a:moveTo>
                    <a:pt x="78284" y="56190"/>
                  </a:moveTo>
                  <a:lnTo>
                    <a:pt x="78284" y="0"/>
                  </a:lnTo>
                </a:path>
                <a:path w="511809" h="56514">
                  <a:moveTo>
                    <a:pt x="24713" y="56190"/>
                  </a:moveTo>
                  <a:lnTo>
                    <a:pt x="24713" y="0"/>
                  </a:lnTo>
                </a:path>
                <a:path w="511809" h="56514">
                  <a:moveTo>
                    <a:pt x="97731" y="56190"/>
                  </a:moveTo>
                  <a:lnTo>
                    <a:pt x="97731" y="0"/>
                  </a:lnTo>
                </a:path>
                <a:path w="511809" h="56514">
                  <a:moveTo>
                    <a:pt x="113270" y="56190"/>
                  </a:moveTo>
                  <a:lnTo>
                    <a:pt x="113270" y="0"/>
                  </a:lnTo>
                </a:path>
                <a:path w="511809" h="56514">
                  <a:moveTo>
                    <a:pt x="430147" y="56190"/>
                  </a:moveTo>
                  <a:lnTo>
                    <a:pt x="430147" y="0"/>
                  </a:lnTo>
                </a:path>
                <a:path w="511809" h="56514">
                  <a:moveTo>
                    <a:pt x="457604" y="56190"/>
                  </a:moveTo>
                  <a:lnTo>
                    <a:pt x="457604" y="0"/>
                  </a:lnTo>
                </a:path>
                <a:path w="511809" h="56514">
                  <a:moveTo>
                    <a:pt x="131466" y="56190"/>
                  </a:moveTo>
                  <a:lnTo>
                    <a:pt x="131466" y="0"/>
                  </a:lnTo>
                </a:path>
                <a:path w="511809" h="56514">
                  <a:moveTo>
                    <a:pt x="322772" y="56190"/>
                  </a:moveTo>
                  <a:lnTo>
                    <a:pt x="322772" y="0"/>
                  </a:lnTo>
                </a:path>
                <a:path w="511809" h="56514">
                  <a:moveTo>
                    <a:pt x="86893" y="56190"/>
                  </a:moveTo>
                  <a:lnTo>
                    <a:pt x="86893" y="0"/>
                  </a:lnTo>
                </a:path>
                <a:path w="511809" h="56514">
                  <a:moveTo>
                    <a:pt x="111560" y="56190"/>
                  </a:moveTo>
                  <a:lnTo>
                    <a:pt x="111560" y="0"/>
                  </a:lnTo>
                </a:path>
                <a:path w="511809" h="56514">
                  <a:moveTo>
                    <a:pt x="266680" y="56190"/>
                  </a:moveTo>
                  <a:lnTo>
                    <a:pt x="266680" y="0"/>
                  </a:lnTo>
                </a:path>
                <a:path w="511809" h="56514">
                  <a:moveTo>
                    <a:pt x="130011" y="56190"/>
                  </a:moveTo>
                  <a:lnTo>
                    <a:pt x="130011" y="0"/>
                  </a:lnTo>
                </a:path>
                <a:path w="511809" h="56514">
                  <a:moveTo>
                    <a:pt x="104355" y="56190"/>
                  </a:moveTo>
                  <a:lnTo>
                    <a:pt x="104355" y="0"/>
                  </a:lnTo>
                </a:path>
                <a:path w="511809" h="56514">
                  <a:moveTo>
                    <a:pt x="146996" y="56190"/>
                  </a:moveTo>
                  <a:lnTo>
                    <a:pt x="146996" y="0"/>
                  </a:lnTo>
                </a:path>
                <a:path w="511809" h="56514">
                  <a:moveTo>
                    <a:pt x="89403" y="56190"/>
                  </a:moveTo>
                  <a:lnTo>
                    <a:pt x="89403" y="0"/>
                  </a:lnTo>
                </a:path>
                <a:path w="511809" h="56514">
                  <a:moveTo>
                    <a:pt x="148468" y="56190"/>
                  </a:moveTo>
                  <a:lnTo>
                    <a:pt x="148468" y="0"/>
                  </a:lnTo>
                </a:path>
                <a:path w="511809" h="56514">
                  <a:moveTo>
                    <a:pt x="369627" y="56190"/>
                  </a:moveTo>
                  <a:lnTo>
                    <a:pt x="369627" y="0"/>
                  </a:lnTo>
                </a:path>
                <a:path w="511809" h="56514">
                  <a:moveTo>
                    <a:pt x="49294" y="56190"/>
                  </a:moveTo>
                  <a:lnTo>
                    <a:pt x="49294" y="0"/>
                  </a:lnTo>
                </a:path>
                <a:path w="511809" h="56514">
                  <a:moveTo>
                    <a:pt x="46319" y="56190"/>
                  </a:moveTo>
                  <a:lnTo>
                    <a:pt x="46319" y="0"/>
                  </a:lnTo>
                </a:path>
                <a:path w="511809" h="56514">
                  <a:moveTo>
                    <a:pt x="141373" y="56190"/>
                  </a:moveTo>
                  <a:lnTo>
                    <a:pt x="141373" y="0"/>
                  </a:lnTo>
                </a:path>
                <a:path w="511809" h="56514">
                  <a:moveTo>
                    <a:pt x="103277" y="56190"/>
                  </a:moveTo>
                  <a:lnTo>
                    <a:pt x="103277" y="0"/>
                  </a:lnTo>
                </a:path>
                <a:path w="511809" h="56514">
                  <a:moveTo>
                    <a:pt x="333592" y="56190"/>
                  </a:moveTo>
                  <a:lnTo>
                    <a:pt x="333592" y="0"/>
                  </a:lnTo>
                </a:path>
                <a:path w="511809" h="56514">
                  <a:moveTo>
                    <a:pt x="66138" y="56190"/>
                  </a:moveTo>
                  <a:lnTo>
                    <a:pt x="66138" y="0"/>
                  </a:lnTo>
                </a:path>
                <a:path w="511809" h="56514">
                  <a:moveTo>
                    <a:pt x="124868" y="56190"/>
                  </a:moveTo>
                  <a:lnTo>
                    <a:pt x="124868" y="0"/>
                  </a:lnTo>
                </a:path>
                <a:path w="511809" h="56514">
                  <a:moveTo>
                    <a:pt x="208208" y="56190"/>
                  </a:moveTo>
                  <a:lnTo>
                    <a:pt x="208208" y="0"/>
                  </a:lnTo>
                </a:path>
                <a:path w="511809" h="56514">
                  <a:moveTo>
                    <a:pt x="44021" y="56190"/>
                  </a:moveTo>
                  <a:lnTo>
                    <a:pt x="44021" y="0"/>
                  </a:lnTo>
                </a:path>
                <a:path w="511809" h="56514">
                  <a:moveTo>
                    <a:pt x="388807" y="56190"/>
                  </a:moveTo>
                  <a:lnTo>
                    <a:pt x="388807" y="0"/>
                  </a:lnTo>
                </a:path>
                <a:path w="511809" h="56514">
                  <a:moveTo>
                    <a:pt x="160285" y="56190"/>
                  </a:moveTo>
                  <a:lnTo>
                    <a:pt x="160285" y="0"/>
                  </a:lnTo>
                </a:path>
                <a:path w="511809" h="56514">
                  <a:moveTo>
                    <a:pt x="70556" y="56190"/>
                  </a:moveTo>
                  <a:lnTo>
                    <a:pt x="70556" y="0"/>
                  </a:lnTo>
                </a:path>
                <a:path w="511809" h="56514">
                  <a:moveTo>
                    <a:pt x="111665" y="56190"/>
                  </a:moveTo>
                  <a:lnTo>
                    <a:pt x="111665" y="0"/>
                  </a:lnTo>
                </a:path>
                <a:path w="511809" h="56514">
                  <a:moveTo>
                    <a:pt x="114064" y="56190"/>
                  </a:moveTo>
                  <a:lnTo>
                    <a:pt x="114064" y="0"/>
                  </a:lnTo>
                </a:path>
                <a:path w="511809" h="56514">
                  <a:moveTo>
                    <a:pt x="41194" y="56190"/>
                  </a:moveTo>
                  <a:lnTo>
                    <a:pt x="41194" y="0"/>
                  </a:lnTo>
                </a:path>
                <a:path w="511809" h="56514">
                  <a:moveTo>
                    <a:pt x="86883" y="56190"/>
                  </a:moveTo>
                  <a:lnTo>
                    <a:pt x="86883" y="0"/>
                  </a:lnTo>
                </a:path>
                <a:path w="511809" h="56514">
                  <a:moveTo>
                    <a:pt x="140684" y="56190"/>
                  </a:moveTo>
                  <a:lnTo>
                    <a:pt x="140684" y="0"/>
                  </a:lnTo>
                </a:path>
                <a:path w="511809" h="56514">
                  <a:moveTo>
                    <a:pt x="212405" y="56190"/>
                  </a:moveTo>
                  <a:lnTo>
                    <a:pt x="212405" y="0"/>
                  </a:lnTo>
                </a:path>
                <a:path w="511809" h="56514">
                  <a:moveTo>
                    <a:pt x="306714" y="56190"/>
                  </a:moveTo>
                  <a:lnTo>
                    <a:pt x="306714" y="0"/>
                  </a:lnTo>
                </a:path>
                <a:path w="511809" h="56514">
                  <a:moveTo>
                    <a:pt x="56084" y="56190"/>
                  </a:moveTo>
                  <a:lnTo>
                    <a:pt x="56084" y="0"/>
                  </a:lnTo>
                </a:path>
                <a:path w="511809" h="56514">
                  <a:moveTo>
                    <a:pt x="0" y="56190"/>
                  </a:moveTo>
                  <a:lnTo>
                    <a:pt x="0" y="0"/>
                  </a:lnTo>
                </a:path>
                <a:path w="511809" h="56514">
                  <a:moveTo>
                    <a:pt x="152234" y="56190"/>
                  </a:moveTo>
                  <a:lnTo>
                    <a:pt x="152234" y="0"/>
                  </a:lnTo>
                </a:path>
                <a:path w="511809" h="56514">
                  <a:moveTo>
                    <a:pt x="109737" y="56190"/>
                  </a:moveTo>
                  <a:lnTo>
                    <a:pt x="109737" y="0"/>
                  </a:lnTo>
                </a:path>
                <a:path w="511809" h="56514">
                  <a:moveTo>
                    <a:pt x="92105" y="56190"/>
                  </a:moveTo>
                  <a:lnTo>
                    <a:pt x="92105" y="0"/>
                  </a:lnTo>
                </a:path>
              </a:pathLst>
            </a:custGeom>
            <a:ln w="7727">
              <a:solidFill>
                <a:srgbClr val="00326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D913A7C8-7BC5-0647-8AFC-56BA3BB6AE91}"/>
                </a:ext>
              </a:extLst>
            </p:cNvPr>
            <p:cNvSpPr/>
            <p:nvPr/>
          </p:nvSpPr>
          <p:spPr>
            <a:xfrm>
              <a:off x="5991708" y="3258845"/>
              <a:ext cx="695960" cy="2042795"/>
            </a:xfrm>
            <a:custGeom>
              <a:avLst/>
              <a:gdLst/>
              <a:ahLst/>
              <a:cxnLst/>
              <a:rect l="l" t="t" r="r" b="b"/>
              <a:pathLst>
                <a:path w="695959" h="2042795">
                  <a:moveTo>
                    <a:pt x="0" y="1525939"/>
                  </a:moveTo>
                  <a:lnTo>
                    <a:pt x="10483" y="1388780"/>
                  </a:lnTo>
                  <a:lnTo>
                    <a:pt x="24462" y="1180242"/>
                  </a:lnTo>
                  <a:lnTo>
                    <a:pt x="45428" y="832290"/>
                  </a:lnTo>
                  <a:lnTo>
                    <a:pt x="66395" y="485870"/>
                  </a:lnTo>
                  <a:lnTo>
                    <a:pt x="80373" y="285028"/>
                  </a:lnTo>
                  <a:lnTo>
                    <a:pt x="90856" y="162698"/>
                  </a:lnTo>
                  <a:lnTo>
                    <a:pt x="97845" y="98194"/>
                  </a:lnTo>
                  <a:lnTo>
                    <a:pt x="104835" y="49102"/>
                  </a:lnTo>
                  <a:lnTo>
                    <a:pt x="115318" y="6665"/>
                  </a:lnTo>
                  <a:lnTo>
                    <a:pt x="122307" y="0"/>
                  </a:lnTo>
                  <a:lnTo>
                    <a:pt x="125802" y="3193"/>
                  </a:lnTo>
                  <a:lnTo>
                    <a:pt x="143274" y="81687"/>
                  </a:lnTo>
                  <a:lnTo>
                    <a:pt x="150263" y="139689"/>
                  </a:lnTo>
                  <a:lnTo>
                    <a:pt x="157251" y="210514"/>
                  </a:lnTo>
                  <a:lnTo>
                    <a:pt x="167735" y="336367"/>
                  </a:lnTo>
                  <a:lnTo>
                    <a:pt x="181713" y="529057"/>
                  </a:lnTo>
                  <a:lnTo>
                    <a:pt x="216658" y="1028515"/>
                  </a:lnTo>
                  <a:lnTo>
                    <a:pt x="230636" y="1200267"/>
                  </a:lnTo>
                  <a:lnTo>
                    <a:pt x="241120" y="1311087"/>
                  </a:lnTo>
                  <a:lnTo>
                    <a:pt x="251603" y="1405047"/>
                  </a:lnTo>
                  <a:lnTo>
                    <a:pt x="262087" y="1481973"/>
                  </a:lnTo>
                  <a:lnTo>
                    <a:pt x="272570" y="1542536"/>
                  </a:lnTo>
                  <a:lnTo>
                    <a:pt x="286548" y="1600281"/>
                  </a:lnTo>
                  <a:lnTo>
                    <a:pt x="300526" y="1636119"/>
                  </a:lnTo>
                  <a:lnTo>
                    <a:pt x="328482" y="1665379"/>
                  </a:lnTo>
                  <a:lnTo>
                    <a:pt x="359932" y="1676362"/>
                  </a:lnTo>
                  <a:lnTo>
                    <a:pt x="370415" y="1681791"/>
                  </a:lnTo>
                  <a:lnTo>
                    <a:pt x="405360" y="1713146"/>
                  </a:lnTo>
                  <a:lnTo>
                    <a:pt x="447294" y="1767098"/>
                  </a:lnTo>
                  <a:lnTo>
                    <a:pt x="475251" y="1807455"/>
                  </a:lnTo>
                  <a:lnTo>
                    <a:pt x="499712" y="1846119"/>
                  </a:lnTo>
                  <a:lnTo>
                    <a:pt x="527668" y="1894064"/>
                  </a:lnTo>
                  <a:lnTo>
                    <a:pt x="562612" y="1954022"/>
                  </a:lnTo>
                  <a:lnTo>
                    <a:pt x="580085" y="1980244"/>
                  </a:lnTo>
                  <a:lnTo>
                    <a:pt x="615030" y="2018151"/>
                  </a:lnTo>
                  <a:lnTo>
                    <a:pt x="649975" y="2036155"/>
                  </a:lnTo>
                  <a:lnTo>
                    <a:pt x="695403" y="2042497"/>
                  </a:lnTo>
                </a:path>
              </a:pathLst>
            </a:custGeom>
            <a:ln w="11589">
              <a:solidFill>
                <a:srgbClr val="00326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D16A5D04-F42F-5542-8E21-8E5B4F454402}"/>
                </a:ext>
              </a:extLst>
            </p:cNvPr>
            <p:cNvSpPr/>
            <p:nvPr/>
          </p:nvSpPr>
          <p:spPr>
            <a:xfrm>
              <a:off x="5991708" y="3054515"/>
              <a:ext cx="0" cy="2247900"/>
            </a:xfrm>
            <a:custGeom>
              <a:avLst/>
              <a:gdLst/>
              <a:ahLst/>
              <a:cxnLst/>
              <a:rect l="l" t="t" r="r" b="b"/>
              <a:pathLst>
                <a:path h="2247900">
                  <a:moveTo>
                    <a:pt x="0" y="2247620"/>
                  </a:moveTo>
                  <a:lnTo>
                    <a:pt x="0" y="0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76F26FAC-2A0F-D745-B202-4487EEFE09AC}"/>
                </a:ext>
              </a:extLst>
            </p:cNvPr>
            <p:cNvSpPr/>
            <p:nvPr/>
          </p:nvSpPr>
          <p:spPr>
            <a:xfrm>
              <a:off x="5855693" y="3054515"/>
              <a:ext cx="272415" cy="2247900"/>
            </a:xfrm>
            <a:custGeom>
              <a:avLst/>
              <a:gdLst/>
              <a:ahLst/>
              <a:cxnLst/>
              <a:rect l="l" t="t" r="r" b="b"/>
              <a:pathLst>
                <a:path w="272414" h="2247900">
                  <a:moveTo>
                    <a:pt x="0" y="2247620"/>
                  </a:moveTo>
                  <a:lnTo>
                    <a:pt x="0" y="0"/>
                  </a:lnTo>
                </a:path>
                <a:path w="272414" h="2247900">
                  <a:moveTo>
                    <a:pt x="272030" y="2247620"/>
                  </a:moveTo>
                  <a:lnTo>
                    <a:pt x="272030" y="0"/>
                  </a:lnTo>
                </a:path>
              </a:pathLst>
            </a:custGeom>
            <a:ln w="7727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388C67F-30CA-5F49-9FE5-A01EC0663AFB}"/>
                </a:ext>
              </a:extLst>
            </p:cNvPr>
            <p:cNvSpPr/>
            <p:nvPr/>
          </p:nvSpPr>
          <p:spPr>
            <a:xfrm>
              <a:off x="2224252" y="530213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028B0CA9-7010-BE41-82B2-EB628A8DE458}"/>
                </a:ext>
              </a:extLst>
            </p:cNvPr>
            <p:cNvSpPr/>
            <p:nvPr/>
          </p:nvSpPr>
          <p:spPr>
            <a:xfrm>
              <a:off x="2224252" y="530213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17F3DB44-B70F-274A-9A6A-369F201BBE12}"/>
                </a:ext>
              </a:extLst>
            </p:cNvPr>
            <p:cNvSpPr/>
            <p:nvPr/>
          </p:nvSpPr>
          <p:spPr>
            <a:xfrm>
              <a:off x="2109148" y="5246189"/>
              <a:ext cx="77876" cy="1167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D858296A-4774-E341-B344-0D5D73113ABD}"/>
                </a:ext>
              </a:extLst>
            </p:cNvPr>
            <p:cNvSpPr/>
            <p:nvPr/>
          </p:nvSpPr>
          <p:spPr>
            <a:xfrm>
              <a:off x="2224252" y="495482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01D2D23A-E7E3-EC45-AB00-7A144593A62B}"/>
                </a:ext>
              </a:extLst>
            </p:cNvPr>
            <p:cNvSpPr/>
            <p:nvPr/>
          </p:nvSpPr>
          <p:spPr>
            <a:xfrm>
              <a:off x="2224252" y="495482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C6343E3F-1150-684C-AC06-1100300514F7}"/>
                </a:ext>
              </a:extLst>
            </p:cNvPr>
            <p:cNvSpPr/>
            <p:nvPr/>
          </p:nvSpPr>
          <p:spPr>
            <a:xfrm>
              <a:off x="1919424" y="4900889"/>
              <a:ext cx="67058" cy="1126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9D8F80ED-733A-9E4E-8C8F-B3C6B4CDE750}"/>
                </a:ext>
              </a:extLst>
            </p:cNvPr>
            <p:cNvSpPr/>
            <p:nvPr/>
          </p:nvSpPr>
          <p:spPr>
            <a:xfrm>
              <a:off x="2010896" y="4898880"/>
              <a:ext cx="77876" cy="1167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9D46E34-BC5A-4F4E-BF69-23D4003A39CD}"/>
                </a:ext>
              </a:extLst>
            </p:cNvPr>
            <p:cNvSpPr/>
            <p:nvPr/>
          </p:nvSpPr>
          <p:spPr>
            <a:xfrm>
              <a:off x="2109169" y="4898880"/>
              <a:ext cx="77875" cy="1167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DAED1078-5548-B24F-809E-9C01AC66B3BF}"/>
                </a:ext>
              </a:extLst>
            </p:cNvPr>
            <p:cNvSpPr/>
            <p:nvPr/>
          </p:nvSpPr>
          <p:spPr>
            <a:xfrm>
              <a:off x="2224252" y="460751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4F43D5BE-E9CA-9246-B4CB-67C52ABC02BE}"/>
                </a:ext>
              </a:extLst>
            </p:cNvPr>
            <p:cNvSpPr/>
            <p:nvPr/>
          </p:nvSpPr>
          <p:spPr>
            <a:xfrm>
              <a:off x="2224252" y="460751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FCBBDCB9-D55E-B34D-B52D-D55E9CB90512}"/>
                </a:ext>
              </a:extLst>
            </p:cNvPr>
            <p:cNvSpPr/>
            <p:nvPr/>
          </p:nvSpPr>
          <p:spPr>
            <a:xfrm>
              <a:off x="1913707" y="4551570"/>
              <a:ext cx="71540" cy="11469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3515B016-5C16-7643-ACE0-16935BEC33EE}"/>
                </a:ext>
              </a:extLst>
            </p:cNvPr>
            <p:cNvSpPr/>
            <p:nvPr/>
          </p:nvSpPr>
          <p:spPr>
            <a:xfrm>
              <a:off x="2010896" y="4551570"/>
              <a:ext cx="77876" cy="1167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58306A01-DDBF-DF48-BA38-317E07647D55}"/>
                </a:ext>
              </a:extLst>
            </p:cNvPr>
            <p:cNvSpPr/>
            <p:nvPr/>
          </p:nvSpPr>
          <p:spPr>
            <a:xfrm>
              <a:off x="2109169" y="4551570"/>
              <a:ext cx="77875" cy="1167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0B174B54-A942-2C49-85E8-A948AD4B86D7}"/>
                </a:ext>
              </a:extLst>
            </p:cNvPr>
            <p:cNvSpPr/>
            <p:nvPr/>
          </p:nvSpPr>
          <p:spPr>
            <a:xfrm>
              <a:off x="2224252" y="426020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BD2E1507-60B9-7940-9B54-B97623591453}"/>
                </a:ext>
              </a:extLst>
            </p:cNvPr>
            <p:cNvSpPr/>
            <p:nvPr/>
          </p:nvSpPr>
          <p:spPr>
            <a:xfrm>
              <a:off x="2224252" y="426020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69716B3A-9798-3549-A691-D8C9B7ABE7FB}"/>
                </a:ext>
              </a:extLst>
            </p:cNvPr>
            <p:cNvSpPr/>
            <p:nvPr/>
          </p:nvSpPr>
          <p:spPr>
            <a:xfrm>
              <a:off x="2010896" y="4204260"/>
              <a:ext cx="77876" cy="1167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AEC77256-D626-4449-9C6B-9A3AB0AA9332}"/>
                </a:ext>
              </a:extLst>
            </p:cNvPr>
            <p:cNvSpPr/>
            <p:nvPr/>
          </p:nvSpPr>
          <p:spPr>
            <a:xfrm>
              <a:off x="1914170" y="4204260"/>
              <a:ext cx="74166" cy="11670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6A0D99C2-DD54-484F-9E3A-464C38B718AE}"/>
                </a:ext>
              </a:extLst>
            </p:cNvPr>
            <p:cNvSpPr/>
            <p:nvPr/>
          </p:nvSpPr>
          <p:spPr>
            <a:xfrm>
              <a:off x="2109169" y="4204260"/>
              <a:ext cx="77875" cy="11670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24C4F08E-C040-D149-925E-BA9070A671D4}"/>
                </a:ext>
              </a:extLst>
            </p:cNvPr>
            <p:cNvSpPr/>
            <p:nvPr/>
          </p:nvSpPr>
          <p:spPr>
            <a:xfrm>
              <a:off x="2224252" y="391289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DF655C6B-50D5-3C40-94B8-0A87E2E207FF}"/>
                </a:ext>
              </a:extLst>
            </p:cNvPr>
            <p:cNvSpPr/>
            <p:nvPr/>
          </p:nvSpPr>
          <p:spPr>
            <a:xfrm>
              <a:off x="2224252" y="391289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9C0CE0F5-D26A-4E47-AD9C-8F3B11BCA51C}"/>
                </a:ext>
              </a:extLst>
            </p:cNvPr>
            <p:cNvSpPr/>
            <p:nvPr/>
          </p:nvSpPr>
          <p:spPr>
            <a:xfrm>
              <a:off x="1909998" y="3856950"/>
              <a:ext cx="178774" cy="11670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70DAA546-9C46-474D-8D0D-1DF3D3DD4FF1}"/>
                </a:ext>
              </a:extLst>
            </p:cNvPr>
            <p:cNvSpPr/>
            <p:nvPr/>
          </p:nvSpPr>
          <p:spPr>
            <a:xfrm>
              <a:off x="2109169" y="3856950"/>
              <a:ext cx="77875" cy="1167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03D9987C-280B-894A-AE1E-EC0F895171B6}"/>
                </a:ext>
              </a:extLst>
            </p:cNvPr>
            <p:cNvSpPr/>
            <p:nvPr/>
          </p:nvSpPr>
          <p:spPr>
            <a:xfrm>
              <a:off x="1726773" y="4266370"/>
              <a:ext cx="114650" cy="19075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F53F6A0D-ED33-5345-9B4D-A2A35E88F998}"/>
                </a:ext>
              </a:extLst>
            </p:cNvPr>
            <p:cNvSpPr/>
            <p:nvPr/>
          </p:nvSpPr>
          <p:spPr>
            <a:xfrm>
              <a:off x="1752885" y="4173312"/>
              <a:ext cx="86528" cy="707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F78FBB04-A621-B746-BE27-39EB24AD9015}"/>
                </a:ext>
              </a:extLst>
            </p:cNvPr>
            <p:cNvSpPr/>
            <p:nvPr/>
          </p:nvSpPr>
          <p:spPr>
            <a:xfrm>
              <a:off x="1752885" y="4087210"/>
              <a:ext cx="88538" cy="646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8C668805-100A-7446-BFBF-0F87659E5B38}"/>
                </a:ext>
              </a:extLst>
            </p:cNvPr>
            <p:cNvSpPr/>
            <p:nvPr/>
          </p:nvSpPr>
          <p:spPr>
            <a:xfrm>
              <a:off x="1721982" y="3889190"/>
              <a:ext cx="149416" cy="17591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4559D2B2-CEF9-2F46-AC08-60C017DA12BC}"/>
                </a:ext>
              </a:extLst>
            </p:cNvPr>
            <p:cNvSpPr/>
            <p:nvPr/>
          </p:nvSpPr>
          <p:spPr>
            <a:xfrm>
              <a:off x="2224252" y="356558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AF885EE8-1DF8-7144-B670-2900C36A2595}"/>
                </a:ext>
              </a:extLst>
            </p:cNvPr>
            <p:cNvSpPr/>
            <p:nvPr/>
          </p:nvSpPr>
          <p:spPr>
            <a:xfrm>
              <a:off x="2224252" y="356558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0D58462E-2BF2-BB44-BACA-0BFFA3FD8165}"/>
                </a:ext>
              </a:extLst>
            </p:cNvPr>
            <p:cNvSpPr/>
            <p:nvPr/>
          </p:nvSpPr>
          <p:spPr>
            <a:xfrm>
              <a:off x="1914325" y="3511650"/>
              <a:ext cx="72931" cy="1147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E0347479-38B1-FB49-B24C-F9D51C63F0D2}"/>
                </a:ext>
              </a:extLst>
            </p:cNvPr>
            <p:cNvSpPr/>
            <p:nvPr/>
          </p:nvSpPr>
          <p:spPr>
            <a:xfrm>
              <a:off x="2010896" y="3509641"/>
              <a:ext cx="77876" cy="11670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2C040935-DD25-3F49-9783-EF0732C339C8}"/>
                </a:ext>
              </a:extLst>
            </p:cNvPr>
            <p:cNvSpPr/>
            <p:nvPr/>
          </p:nvSpPr>
          <p:spPr>
            <a:xfrm>
              <a:off x="2109169" y="3509641"/>
              <a:ext cx="77875" cy="1167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B37B8A5B-49F9-6349-87E8-2C53853FDE80}"/>
                </a:ext>
              </a:extLst>
            </p:cNvPr>
            <p:cNvSpPr/>
            <p:nvPr/>
          </p:nvSpPr>
          <p:spPr>
            <a:xfrm>
              <a:off x="2224252" y="321827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E7DD849E-CA06-574D-A4D7-B0DB99020E90}"/>
                </a:ext>
              </a:extLst>
            </p:cNvPr>
            <p:cNvSpPr/>
            <p:nvPr/>
          </p:nvSpPr>
          <p:spPr>
            <a:xfrm>
              <a:off x="2224252" y="321827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27040" y="0"/>
                  </a:moveTo>
                  <a:lnTo>
                    <a:pt x="0" y="0"/>
                  </a:lnTo>
                </a:path>
              </a:pathLst>
            </a:custGeom>
            <a:ln w="6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63B04C85-8EA1-F341-A0F0-59242F9683DE}"/>
                </a:ext>
              </a:extLst>
            </p:cNvPr>
            <p:cNvSpPr/>
            <p:nvPr/>
          </p:nvSpPr>
          <p:spPr>
            <a:xfrm>
              <a:off x="1913243" y="3162330"/>
              <a:ext cx="77721" cy="11670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2EB3717C-367A-3B4A-A105-F5F9DEA398DD}"/>
                </a:ext>
              </a:extLst>
            </p:cNvPr>
            <p:cNvSpPr/>
            <p:nvPr/>
          </p:nvSpPr>
          <p:spPr>
            <a:xfrm>
              <a:off x="2010896" y="3162330"/>
              <a:ext cx="77876" cy="11670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1AF770EB-6C1B-7C48-826C-3114B5F4013F}"/>
                </a:ext>
              </a:extLst>
            </p:cNvPr>
            <p:cNvSpPr/>
            <p:nvPr/>
          </p:nvSpPr>
          <p:spPr>
            <a:xfrm>
              <a:off x="2109169" y="3162330"/>
              <a:ext cx="77875" cy="11670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C501D5D1-D69C-1840-BD43-8EC9A62C49B2}"/>
                </a:ext>
              </a:extLst>
            </p:cNvPr>
            <p:cNvSpPr/>
            <p:nvPr/>
          </p:nvSpPr>
          <p:spPr>
            <a:xfrm>
              <a:off x="2251293" y="3054515"/>
              <a:ext cx="7480934" cy="2247900"/>
            </a:xfrm>
            <a:custGeom>
              <a:avLst/>
              <a:gdLst/>
              <a:ahLst/>
              <a:cxnLst/>
              <a:rect l="l" t="t" r="r" b="b"/>
              <a:pathLst>
                <a:path w="7480934" h="2247900">
                  <a:moveTo>
                    <a:pt x="0" y="2247620"/>
                  </a:moveTo>
                  <a:lnTo>
                    <a:pt x="0" y="0"/>
                  </a:lnTo>
                </a:path>
                <a:path w="7480934" h="2247900">
                  <a:moveTo>
                    <a:pt x="0" y="2247620"/>
                  </a:moveTo>
                  <a:lnTo>
                    <a:pt x="7480834" y="2247620"/>
                  </a:lnTo>
                </a:path>
              </a:pathLst>
            </a:custGeom>
            <a:ln w="6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855E3CA0-9C34-C54E-8ECD-B31A0BF65BFF}"/>
                </a:ext>
              </a:extLst>
            </p:cNvPr>
            <p:cNvSpPr/>
            <p:nvPr/>
          </p:nvSpPr>
          <p:spPr>
            <a:xfrm>
              <a:off x="2562565" y="3182007"/>
              <a:ext cx="3036570" cy="212090"/>
            </a:xfrm>
            <a:custGeom>
              <a:avLst/>
              <a:gdLst/>
              <a:ahLst/>
              <a:cxnLst/>
              <a:rect l="l" t="t" r="r" b="b"/>
              <a:pathLst>
                <a:path w="3036570" h="212089">
                  <a:moveTo>
                    <a:pt x="0" y="211463"/>
                  </a:moveTo>
                  <a:lnTo>
                    <a:pt x="3036214" y="211463"/>
                  </a:lnTo>
                  <a:lnTo>
                    <a:pt x="3036214" y="0"/>
                  </a:lnTo>
                  <a:lnTo>
                    <a:pt x="0" y="0"/>
                  </a:lnTo>
                  <a:lnTo>
                    <a:pt x="0" y="211463"/>
                  </a:lnTo>
                  <a:close/>
                </a:path>
              </a:pathLst>
            </a:custGeom>
            <a:ln w="77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F2DD741E-7A9E-6549-AE30-42F504065586}"/>
                </a:ext>
              </a:extLst>
            </p:cNvPr>
            <p:cNvSpPr/>
            <p:nvPr/>
          </p:nvSpPr>
          <p:spPr>
            <a:xfrm>
              <a:off x="2597640" y="3216532"/>
              <a:ext cx="107850" cy="11268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5D8D488F-5DA8-2D49-9CB4-F95C24453DDD}"/>
                </a:ext>
              </a:extLst>
            </p:cNvPr>
            <p:cNvSpPr/>
            <p:nvPr/>
          </p:nvSpPr>
          <p:spPr>
            <a:xfrm>
              <a:off x="2756128" y="3259048"/>
              <a:ext cx="97155" cy="43815"/>
            </a:xfrm>
            <a:custGeom>
              <a:avLst/>
              <a:gdLst/>
              <a:ahLst/>
              <a:cxnLst/>
              <a:rect l="l" t="t" r="r" b="b"/>
              <a:pathLst>
                <a:path w="97155" h="43814">
                  <a:moveTo>
                    <a:pt x="96735" y="30759"/>
                  </a:moveTo>
                  <a:lnTo>
                    <a:pt x="0" y="30759"/>
                  </a:lnTo>
                  <a:lnTo>
                    <a:pt x="0" y="43586"/>
                  </a:lnTo>
                  <a:lnTo>
                    <a:pt x="96735" y="43586"/>
                  </a:lnTo>
                  <a:lnTo>
                    <a:pt x="96735" y="30759"/>
                  </a:lnTo>
                  <a:close/>
                </a:path>
                <a:path w="97155" h="43814">
                  <a:moveTo>
                    <a:pt x="96735" y="0"/>
                  </a:moveTo>
                  <a:lnTo>
                    <a:pt x="0" y="0"/>
                  </a:lnTo>
                  <a:lnTo>
                    <a:pt x="0" y="12674"/>
                  </a:lnTo>
                  <a:lnTo>
                    <a:pt x="96735" y="12674"/>
                  </a:lnTo>
                  <a:lnTo>
                    <a:pt x="96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BBA51D10-9C8D-EE47-B68E-5B99442D40B1}"/>
                </a:ext>
              </a:extLst>
            </p:cNvPr>
            <p:cNvSpPr/>
            <p:nvPr/>
          </p:nvSpPr>
          <p:spPr>
            <a:xfrm>
              <a:off x="3099200" y="3214523"/>
              <a:ext cx="77875" cy="11670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C8A05493-971A-C34A-B13F-B65846237D66}"/>
                </a:ext>
              </a:extLst>
            </p:cNvPr>
            <p:cNvSpPr/>
            <p:nvPr/>
          </p:nvSpPr>
          <p:spPr>
            <a:xfrm>
              <a:off x="3203841" y="3310054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5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5" y="19168"/>
                  </a:lnTo>
                  <a:lnTo>
                    <a:pt x="15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2DD0E110-87F2-0349-B4E5-1C8795C38ED8}"/>
                </a:ext>
              </a:extLst>
            </p:cNvPr>
            <p:cNvSpPr/>
            <p:nvPr/>
          </p:nvSpPr>
          <p:spPr>
            <a:xfrm>
              <a:off x="3239013" y="3214523"/>
              <a:ext cx="71540" cy="11469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245ACF82-A215-AB47-A540-30A54872835A}"/>
                </a:ext>
              </a:extLst>
            </p:cNvPr>
            <p:cNvSpPr/>
            <p:nvPr/>
          </p:nvSpPr>
          <p:spPr>
            <a:xfrm>
              <a:off x="3332877" y="3214523"/>
              <a:ext cx="266692" cy="11670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C48BB984-3319-E849-BAD8-3CE401CFDE6D}"/>
                </a:ext>
              </a:extLst>
            </p:cNvPr>
            <p:cNvSpPr/>
            <p:nvPr/>
          </p:nvSpPr>
          <p:spPr>
            <a:xfrm>
              <a:off x="3803600" y="3214523"/>
              <a:ext cx="77875" cy="1167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795FDBC2-68A8-0543-8DF4-0D797A604835}"/>
                </a:ext>
              </a:extLst>
            </p:cNvPr>
            <p:cNvSpPr/>
            <p:nvPr/>
          </p:nvSpPr>
          <p:spPr>
            <a:xfrm>
              <a:off x="3908242" y="3310054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5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5" y="19168"/>
                  </a:lnTo>
                  <a:lnTo>
                    <a:pt x="15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B1D05D3-2932-874B-81C7-9864DE038692}"/>
                </a:ext>
              </a:extLst>
            </p:cNvPr>
            <p:cNvSpPr/>
            <p:nvPr/>
          </p:nvSpPr>
          <p:spPr>
            <a:xfrm>
              <a:off x="3957821" y="3216532"/>
              <a:ext cx="67059" cy="11268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D2793ABA-3D46-CE4C-A2B8-3F996F95DA9B}"/>
                </a:ext>
              </a:extLst>
            </p:cNvPr>
            <p:cNvSpPr/>
            <p:nvPr/>
          </p:nvSpPr>
          <p:spPr>
            <a:xfrm>
              <a:off x="4056128" y="3216532"/>
              <a:ext cx="326643" cy="11268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83EBE89E-7EF0-1A40-80A9-5C92C461ADE4}"/>
                </a:ext>
              </a:extLst>
            </p:cNvPr>
            <p:cNvSpPr/>
            <p:nvPr/>
          </p:nvSpPr>
          <p:spPr>
            <a:xfrm>
              <a:off x="4426470" y="3232149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96735" y="41910"/>
                  </a:moveTo>
                  <a:lnTo>
                    <a:pt x="54698" y="41910"/>
                  </a:lnTo>
                  <a:lnTo>
                    <a:pt x="54698" y="0"/>
                  </a:lnTo>
                  <a:lnTo>
                    <a:pt x="42037" y="0"/>
                  </a:lnTo>
                  <a:lnTo>
                    <a:pt x="42037" y="41910"/>
                  </a:lnTo>
                  <a:lnTo>
                    <a:pt x="0" y="41910"/>
                  </a:lnTo>
                  <a:lnTo>
                    <a:pt x="0" y="54610"/>
                  </a:lnTo>
                  <a:lnTo>
                    <a:pt x="42037" y="54610"/>
                  </a:lnTo>
                  <a:lnTo>
                    <a:pt x="42037" y="96520"/>
                  </a:lnTo>
                  <a:lnTo>
                    <a:pt x="54698" y="96520"/>
                  </a:lnTo>
                  <a:lnTo>
                    <a:pt x="54698" y="54610"/>
                  </a:lnTo>
                  <a:lnTo>
                    <a:pt x="96735" y="54610"/>
                  </a:lnTo>
                  <a:lnTo>
                    <a:pt x="9673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4F479899-3A77-794F-BB75-F4BE735E4373}"/>
                </a:ext>
              </a:extLst>
            </p:cNvPr>
            <p:cNvSpPr/>
            <p:nvPr/>
          </p:nvSpPr>
          <p:spPr>
            <a:xfrm>
              <a:off x="4579870" y="3214523"/>
              <a:ext cx="77876" cy="11670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E835F9E3-4E8A-0F4A-B6C2-D533F6F7EFA0}"/>
                </a:ext>
              </a:extLst>
            </p:cNvPr>
            <p:cNvSpPr/>
            <p:nvPr/>
          </p:nvSpPr>
          <p:spPr>
            <a:xfrm>
              <a:off x="4684513" y="3310054"/>
              <a:ext cx="16510" cy="19685"/>
            </a:xfrm>
            <a:custGeom>
              <a:avLst/>
              <a:gdLst/>
              <a:ahLst/>
              <a:cxnLst/>
              <a:rect l="l" t="t" r="r" b="b"/>
              <a:pathLst>
                <a:path w="16510" h="19685">
                  <a:moveTo>
                    <a:pt x="15914" y="0"/>
                  </a:moveTo>
                  <a:lnTo>
                    <a:pt x="0" y="0"/>
                  </a:lnTo>
                  <a:lnTo>
                    <a:pt x="0" y="19168"/>
                  </a:lnTo>
                  <a:lnTo>
                    <a:pt x="15914" y="19168"/>
                  </a:lnTo>
                  <a:lnTo>
                    <a:pt x="15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D2F39F7D-FA59-EE45-A738-C4F736D28D47}"/>
                </a:ext>
              </a:extLst>
            </p:cNvPr>
            <p:cNvSpPr/>
            <p:nvPr/>
          </p:nvSpPr>
          <p:spPr>
            <a:xfrm>
              <a:off x="4727293" y="3214523"/>
              <a:ext cx="77876" cy="11670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2ECBFDDD-0C4E-BF47-9A12-1F6BAD5B8A0F}"/>
                </a:ext>
              </a:extLst>
            </p:cNvPr>
            <p:cNvSpPr/>
            <p:nvPr/>
          </p:nvSpPr>
          <p:spPr>
            <a:xfrm>
              <a:off x="4832399" y="3216532"/>
              <a:ext cx="386924" cy="11268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9C925D42-DE1C-3A44-A20E-7B0EC7112DF7}"/>
                </a:ext>
              </a:extLst>
            </p:cNvPr>
            <p:cNvSpPr/>
            <p:nvPr/>
          </p:nvSpPr>
          <p:spPr>
            <a:xfrm>
              <a:off x="5263032" y="3232149"/>
              <a:ext cx="97155" cy="96520"/>
            </a:xfrm>
            <a:custGeom>
              <a:avLst/>
              <a:gdLst/>
              <a:ahLst/>
              <a:cxnLst/>
              <a:rect l="l" t="t" r="r" b="b"/>
              <a:pathLst>
                <a:path w="97154" h="96520">
                  <a:moveTo>
                    <a:pt x="96723" y="41910"/>
                  </a:moveTo>
                  <a:lnTo>
                    <a:pt x="54698" y="41910"/>
                  </a:lnTo>
                  <a:lnTo>
                    <a:pt x="54698" y="0"/>
                  </a:lnTo>
                  <a:lnTo>
                    <a:pt x="42024" y="0"/>
                  </a:lnTo>
                  <a:lnTo>
                    <a:pt x="42024" y="41910"/>
                  </a:lnTo>
                  <a:lnTo>
                    <a:pt x="0" y="41910"/>
                  </a:lnTo>
                  <a:lnTo>
                    <a:pt x="0" y="54610"/>
                  </a:lnTo>
                  <a:lnTo>
                    <a:pt x="42024" y="54610"/>
                  </a:lnTo>
                  <a:lnTo>
                    <a:pt x="42024" y="96520"/>
                  </a:lnTo>
                  <a:lnTo>
                    <a:pt x="54698" y="96520"/>
                  </a:lnTo>
                  <a:lnTo>
                    <a:pt x="54698" y="54610"/>
                  </a:lnTo>
                  <a:lnTo>
                    <a:pt x="96723" y="54610"/>
                  </a:lnTo>
                  <a:lnTo>
                    <a:pt x="96723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E637C464-C3CC-8B44-9C00-4AAE44908FAE}"/>
                </a:ext>
              </a:extLst>
            </p:cNvPr>
            <p:cNvSpPr/>
            <p:nvPr/>
          </p:nvSpPr>
          <p:spPr>
            <a:xfrm>
              <a:off x="2945803" y="3274351"/>
              <a:ext cx="2597785" cy="55244"/>
            </a:xfrm>
            <a:custGeom>
              <a:avLst/>
              <a:gdLst/>
              <a:ahLst/>
              <a:cxnLst/>
              <a:rect l="l" t="t" r="r" b="b"/>
              <a:pathLst>
                <a:path w="2597785" h="55245">
                  <a:moveTo>
                    <a:pt x="96723" y="0"/>
                  </a:moveTo>
                  <a:lnTo>
                    <a:pt x="0" y="0"/>
                  </a:lnTo>
                  <a:lnTo>
                    <a:pt x="0" y="12827"/>
                  </a:lnTo>
                  <a:lnTo>
                    <a:pt x="96723" y="12827"/>
                  </a:lnTo>
                  <a:lnTo>
                    <a:pt x="96723" y="0"/>
                  </a:lnTo>
                  <a:close/>
                </a:path>
                <a:path w="2597785" h="55245">
                  <a:moveTo>
                    <a:pt x="801128" y="0"/>
                  </a:moveTo>
                  <a:lnTo>
                    <a:pt x="704405" y="0"/>
                  </a:lnTo>
                  <a:lnTo>
                    <a:pt x="704405" y="12827"/>
                  </a:lnTo>
                  <a:lnTo>
                    <a:pt x="801128" y="12827"/>
                  </a:lnTo>
                  <a:lnTo>
                    <a:pt x="801128" y="0"/>
                  </a:lnTo>
                  <a:close/>
                </a:path>
                <a:path w="2597785" h="55245">
                  <a:moveTo>
                    <a:pt x="2494254" y="35712"/>
                  </a:moveTo>
                  <a:lnTo>
                    <a:pt x="2478189" y="35712"/>
                  </a:lnTo>
                  <a:lnTo>
                    <a:pt x="2478189" y="54876"/>
                  </a:lnTo>
                  <a:lnTo>
                    <a:pt x="2494254" y="54876"/>
                  </a:lnTo>
                  <a:lnTo>
                    <a:pt x="2494254" y="35712"/>
                  </a:lnTo>
                  <a:close/>
                </a:path>
                <a:path w="2597785" h="55245">
                  <a:moveTo>
                    <a:pt x="2545702" y="35712"/>
                  </a:moveTo>
                  <a:lnTo>
                    <a:pt x="2529636" y="35712"/>
                  </a:lnTo>
                  <a:lnTo>
                    <a:pt x="2529636" y="54876"/>
                  </a:lnTo>
                  <a:lnTo>
                    <a:pt x="2545702" y="54876"/>
                  </a:lnTo>
                  <a:lnTo>
                    <a:pt x="2545702" y="35712"/>
                  </a:lnTo>
                  <a:close/>
                </a:path>
                <a:path w="2597785" h="55245">
                  <a:moveTo>
                    <a:pt x="2597162" y="35712"/>
                  </a:moveTo>
                  <a:lnTo>
                    <a:pt x="2581097" y="35712"/>
                  </a:lnTo>
                  <a:lnTo>
                    <a:pt x="2581097" y="54876"/>
                  </a:lnTo>
                  <a:lnTo>
                    <a:pt x="2597162" y="54876"/>
                  </a:lnTo>
                  <a:lnTo>
                    <a:pt x="2597162" y="35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327BDD1E-81BC-694F-AC82-4DA92E505048}"/>
                </a:ext>
              </a:extLst>
            </p:cNvPr>
            <p:cNvSpPr/>
            <p:nvPr/>
          </p:nvSpPr>
          <p:spPr>
            <a:xfrm>
              <a:off x="7829177" y="3127942"/>
              <a:ext cx="1829557" cy="50794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aphicFrame>
        <p:nvGraphicFramePr>
          <p:cNvPr id="101" name="Content Placeholder 6">
            <a:extLst>
              <a:ext uri="{FF2B5EF4-FFF2-40B4-BE49-F238E27FC236}">
                <a16:creationId xmlns:a16="http://schemas.microsoft.com/office/drawing/2014/main" id="{9C4F0A8E-BB58-5C4C-8BA1-526C7A366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03751"/>
              </p:ext>
            </p:extLst>
          </p:nvPr>
        </p:nvGraphicFramePr>
        <p:xfrm>
          <a:off x="1772898" y="4197962"/>
          <a:ext cx="7618737" cy="1514669"/>
        </p:xfrm>
        <a:graphic>
          <a:graphicData uri="http://schemas.openxmlformats.org/drawingml/2006/table">
            <a:tbl>
              <a:tblPr firstRow="1" firstCol="1" bandRow="1"/>
              <a:tblGrid>
                <a:gridCol w="1341756">
                  <a:extLst>
                    <a:ext uri="{9D8B030D-6E8A-4147-A177-3AD203B41FA5}">
                      <a16:colId xmlns:a16="http://schemas.microsoft.com/office/drawing/2014/main" val="835097269"/>
                    </a:ext>
                  </a:extLst>
                </a:gridCol>
                <a:gridCol w="1298894">
                  <a:extLst>
                    <a:ext uri="{9D8B030D-6E8A-4147-A177-3AD203B41FA5}">
                      <a16:colId xmlns:a16="http://schemas.microsoft.com/office/drawing/2014/main" val="3209876152"/>
                    </a:ext>
                  </a:extLst>
                </a:gridCol>
                <a:gridCol w="632144">
                  <a:extLst>
                    <a:ext uri="{9D8B030D-6E8A-4147-A177-3AD203B41FA5}">
                      <a16:colId xmlns:a16="http://schemas.microsoft.com/office/drawing/2014/main" val="580900522"/>
                    </a:ext>
                  </a:extLst>
                </a:gridCol>
                <a:gridCol w="802006">
                  <a:extLst>
                    <a:ext uri="{9D8B030D-6E8A-4147-A177-3AD203B41FA5}">
                      <a16:colId xmlns:a16="http://schemas.microsoft.com/office/drawing/2014/main" val="2084166244"/>
                    </a:ext>
                  </a:extLst>
                </a:gridCol>
                <a:gridCol w="1186181">
                  <a:extLst>
                    <a:ext uri="{9D8B030D-6E8A-4147-A177-3AD203B41FA5}">
                      <a16:colId xmlns:a16="http://schemas.microsoft.com/office/drawing/2014/main" val="4217943497"/>
                    </a:ext>
                  </a:extLst>
                </a:gridCol>
                <a:gridCol w="2357756">
                  <a:extLst>
                    <a:ext uri="{9D8B030D-6E8A-4147-A177-3AD203B41FA5}">
                      <a16:colId xmlns:a16="http://schemas.microsoft.com/office/drawing/2014/main" val="3990823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Molecule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Basis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𝑵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𝑲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Groups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Variance reduction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963711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STO-3G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29043"/>
                  </a:ext>
                </a:extLst>
              </a:tr>
              <a:tr h="14565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err="1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LiH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STO-3G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93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BeH2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STO-3G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4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6-31G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MU Serif Roman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7803" marR="197803" marT="27473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0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2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45419-27FF-6741-B0C2-3B6F117B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Explanation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8938-D306-B542-94A2-8041C3D61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Simplest case: correlation between terms like ZZ and XX: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𝑋𝑋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𝑍𝑍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=0.35</m:t>
                    </m:r>
                  </m:oMath>
                </a14:m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Correlations not 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captured by averaging results from the two families </a:t>
                </a:r>
                <a:r>
                  <a:rPr lang="en-US" sz="24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independently</a:t>
                </a:r>
                <a:r>
                  <a:rPr lang="en-US" sz="2400" dirty="0">
                    <a:effectLst/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</a:p>
              <a:p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RBM incorporates the entire dataset </a:t>
                </a:r>
                <a:r>
                  <a:rPr lang="en-US" sz="24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at once</a:t>
                </a:r>
                <a:r>
                  <a:rPr lang="en-US" sz="2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and is therefore able to capture dependencies between Pauli terms</a:t>
                </a:r>
                <a:r>
                  <a:rPr lang="en-US" sz="2400" dirty="0">
                    <a:effectLst/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endParaRPr lang="en-US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8938-D306-B542-94A2-8041C3D61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52774" cy="4303464"/>
              </a:xfrm>
              <a:blipFill>
                <a:blip r:embed="rId2"/>
                <a:stretch>
                  <a:fillRect l="-2134" t="-2059" r="-396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947502-7992-0E4F-BA63-14A0A03219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r="-1" b="-1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224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247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RBMs for Energy Estimation</vt:lpstr>
      <vt:lpstr>Introduction</vt:lpstr>
      <vt:lpstr>Restricted Boltzmann Machines</vt:lpstr>
      <vt:lpstr>Restricted Boltzmann Machines</vt:lpstr>
      <vt:lpstr>Procedure</vt:lpstr>
      <vt:lpstr>Results</vt:lpstr>
      <vt:lpstr>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RBMs for Energy Estimation</dc:title>
  <dc:creator>Andi Gu</dc:creator>
  <cp:lastModifiedBy>Andi Gu</cp:lastModifiedBy>
  <cp:revision>3</cp:revision>
  <dcterms:created xsi:type="dcterms:W3CDTF">2021-06-04T05:57:43Z</dcterms:created>
  <dcterms:modified xsi:type="dcterms:W3CDTF">2021-06-04T06:22:45Z</dcterms:modified>
</cp:coreProperties>
</file>