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Proxima Nova"/>
      <p:regular r:id="rId53"/>
      <p:bold r:id="rId54"/>
      <p:italic r:id="rId55"/>
      <p:boldItalic r:id="rId56"/>
    </p:embeddedFont>
    <p:embeddedFont>
      <p:font typeface="Roboto"/>
      <p:regular r:id="rId57"/>
      <p:bold r:id="rId58"/>
      <p:italic r:id="rId59"/>
      <p:boldItalic r:id="rId60"/>
    </p:embeddedFont>
    <p:embeddedFont>
      <p:font typeface="Alfa Slab One"/>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roximaNov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roximaNova-italic.fntdata"/><Relationship Id="rId10" Type="http://schemas.openxmlformats.org/officeDocument/2006/relationships/slide" Target="slides/slide5.xml"/><Relationship Id="rId54" Type="http://schemas.openxmlformats.org/officeDocument/2006/relationships/font" Target="fonts/ProximaNova-bold.fntdata"/><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ProximaNova-boldItalic.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3c6a49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3c6a49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3c6a49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3c6a49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Broker class gets a command from CommandDemoMain class and returns it</a:t>
            </a:r>
            <a:endParaRPr/>
          </a:p>
          <a:p>
            <a:pPr indent="0" lvl="0" marL="0" rtl="0" algn="l">
              <a:spcBef>
                <a:spcPts val="0"/>
              </a:spcBef>
              <a:spcAft>
                <a:spcPts val="0"/>
              </a:spcAft>
              <a:buNone/>
            </a:pPr>
            <a:r>
              <a:rPr lang="en-GB"/>
              <a:t>Then the Broker class will then executes the command to BuyStock</a:t>
            </a:r>
            <a:endParaRPr/>
          </a:p>
          <a:p>
            <a:pPr indent="0" lvl="0" marL="0" rtl="0" algn="l">
              <a:spcBef>
                <a:spcPts val="0"/>
              </a:spcBef>
              <a:spcAft>
                <a:spcPts val="0"/>
              </a:spcAft>
              <a:buNone/>
            </a:pPr>
            <a:r>
              <a:rPr lang="en-GB"/>
              <a:t>Then the Broker class get another command from CommandDemoMain class and returns it</a:t>
            </a:r>
            <a:endParaRPr/>
          </a:p>
          <a:p>
            <a:pPr indent="0" lvl="0" marL="0" rtl="0" algn="l">
              <a:spcBef>
                <a:spcPts val="0"/>
              </a:spcBef>
              <a:spcAft>
                <a:spcPts val="0"/>
              </a:spcAft>
              <a:buNone/>
            </a:pPr>
            <a:r>
              <a:rPr lang="en-GB"/>
              <a:t>Then the Broker class will then executes the command to SellStock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03c6a49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3c6a49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No.3 Context objects encapsulates the current state of the input and output as the former is parsed and the latter is accumulated. It is manipulated by each grammar class as “interpreting” process transforms the input into the output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03c6a49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3c6a49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3c6a49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3c6a49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3c6a49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3c6a49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InterpreterDemoMain classs creates and gets the expression to be evaluated</a:t>
            </a:r>
            <a:endParaRPr/>
          </a:p>
          <a:p>
            <a:pPr indent="0" lvl="0" marL="0" rtl="0" algn="l">
              <a:spcBef>
                <a:spcPts val="0"/>
              </a:spcBef>
              <a:spcAft>
                <a:spcPts val="0"/>
              </a:spcAft>
              <a:buNone/>
            </a:pPr>
            <a:r>
              <a:rPr lang="en-GB"/>
              <a:t>The client requests for the evaluation of expression to the interpreter, to the end, it sends it the context</a:t>
            </a:r>
            <a:endParaRPr/>
          </a:p>
          <a:p>
            <a:pPr indent="0" lvl="0" marL="0" rtl="0" algn="l">
              <a:spcBef>
                <a:spcPts val="0"/>
              </a:spcBef>
              <a:spcAft>
                <a:spcPts val="0"/>
              </a:spcAft>
              <a:buNone/>
            </a:pPr>
            <a:r>
              <a:rPr lang="en-GB"/>
              <a:t>Then the Expression class will call the AndExpression class</a:t>
            </a:r>
            <a:endParaRPr/>
          </a:p>
          <a:p>
            <a:pPr indent="0" lvl="0" marL="0" rtl="0" algn="l">
              <a:spcBef>
                <a:spcPts val="0"/>
              </a:spcBef>
              <a:spcAft>
                <a:spcPts val="0"/>
              </a:spcAft>
              <a:buNone/>
            </a:pPr>
            <a:r>
              <a:rPr lang="en-GB"/>
              <a:t>Then the AndExpression class will call all the Terminal Expression</a:t>
            </a:r>
            <a:endParaRPr/>
          </a:p>
          <a:p>
            <a:pPr indent="0" lvl="0" marL="0" rtl="0" algn="l">
              <a:spcBef>
                <a:spcPts val="0"/>
              </a:spcBef>
              <a:spcAft>
                <a:spcPts val="0"/>
              </a:spcAft>
              <a:buNone/>
            </a:pPr>
            <a:r>
              <a:rPr lang="en-GB"/>
              <a:t>Same with OrExpression</a:t>
            </a:r>
            <a:endParaRPr/>
          </a:p>
          <a:p>
            <a:pPr indent="0" lvl="0" marL="0" rtl="0" algn="l">
              <a:spcBef>
                <a:spcPts val="0"/>
              </a:spcBef>
              <a:spcAft>
                <a:spcPts val="0"/>
              </a:spcAft>
              <a:buNone/>
            </a:pPr>
            <a:r>
              <a:rPr lang="en-GB"/>
              <a:t>Then the Root Expression requests for the interpretation of a Terminal Expression class</a:t>
            </a:r>
            <a:endParaRPr/>
          </a:p>
          <a:p>
            <a:pPr indent="0" lvl="0" marL="0" rtl="0" algn="l">
              <a:spcBef>
                <a:spcPts val="0"/>
              </a:spcBef>
              <a:spcAft>
                <a:spcPts val="0"/>
              </a:spcAft>
              <a:buNone/>
            </a:pPr>
            <a:r>
              <a:rPr lang="en-GB"/>
              <a:t>Finally, Expression class is completely evaluated and provides the result of the interpretation of all the Terminal Expression and all other Expressions to the InterpreterDemoMain class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167ce8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167ce8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167ce8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167ce8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8167ce8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167ce8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8167ce8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167ce8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IteratorDemoMain class will send a request for an iterator to NameRespository class</a:t>
            </a:r>
            <a:endParaRPr/>
          </a:p>
          <a:p>
            <a:pPr indent="0" lvl="0" marL="0" rtl="0" algn="l">
              <a:spcBef>
                <a:spcPts val="0"/>
              </a:spcBef>
              <a:spcAft>
                <a:spcPts val="0"/>
              </a:spcAft>
              <a:buNone/>
            </a:pPr>
            <a:r>
              <a:rPr lang="en-GB"/>
              <a:t>Then NameRepository class will then create a new iterator</a:t>
            </a:r>
            <a:endParaRPr/>
          </a:p>
          <a:p>
            <a:pPr indent="0" lvl="0" marL="0" rtl="0" algn="l">
              <a:spcBef>
                <a:spcPts val="0"/>
              </a:spcBef>
              <a:spcAft>
                <a:spcPts val="0"/>
              </a:spcAft>
              <a:buNone/>
            </a:pPr>
            <a:r>
              <a:rPr lang="en-GB"/>
              <a:t>The clienters in a loop in order to review all elements on the structure, the loop ends when there are no elements left for reviewing, which is going to be signaled by the hasNext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IteratorDemo main class will then request a new element to the iterator using the next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there are still elements left to be reviewed, then we return to the step 3 (looping), something that is going to be repeated until an elements have been reviewed.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77b0056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77b0056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167ce8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167ce8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8167ce8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167ce8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8167ce88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8167ce88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8167ce8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167ce8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ChatMediatorImpl wants to communicate with UsersImpl and sends a message through ChatMediator</a:t>
            </a:r>
            <a:endParaRPr/>
          </a:p>
          <a:p>
            <a:pPr indent="0" lvl="0" marL="0" rtl="0" algn="l">
              <a:spcBef>
                <a:spcPts val="0"/>
              </a:spcBef>
              <a:spcAft>
                <a:spcPts val="0"/>
              </a:spcAft>
              <a:buNone/>
            </a:pPr>
            <a:r>
              <a:rPr lang="en-GB"/>
              <a:t>Then the ChatMediator class may analyze the message for debugging or tracking purposes, or for directing it to the receiver</a:t>
            </a:r>
            <a:endParaRPr/>
          </a:p>
          <a:p>
            <a:pPr indent="0" lvl="0" marL="0" rtl="0" algn="l">
              <a:spcBef>
                <a:spcPts val="0"/>
              </a:spcBef>
              <a:spcAft>
                <a:spcPts val="0"/>
              </a:spcAft>
              <a:buNone/>
            </a:pPr>
            <a:r>
              <a:rPr lang="en-GB"/>
              <a:t>The message receive is delivered to the receiver, which is turn sends to response to the mediator</a:t>
            </a:r>
            <a:endParaRPr/>
          </a:p>
          <a:p>
            <a:pPr indent="0" lvl="0" marL="0" rtl="0" algn="l">
              <a:spcBef>
                <a:spcPts val="0"/>
              </a:spcBef>
              <a:spcAft>
                <a:spcPts val="0"/>
              </a:spcAft>
              <a:buNone/>
            </a:pPr>
            <a:r>
              <a:rPr lang="en-GB"/>
              <a:t>The ChatMediatorImpl class receives the response and all directs to ChatMediatoImpl class</a:t>
            </a:r>
            <a:endParaRPr/>
          </a:p>
          <a:p>
            <a:pPr indent="0" lvl="0" marL="0" rtl="0" algn="l">
              <a:spcBef>
                <a:spcPts val="0"/>
              </a:spcBef>
              <a:spcAft>
                <a:spcPts val="0"/>
              </a:spcAft>
              <a:buNone/>
            </a:pPr>
            <a:r>
              <a:rPr lang="en-GB"/>
              <a:t>Likewise, the process will be reverse from UsersImpl to ChatMediatorImpl by repeating the previous steps in order to achieve a bidirectional communication</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5a10609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a10609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Originator - the object that knows how to save itself</a:t>
            </a:r>
            <a:endParaRPr/>
          </a:p>
          <a:p>
            <a:pPr indent="0" lvl="0" marL="0" rtl="0" algn="l">
              <a:spcBef>
                <a:spcPts val="0"/>
              </a:spcBef>
              <a:spcAft>
                <a:spcPts val="0"/>
              </a:spcAft>
              <a:buNone/>
            </a:pPr>
            <a:r>
              <a:rPr lang="en-GB"/>
              <a:t>Caretaker- the object that knows why and when the Originator needs to be save and restore itself</a:t>
            </a:r>
            <a:endParaRPr/>
          </a:p>
          <a:p>
            <a:pPr indent="0" lvl="0" marL="0" rtl="0" algn="l">
              <a:spcBef>
                <a:spcPts val="0"/>
              </a:spcBef>
              <a:spcAft>
                <a:spcPts val="0"/>
              </a:spcAft>
              <a:buNone/>
            </a:pPr>
            <a:r>
              <a:rPr lang="en-GB"/>
              <a:t>Memento - the lock box that is written and read by Originator, and shepherded by the Caretaker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5a10609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5a10609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5a10609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5a10609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5a10609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5a10609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MomentoDemoMain class makes a change to the Originator</a:t>
            </a:r>
            <a:endParaRPr/>
          </a:p>
          <a:p>
            <a:pPr indent="0" lvl="0" marL="0" rtl="0" algn="l">
              <a:spcBef>
                <a:spcPts val="0"/>
              </a:spcBef>
              <a:spcAft>
                <a:spcPts val="0"/>
              </a:spcAft>
              <a:buNone/>
            </a:pPr>
            <a:r>
              <a:rPr lang="en-GB"/>
              <a:t>The Originator class creates a new Memento which represents its current state</a:t>
            </a:r>
            <a:endParaRPr/>
          </a:p>
          <a:p>
            <a:pPr indent="0" lvl="0" marL="0" rtl="0" algn="l">
              <a:spcBef>
                <a:spcPts val="0"/>
              </a:spcBef>
              <a:spcAft>
                <a:spcPts val="0"/>
              </a:spcAft>
              <a:buNone/>
            </a:pPr>
            <a:r>
              <a:rPr lang="en-GB"/>
              <a:t>Then MementoDemoMain class stores the Memento into the Caretaker class in order to change between different Originator state</a:t>
            </a:r>
            <a:endParaRPr/>
          </a:p>
          <a:p>
            <a:pPr indent="0" lvl="0" marL="0" rtl="0" algn="l">
              <a:spcBef>
                <a:spcPts val="0"/>
              </a:spcBef>
              <a:spcAft>
                <a:spcPts val="0"/>
              </a:spcAft>
              <a:buNone/>
            </a:pPr>
            <a:r>
              <a:rPr lang="en-GB"/>
              <a:t>After sometime, the MementoDemoMain class  sends a request to the Caretaker class for previous state of the Originator class</a:t>
            </a:r>
            <a:endParaRPr/>
          </a:p>
          <a:p>
            <a:pPr indent="0" lvl="0" marL="0" rtl="0" algn="l">
              <a:spcBef>
                <a:spcPts val="0"/>
              </a:spcBef>
              <a:spcAft>
                <a:spcPts val="0"/>
              </a:spcAft>
              <a:buNone/>
            </a:pPr>
            <a:r>
              <a:rPr lang="en-GB"/>
              <a:t>The MementoDemoMain class uses the Memento sent by the Caretaker class to restore the state of the Originator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5a10609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5a10609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5a10609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5a10609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77b0056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77b0056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5a10609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5a10609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5a10609a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5a10609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BinaryObserver class will register into Subject class objects in order to be notified of any changes</a:t>
            </a:r>
            <a:endParaRPr/>
          </a:p>
          <a:p>
            <a:pPr indent="0" lvl="0" marL="0" rtl="0" algn="l">
              <a:spcBef>
                <a:spcPts val="0"/>
              </a:spcBef>
              <a:spcAft>
                <a:spcPts val="0"/>
              </a:spcAft>
              <a:buNone/>
            </a:pPr>
            <a:r>
              <a:rPr lang="en-GB"/>
              <a:t>Same thing with OctalObserver and HexObserver</a:t>
            </a:r>
            <a:endParaRPr/>
          </a:p>
          <a:p>
            <a:pPr indent="0" lvl="0" marL="0" rtl="0" algn="l">
              <a:spcBef>
                <a:spcPts val="0"/>
              </a:spcBef>
              <a:spcAft>
                <a:spcPts val="0"/>
              </a:spcAft>
              <a:buNone/>
            </a:pPr>
            <a:r>
              <a:rPr lang="en-GB"/>
              <a:t>When the status of the object changes</a:t>
            </a:r>
            <a:endParaRPr/>
          </a:p>
          <a:p>
            <a:pPr indent="0" lvl="0" marL="0" rtl="0" algn="l">
              <a:spcBef>
                <a:spcPts val="0"/>
              </a:spcBef>
              <a:spcAft>
                <a:spcPts val="0"/>
              </a:spcAft>
              <a:buNone/>
            </a:pPr>
            <a:r>
              <a:rPr lang="en-GB"/>
              <a:t>All observer class will be notified with the changes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5a10609a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5a10609a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5a10609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5a10609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5a10609a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5a10609a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5a10609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5a10609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state by default will set in the Context class and this is the StartState</a:t>
            </a:r>
            <a:endParaRPr/>
          </a:p>
          <a:p>
            <a:pPr indent="0" lvl="0" marL="0" rtl="0" algn="l">
              <a:spcBef>
                <a:spcPts val="0"/>
              </a:spcBef>
              <a:spcAft>
                <a:spcPts val="0"/>
              </a:spcAft>
              <a:buNone/>
            </a:pPr>
            <a:r>
              <a:rPr lang="en-GB"/>
              <a:t>A request in operation is executed in Context class, delegating the execution to the current state which is the StartState</a:t>
            </a:r>
            <a:endParaRPr/>
          </a:p>
          <a:p>
            <a:pPr indent="0" lvl="0" marL="0" rtl="0" algn="l">
              <a:spcBef>
                <a:spcPts val="0"/>
              </a:spcBef>
              <a:spcAft>
                <a:spcPts val="0"/>
              </a:spcAft>
              <a:buNone/>
            </a:pPr>
            <a:r>
              <a:rPr lang="en-GB"/>
              <a:t>Then the execution of StartState results in a change to StopState</a:t>
            </a:r>
            <a:endParaRPr/>
          </a:p>
          <a:p>
            <a:pPr indent="0" lvl="0" marL="0" rtl="0" algn="l">
              <a:spcBef>
                <a:spcPts val="0"/>
              </a:spcBef>
              <a:spcAft>
                <a:spcPts val="0"/>
              </a:spcAft>
              <a:buNone/>
            </a:pPr>
            <a:r>
              <a:rPr lang="en-GB"/>
              <a:t>A new request in operation is executed in Context class, delegating the execution to the current state which is the StopState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5a10609a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5a10609a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Strategy pattern, we create objects which represents various strategies and a context object whose behaviour varies as per its strategy object. The strategy object chnages its executing algorithm of the context object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5a10609a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5a10609a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5a10609a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5a10609a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5a10609a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5a10609a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StrategyDemoMain create a new context and set it to OperationAdd</a:t>
            </a:r>
            <a:endParaRPr/>
          </a:p>
          <a:p>
            <a:pPr indent="0" lvl="0" marL="0" rtl="0" algn="l">
              <a:spcBef>
                <a:spcPts val="0"/>
              </a:spcBef>
              <a:spcAft>
                <a:spcPts val="0"/>
              </a:spcAft>
              <a:buNone/>
            </a:pPr>
            <a:r>
              <a:rPr lang="en-GB"/>
              <a:t>Then StrategyDemoMain will then execute the doOperation</a:t>
            </a:r>
            <a:endParaRPr/>
          </a:p>
          <a:p>
            <a:pPr indent="0" lvl="0" marL="0" rtl="0" algn="l">
              <a:spcBef>
                <a:spcPts val="0"/>
              </a:spcBef>
              <a:spcAft>
                <a:spcPts val="0"/>
              </a:spcAft>
              <a:buNone/>
            </a:pPr>
            <a:r>
              <a:rPr lang="en-GB"/>
              <a:t>Then Context will hand this doOperation to OperationAdd class and return the result </a:t>
            </a:r>
            <a:endParaRPr/>
          </a:p>
          <a:p>
            <a:pPr indent="0" lvl="0" marL="0" rtl="0" algn="l">
              <a:spcBef>
                <a:spcPts val="0"/>
              </a:spcBef>
              <a:spcAft>
                <a:spcPts val="0"/>
              </a:spcAft>
              <a:buNone/>
            </a:pPr>
            <a:r>
              <a:rPr lang="en-GB"/>
              <a:t>Then Context class will take these results and hand it over to StrategyDemoMain</a:t>
            </a:r>
            <a:endParaRPr/>
          </a:p>
          <a:p>
            <a:pPr indent="0" lvl="0" marL="0" rtl="0" algn="l">
              <a:spcBef>
                <a:spcPts val="0"/>
              </a:spcBef>
              <a:spcAft>
                <a:spcPts val="0"/>
              </a:spcAft>
              <a:buNone/>
            </a:pPr>
            <a:r>
              <a:rPr lang="en-GB"/>
              <a:t>Same to OperationSubtract and OperationMultiply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77b0056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77b0056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5a10609a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5a10609a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212529"/>
                </a:solidFill>
                <a:highlight>
                  <a:srgbClr val="FFFFFF"/>
                </a:highlight>
                <a:latin typeface="Roboto"/>
                <a:ea typeface="Roboto"/>
                <a:cs typeface="Roboto"/>
                <a:sym typeface="Roboto"/>
              </a:rPr>
              <a:t>No. 3 This is achieved by implementing base classes for defining basic behaviors. Typically, methods are created for each step of the algorithm; some of these will be implemented while others remain abstract until they are executed by the subclasses.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5a10609a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5a10609a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5a10609a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5a10609a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5a10609a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5a10609a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TemplateDemo class creates and gets an instance of template </a:t>
            </a:r>
            <a:r>
              <a:rPr lang="en-GB"/>
              <a:t>implementation</a:t>
            </a:r>
            <a:endParaRPr/>
          </a:p>
          <a:p>
            <a:pPr indent="0" lvl="0" marL="0" rtl="0" algn="l">
              <a:spcBef>
                <a:spcPts val="0"/>
              </a:spcBef>
              <a:spcAft>
                <a:spcPts val="0"/>
              </a:spcAft>
              <a:buNone/>
            </a:pPr>
            <a:r>
              <a:rPr lang="en-GB"/>
              <a:t>TemplateDemo then executes the play operation</a:t>
            </a:r>
            <a:endParaRPr/>
          </a:p>
          <a:p>
            <a:pPr indent="0" lvl="0" marL="0" rtl="0" algn="l">
              <a:spcBef>
                <a:spcPts val="0"/>
              </a:spcBef>
              <a:spcAft>
                <a:spcPts val="0"/>
              </a:spcAft>
              <a:buNone/>
            </a:pPr>
            <a:r>
              <a:rPr lang="en-GB"/>
              <a:t>The default implementation of template method executes, initialize, startPlay and endPlay methods in order in Cricket class</a:t>
            </a:r>
            <a:endParaRPr/>
          </a:p>
          <a:p>
            <a:pPr indent="0" lvl="0" marL="0" rtl="0" algn="l">
              <a:spcBef>
                <a:spcPts val="0"/>
              </a:spcBef>
              <a:spcAft>
                <a:spcPts val="0"/>
              </a:spcAft>
              <a:buNone/>
            </a:pPr>
            <a:r>
              <a:rPr lang="en-GB"/>
              <a:t>Then the template method will then return a result to TemplateDemo class</a:t>
            </a:r>
            <a:endParaRPr/>
          </a:p>
          <a:p>
            <a:pPr indent="0" lvl="0" marL="0" rtl="0" algn="l">
              <a:spcBef>
                <a:spcPts val="0"/>
              </a:spcBef>
              <a:spcAft>
                <a:spcPts val="0"/>
              </a:spcAft>
              <a:buNone/>
            </a:pPr>
            <a:r>
              <a:rPr lang="en-GB"/>
              <a:t>Same with Footclass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7287c8e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7287c8e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7287c8e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287c8e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7287c8e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7287c8e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7287c8e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7287c8e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77b0056f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77b0056f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77b0056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7b0056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7b0056f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7b0056f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ChainDemoClass will send a request to the chain of responsibility for its processing</a:t>
            </a:r>
            <a:endParaRPr/>
          </a:p>
          <a:p>
            <a:pPr indent="0" lvl="0" marL="0" rtl="0" algn="l">
              <a:spcBef>
                <a:spcPts val="0"/>
              </a:spcBef>
              <a:spcAft>
                <a:spcPts val="0"/>
              </a:spcAft>
              <a:buNone/>
            </a:pPr>
            <a:r>
              <a:rPr lang="en-GB"/>
              <a:t>Then ConsoleLogger tries to process the request but unable to do it so it will relay the request to next logger class</a:t>
            </a:r>
            <a:endParaRPr/>
          </a:p>
          <a:p>
            <a:pPr indent="0" lvl="0" marL="0" rtl="0" algn="l">
              <a:spcBef>
                <a:spcPts val="0"/>
              </a:spcBef>
              <a:spcAft>
                <a:spcPts val="0"/>
              </a:spcAft>
              <a:buNone/>
            </a:pPr>
            <a:r>
              <a:rPr lang="en-GB"/>
              <a:t>Then FileLogger class also tries to process the request but it also unable to do it, so it will pass the request to the next logger class</a:t>
            </a:r>
            <a:endParaRPr/>
          </a:p>
          <a:p>
            <a:pPr indent="0" lvl="0" marL="0" rtl="0" algn="l">
              <a:spcBef>
                <a:spcPts val="0"/>
              </a:spcBef>
              <a:spcAft>
                <a:spcPts val="0"/>
              </a:spcAft>
              <a:buNone/>
            </a:pPr>
            <a:r>
              <a:rPr lang="en-GB"/>
              <a:t>Then the ErrorLogger receives the request and process it successfully, so it will send a response so that it can be relay to the previous loggers until it reaches to ChainDemoMain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03c6a49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3c6a49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3c6a49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3c6a49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Behavioral Pattern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Design Pattern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Command Pattern</a:t>
            </a:r>
            <a:r>
              <a:rPr lang="en-GB" sz="2500"/>
              <a:t> - Example</a:t>
            </a:r>
            <a:endParaRPr sz="2500"/>
          </a:p>
        </p:txBody>
      </p:sp>
      <p:pic>
        <p:nvPicPr>
          <p:cNvPr id="111" name="Google Shape;111;p22"/>
          <p:cNvPicPr preferRelativeResize="0"/>
          <p:nvPr/>
        </p:nvPicPr>
        <p:blipFill>
          <a:blip r:embed="rId3">
            <a:alphaModFix/>
          </a:blip>
          <a:stretch>
            <a:fillRect/>
          </a:stretch>
        </p:blipFill>
        <p:spPr>
          <a:xfrm>
            <a:off x="806050" y="814425"/>
            <a:ext cx="7015205" cy="4024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1852800" cy="26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Command</a:t>
            </a:r>
            <a:endParaRPr sz="2400"/>
          </a:p>
          <a:p>
            <a:pPr indent="0" lvl="0" marL="0" rtl="0" algn="l">
              <a:spcBef>
                <a:spcPts val="0"/>
              </a:spcBef>
              <a:spcAft>
                <a:spcPts val="0"/>
              </a:spcAft>
              <a:buNone/>
            </a:pPr>
            <a:r>
              <a:rPr lang="en-GB" sz="2400"/>
              <a:t>Sequence Diagram</a:t>
            </a:r>
            <a:endParaRPr sz="2400"/>
          </a:p>
        </p:txBody>
      </p:sp>
      <p:pic>
        <p:nvPicPr>
          <p:cNvPr id="117" name="Google Shape;117;p23"/>
          <p:cNvPicPr preferRelativeResize="0"/>
          <p:nvPr/>
        </p:nvPicPr>
        <p:blipFill>
          <a:blip r:embed="rId3">
            <a:alphaModFix/>
          </a:blip>
          <a:stretch>
            <a:fillRect/>
          </a:stretch>
        </p:blipFill>
        <p:spPr>
          <a:xfrm>
            <a:off x="2164500" y="39735"/>
            <a:ext cx="6849999" cy="50640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Interpreter </a:t>
            </a:r>
            <a:r>
              <a:rPr lang="en-GB"/>
              <a:t>Pattern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Evaluates language grammar or expression</a:t>
            </a:r>
            <a:endParaRPr/>
          </a:p>
          <a:p>
            <a:pPr indent="-342900" lvl="0" marL="457200" rtl="0" algn="l">
              <a:spcBef>
                <a:spcPts val="0"/>
              </a:spcBef>
              <a:spcAft>
                <a:spcPts val="0"/>
              </a:spcAft>
              <a:buSzPts val="1800"/>
              <a:buChar char="●"/>
            </a:pPr>
            <a:r>
              <a:rPr lang="en-GB"/>
              <a:t>Commonly used in SQL parsing, symbol processing engines etc.</a:t>
            </a:r>
            <a:endParaRPr/>
          </a:p>
          <a:p>
            <a:pPr indent="-342900" lvl="0" marL="457200" rtl="0" algn="l">
              <a:spcBef>
                <a:spcPts val="0"/>
              </a:spcBef>
              <a:spcAft>
                <a:spcPts val="0"/>
              </a:spcAft>
              <a:buSzPts val="1800"/>
              <a:buChar char="●"/>
            </a:pPr>
            <a:r>
              <a:rPr lang="en-GB"/>
              <a:t>Define an interpret(Context) method in the Composite hierarchy</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Interpreter </a:t>
            </a:r>
            <a:r>
              <a:rPr lang="en-GB"/>
              <a:t>Pattern - UML</a:t>
            </a:r>
            <a:endParaRPr/>
          </a:p>
        </p:txBody>
      </p:sp>
      <p:pic>
        <p:nvPicPr>
          <p:cNvPr id="129" name="Google Shape;129;p25"/>
          <p:cNvPicPr preferRelativeResize="0"/>
          <p:nvPr/>
        </p:nvPicPr>
        <p:blipFill>
          <a:blip r:embed="rId3">
            <a:alphaModFix/>
          </a:blip>
          <a:stretch>
            <a:fillRect/>
          </a:stretch>
        </p:blipFill>
        <p:spPr>
          <a:xfrm>
            <a:off x="152400" y="1170125"/>
            <a:ext cx="871182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Interpreter </a:t>
            </a:r>
            <a:r>
              <a:rPr lang="en-GB" sz="2500"/>
              <a:t>Pattern - Example</a:t>
            </a:r>
            <a:endParaRPr sz="2500"/>
          </a:p>
        </p:txBody>
      </p:sp>
      <p:pic>
        <p:nvPicPr>
          <p:cNvPr id="135" name="Google Shape;135;p26"/>
          <p:cNvPicPr preferRelativeResize="0"/>
          <p:nvPr/>
        </p:nvPicPr>
        <p:blipFill>
          <a:blip r:embed="rId3">
            <a:alphaModFix/>
          </a:blip>
          <a:stretch>
            <a:fillRect/>
          </a:stretch>
        </p:blipFill>
        <p:spPr>
          <a:xfrm>
            <a:off x="927026" y="713225"/>
            <a:ext cx="6234476" cy="4269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305700"/>
            <a:ext cx="82287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Interpreter </a:t>
            </a:r>
            <a:r>
              <a:rPr lang="en-GB" sz="2400"/>
              <a:t>Sequence Diagram</a:t>
            </a:r>
            <a:endParaRPr sz="2400"/>
          </a:p>
        </p:txBody>
      </p:sp>
      <p:pic>
        <p:nvPicPr>
          <p:cNvPr id="141" name="Google Shape;141;p27"/>
          <p:cNvPicPr preferRelativeResize="0"/>
          <p:nvPr/>
        </p:nvPicPr>
        <p:blipFill>
          <a:blip r:embed="rId3">
            <a:alphaModFix/>
          </a:blip>
          <a:stretch>
            <a:fillRect/>
          </a:stretch>
        </p:blipFill>
        <p:spPr>
          <a:xfrm>
            <a:off x="582900" y="944575"/>
            <a:ext cx="7399601" cy="3973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Iterator </a:t>
            </a:r>
            <a:r>
              <a:rPr lang="en-GB"/>
              <a:t>Pattern</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Commonly used designed in Java and .Net</a:t>
            </a:r>
            <a:endParaRPr/>
          </a:p>
          <a:p>
            <a:pPr indent="-342900" lvl="0" marL="457200" rtl="0" algn="l">
              <a:spcBef>
                <a:spcPts val="0"/>
              </a:spcBef>
              <a:spcAft>
                <a:spcPts val="0"/>
              </a:spcAft>
              <a:buSzPts val="1800"/>
              <a:buChar char="●"/>
            </a:pPr>
            <a:r>
              <a:rPr lang="en-GB"/>
              <a:t>Used to get a way to access the elements of collection object in sequential manner without any need to know its underlying representation.</a:t>
            </a:r>
            <a:endParaRPr/>
          </a:p>
          <a:p>
            <a:pPr indent="-342900" lvl="0" marL="457200" rtl="0" algn="l">
              <a:spcBef>
                <a:spcPts val="0"/>
              </a:spcBef>
              <a:spcAft>
                <a:spcPts val="0"/>
              </a:spcAft>
              <a:buSzPts val="1800"/>
              <a:buChar char="●"/>
            </a:pPr>
            <a:r>
              <a:rPr lang="en-GB"/>
              <a:t>Promote a “full object status” the traversal collection</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Iterator Pattern - UML</a:t>
            </a:r>
            <a:endParaRPr/>
          </a:p>
        </p:txBody>
      </p:sp>
      <p:pic>
        <p:nvPicPr>
          <p:cNvPr id="153" name="Google Shape;153;p29"/>
          <p:cNvPicPr preferRelativeResize="0"/>
          <p:nvPr/>
        </p:nvPicPr>
        <p:blipFill>
          <a:blip r:embed="rId3">
            <a:alphaModFix/>
          </a:blip>
          <a:stretch>
            <a:fillRect/>
          </a:stretch>
        </p:blipFill>
        <p:spPr>
          <a:xfrm>
            <a:off x="152400" y="1170125"/>
            <a:ext cx="8839200" cy="36296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Iterator </a:t>
            </a:r>
            <a:r>
              <a:rPr lang="en-GB" sz="2500"/>
              <a:t>Pattern - Example</a:t>
            </a:r>
            <a:endParaRPr sz="2500"/>
          </a:p>
        </p:txBody>
      </p:sp>
      <p:pic>
        <p:nvPicPr>
          <p:cNvPr id="159" name="Google Shape;159;p30"/>
          <p:cNvPicPr preferRelativeResize="0"/>
          <p:nvPr/>
        </p:nvPicPr>
        <p:blipFill>
          <a:blip r:embed="rId3">
            <a:alphaModFix/>
          </a:blip>
          <a:stretch>
            <a:fillRect/>
          </a:stretch>
        </p:blipFill>
        <p:spPr>
          <a:xfrm>
            <a:off x="389325" y="814425"/>
            <a:ext cx="8365350" cy="377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305700"/>
            <a:ext cx="1842000" cy="17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Iterator </a:t>
            </a:r>
            <a:r>
              <a:rPr lang="en-GB" sz="2400"/>
              <a:t>Sequence Diagram</a:t>
            </a:r>
            <a:endParaRPr sz="2400"/>
          </a:p>
        </p:txBody>
      </p:sp>
      <p:pic>
        <p:nvPicPr>
          <p:cNvPr id="165" name="Google Shape;165;p31"/>
          <p:cNvPicPr preferRelativeResize="0"/>
          <p:nvPr/>
        </p:nvPicPr>
        <p:blipFill>
          <a:blip r:embed="rId3">
            <a:alphaModFix/>
          </a:blip>
          <a:stretch>
            <a:fillRect/>
          </a:stretch>
        </p:blipFill>
        <p:spPr>
          <a:xfrm>
            <a:off x="2153700" y="192850"/>
            <a:ext cx="6740250" cy="475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Behavioral Pattern?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Providing solutions regarding object interactions</a:t>
            </a:r>
            <a:endParaRPr/>
          </a:p>
          <a:p>
            <a:pPr indent="-342900" lvl="0" marL="457200" rtl="0" algn="l">
              <a:spcBef>
                <a:spcPts val="0"/>
              </a:spcBef>
              <a:spcAft>
                <a:spcPts val="0"/>
              </a:spcAft>
              <a:buSzPts val="1800"/>
              <a:buChar char="●"/>
            </a:pPr>
            <a:r>
              <a:rPr lang="en-GB"/>
              <a:t>Concerned with algorithms and assignments between objects</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Mediator </a:t>
            </a:r>
            <a:r>
              <a:rPr lang="en-GB"/>
              <a:t>Pattern</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Used to reduce communication complexity between multiple objects or classes. </a:t>
            </a:r>
            <a:endParaRPr/>
          </a:p>
          <a:p>
            <a:pPr indent="-342900" lvl="0" marL="457200" rtl="0" algn="l">
              <a:spcBef>
                <a:spcPts val="0"/>
              </a:spcBef>
              <a:spcAft>
                <a:spcPts val="0"/>
              </a:spcAft>
              <a:buSzPts val="1800"/>
              <a:buChar char="●"/>
            </a:pPr>
            <a:r>
              <a:rPr lang="en-GB"/>
              <a:t>Promote the many to many relationships between interacting peers to “full object status”</a:t>
            </a:r>
            <a:endParaRPr/>
          </a:p>
          <a:p>
            <a:pPr indent="-342900" lvl="0" marL="457200" rtl="0" algn="l">
              <a:spcBef>
                <a:spcPts val="0"/>
              </a:spcBef>
              <a:spcAft>
                <a:spcPts val="0"/>
              </a:spcAft>
              <a:buSzPts val="1800"/>
              <a:buChar char="●"/>
            </a:pPr>
            <a:r>
              <a:rPr lang="en-GB"/>
              <a:t>Handles the manner in which group of classes interact with each other.</a:t>
            </a:r>
            <a:endParaRPr/>
          </a:p>
          <a:p>
            <a:pPr indent="-342900" lvl="0" marL="457200" rtl="0" algn="l">
              <a:spcBef>
                <a:spcPts val="0"/>
              </a:spcBef>
              <a:spcAft>
                <a:spcPts val="0"/>
              </a:spcAft>
              <a:buSzPts val="1800"/>
              <a:buChar char="●"/>
            </a:pPr>
            <a:r>
              <a:rPr lang="en-GB"/>
              <a:t>Encapsulates the communication between other objects</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Mediator </a:t>
            </a:r>
            <a:r>
              <a:rPr lang="en-GB"/>
              <a:t>Pattern - UML</a:t>
            </a:r>
            <a:endParaRPr/>
          </a:p>
        </p:txBody>
      </p:sp>
      <p:pic>
        <p:nvPicPr>
          <p:cNvPr id="177" name="Google Shape;177;p33"/>
          <p:cNvPicPr preferRelativeResize="0"/>
          <p:nvPr/>
        </p:nvPicPr>
        <p:blipFill>
          <a:blip r:embed="rId3">
            <a:alphaModFix/>
          </a:blip>
          <a:stretch>
            <a:fillRect/>
          </a:stretch>
        </p:blipFill>
        <p:spPr>
          <a:xfrm>
            <a:off x="645325" y="1180850"/>
            <a:ext cx="8096250" cy="35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Mediator </a:t>
            </a:r>
            <a:r>
              <a:rPr lang="en-GB" sz="2500"/>
              <a:t>Pattern - Example</a:t>
            </a:r>
            <a:endParaRPr sz="2500"/>
          </a:p>
        </p:txBody>
      </p:sp>
      <p:pic>
        <p:nvPicPr>
          <p:cNvPr id="183" name="Google Shape;183;p34"/>
          <p:cNvPicPr preferRelativeResize="0"/>
          <p:nvPr/>
        </p:nvPicPr>
        <p:blipFill>
          <a:blip r:embed="rId3">
            <a:alphaModFix/>
          </a:blip>
          <a:stretch>
            <a:fillRect/>
          </a:stretch>
        </p:blipFill>
        <p:spPr>
          <a:xfrm>
            <a:off x="130975" y="814425"/>
            <a:ext cx="8693661" cy="4024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22400" y="134250"/>
            <a:ext cx="7971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Mediator </a:t>
            </a:r>
            <a:r>
              <a:rPr lang="en-GB" sz="2400"/>
              <a:t>Sequence Diagram</a:t>
            </a:r>
            <a:endParaRPr sz="2400"/>
          </a:p>
        </p:txBody>
      </p:sp>
      <p:pic>
        <p:nvPicPr>
          <p:cNvPr id="189" name="Google Shape;189;p35"/>
          <p:cNvPicPr preferRelativeResize="0"/>
          <p:nvPr/>
        </p:nvPicPr>
        <p:blipFill>
          <a:blip r:embed="rId3">
            <a:alphaModFix/>
          </a:blip>
          <a:stretch>
            <a:fillRect/>
          </a:stretch>
        </p:blipFill>
        <p:spPr>
          <a:xfrm>
            <a:off x="665013" y="578600"/>
            <a:ext cx="7813975" cy="4564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Memento </a:t>
            </a:r>
            <a:r>
              <a:rPr lang="en-GB"/>
              <a:t>Pattern</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Allows us to record the state of an object on specific moment in order to return it to the state at any given time</a:t>
            </a:r>
            <a:endParaRPr/>
          </a:p>
          <a:p>
            <a:pPr indent="-342900" lvl="0" marL="457200" rtl="0" algn="l">
              <a:spcBef>
                <a:spcPts val="0"/>
              </a:spcBef>
              <a:spcAft>
                <a:spcPts val="0"/>
              </a:spcAft>
              <a:buSzPts val="1800"/>
              <a:buChar char="●"/>
            </a:pPr>
            <a:r>
              <a:rPr lang="en-GB"/>
              <a:t>Used to restore objects to previous state</a:t>
            </a:r>
            <a:endParaRPr/>
          </a:p>
          <a:p>
            <a:pPr indent="-342900" lvl="0" marL="457200" rtl="0" algn="l">
              <a:spcBef>
                <a:spcPts val="0"/>
              </a:spcBef>
              <a:spcAft>
                <a:spcPts val="0"/>
              </a:spcAft>
              <a:buSzPts val="1800"/>
              <a:buChar char="●"/>
            </a:pPr>
            <a:r>
              <a:rPr lang="en-GB"/>
              <a:t>A magic cookie that encapsulates a “check point” capability</a:t>
            </a:r>
            <a:endParaRPr/>
          </a:p>
          <a:p>
            <a:pPr indent="-342900" lvl="0" marL="457200" rtl="0" algn="l">
              <a:spcBef>
                <a:spcPts val="0"/>
              </a:spcBef>
              <a:spcAft>
                <a:spcPts val="0"/>
              </a:spcAft>
              <a:buSzPts val="1800"/>
              <a:buChar char="●"/>
            </a:pPr>
            <a:r>
              <a:rPr lang="en-GB"/>
              <a:t>Identify the roles of “caretaker” and “originator”</a:t>
            </a:r>
            <a:endParaRPr/>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Memento </a:t>
            </a:r>
            <a:r>
              <a:rPr lang="en-GB"/>
              <a:t>Pattern - UML</a:t>
            </a:r>
            <a:endParaRPr/>
          </a:p>
        </p:txBody>
      </p:sp>
      <p:pic>
        <p:nvPicPr>
          <p:cNvPr id="201" name="Google Shape;201;p37"/>
          <p:cNvPicPr preferRelativeResize="0"/>
          <p:nvPr/>
        </p:nvPicPr>
        <p:blipFill>
          <a:blip r:embed="rId3">
            <a:alphaModFix/>
          </a:blip>
          <a:stretch>
            <a:fillRect/>
          </a:stretch>
        </p:blipFill>
        <p:spPr>
          <a:xfrm>
            <a:off x="712975" y="792700"/>
            <a:ext cx="6712976" cy="43278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Memento </a:t>
            </a:r>
            <a:r>
              <a:rPr lang="en-GB" sz="2500"/>
              <a:t>Pattern - Example</a:t>
            </a:r>
            <a:endParaRPr sz="2500"/>
          </a:p>
        </p:txBody>
      </p:sp>
      <p:pic>
        <p:nvPicPr>
          <p:cNvPr id="207" name="Google Shape;207;p38"/>
          <p:cNvPicPr preferRelativeResize="0"/>
          <p:nvPr/>
        </p:nvPicPr>
        <p:blipFill>
          <a:blip r:embed="rId3">
            <a:alphaModFix/>
          </a:blip>
          <a:stretch>
            <a:fillRect/>
          </a:stretch>
        </p:blipFill>
        <p:spPr>
          <a:xfrm>
            <a:off x="663675" y="685825"/>
            <a:ext cx="6934249" cy="430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22400" y="1342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Memento </a:t>
            </a:r>
            <a:r>
              <a:rPr lang="en-GB" sz="2400"/>
              <a:t>Sequence Diagram</a:t>
            </a:r>
            <a:endParaRPr sz="2400"/>
          </a:p>
        </p:txBody>
      </p:sp>
      <p:pic>
        <p:nvPicPr>
          <p:cNvPr id="213" name="Google Shape;213;p39"/>
          <p:cNvPicPr preferRelativeResize="0"/>
          <p:nvPr/>
        </p:nvPicPr>
        <p:blipFill>
          <a:blip r:embed="rId3">
            <a:alphaModFix/>
          </a:blip>
          <a:stretch>
            <a:fillRect/>
          </a:stretch>
        </p:blipFill>
        <p:spPr>
          <a:xfrm>
            <a:off x="2121550" y="302375"/>
            <a:ext cx="6725601" cy="45387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Observer </a:t>
            </a:r>
            <a:r>
              <a:rPr lang="en-GB"/>
              <a:t>Pattern</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Define one to many dependency between objects so that when one objects changes state, all its dependents are notified updated automatically.</a:t>
            </a:r>
            <a:endParaRPr/>
          </a:p>
          <a:p>
            <a:pPr indent="-342900" lvl="0" marL="457200" rtl="0" algn="l">
              <a:spcBef>
                <a:spcPts val="0"/>
              </a:spcBef>
              <a:spcAft>
                <a:spcPts val="0"/>
              </a:spcAft>
              <a:buSzPts val="1800"/>
              <a:buChar char="●"/>
            </a:pPr>
            <a:r>
              <a:rPr lang="en-GB"/>
              <a:t>Differentiate between the core(or independent) functionality and the optional (or dependent) functionality.</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Observer </a:t>
            </a:r>
            <a:r>
              <a:rPr lang="en-GB"/>
              <a:t>Pattern - UML</a:t>
            </a:r>
            <a:endParaRPr/>
          </a:p>
        </p:txBody>
      </p:sp>
      <p:pic>
        <p:nvPicPr>
          <p:cNvPr id="225" name="Google Shape;225;p41"/>
          <p:cNvPicPr preferRelativeResize="0"/>
          <p:nvPr/>
        </p:nvPicPr>
        <p:blipFill>
          <a:blip r:embed="rId3">
            <a:alphaModFix/>
          </a:blip>
          <a:stretch>
            <a:fillRect/>
          </a:stretch>
        </p:blipFill>
        <p:spPr>
          <a:xfrm>
            <a:off x="1139050" y="778300"/>
            <a:ext cx="5911825" cy="4293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the Behavioral Pattern</a:t>
            </a:r>
            <a:endParaRPr/>
          </a:p>
        </p:txBody>
      </p:sp>
      <p:sp>
        <p:nvSpPr>
          <p:cNvPr id="69" name="Google Shape;69;p15"/>
          <p:cNvSpPr txBox="1"/>
          <p:nvPr>
            <p:ph idx="1" type="body"/>
          </p:nvPr>
        </p:nvSpPr>
        <p:spPr>
          <a:xfrm>
            <a:off x="311700" y="1152475"/>
            <a:ext cx="8520600" cy="36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Chain of Responsibility</a:t>
            </a:r>
            <a:endParaRPr/>
          </a:p>
          <a:p>
            <a:pPr indent="-342900" lvl="0" marL="457200" rtl="0" algn="l">
              <a:spcBef>
                <a:spcPts val="0"/>
              </a:spcBef>
              <a:spcAft>
                <a:spcPts val="0"/>
              </a:spcAft>
              <a:buSzPts val="1800"/>
              <a:buChar char="●"/>
            </a:pPr>
            <a:r>
              <a:rPr lang="en-GB"/>
              <a:t>Command</a:t>
            </a:r>
            <a:endParaRPr/>
          </a:p>
          <a:p>
            <a:pPr indent="-342900" lvl="0" marL="457200" rtl="0" algn="l">
              <a:spcBef>
                <a:spcPts val="0"/>
              </a:spcBef>
              <a:spcAft>
                <a:spcPts val="0"/>
              </a:spcAft>
              <a:buSzPts val="1800"/>
              <a:buChar char="●"/>
            </a:pPr>
            <a:r>
              <a:rPr lang="en-GB"/>
              <a:t>Interpreter</a:t>
            </a:r>
            <a:endParaRPr/>
          </a:p>
          <a:p>
            <a:pPr indent="-342900" lvl="0" marL="457200" rtl="0" algn="l">
              <a:spcBef>
                <a:spcPts val="0"/>
              </a:spcBef>
              <a:spcAft>
                <a:spcPts val="0"/>
              </a:spcAft>
              <a:buSzPts val="1800"/>
              <a:buChar char="●"/>
            </a:pPr>
            <a:r>
              <a:rPr lang="en-GB"/>
              <a:t>Iterator</a:t>
            </a:r>
            <a:endParaRPr/>
          </a:p>
          <a:p>
            <a:pPr indent="-342900" lvl="0" marL="457200" rtl="0" algn="l">
              <a:spcBef>
                <a:spcPts val="0"/>
              </a:spcBef>
              <a:spcAft>
                <a:spcPts val="0"/>
              </a:spcAft>
              <a:buSzPts val="1800"/>
              <a:buChar char="●"/>
            </a:pPr>
            <a:r>
              <a:rPr lang="en-GB"/>
              <a:t>Mediator</a:t>
            </a:r>
            <a:endParaRPr/>
          </a:p>
          <a:p>
            <a:pPr indent="-342900" lvl="0" marL="457200" rtl="0" algn="l">
              <a:spcBef>
                <a:spcPts val="0"/>
              </a:spcBef>
              <a:spcAft>
                <a:spcPts val="0"/>
              </a:spcAft>
              <a:buSzPts val="1800"/>
              <a:buChar char="●"/>
            </a:pPr>
            <a:r>
              <a:rPr lang="en-GB"/>
              <a:t>Memento</a:t>
            </a:r>
            <a:endParaRPr/>
          </a:p>
          <a:p>
            <a:pPr indent="-342900" lvl="0" marL="457200" rtl="0" algn="l">
              <a:spcBef>
                <a:spcPts val="0"/>
              </a:spcBef>
              <a:spcAft>
                <a:spcPts val="0"/>
              </a:spcAft>
              <a:buSzPts val="1800"/>
              <a:buChar char="●"/>
            </a:pPr>
            <a:r>
              <a:rPr lang="en-GB"/>
              <a:t>Observer</a:t>
            </a:r>
            <a:endParaRPr/>
          </a:p>
          <a:p>
            <a:pPr indent="-342900" lvl="0" marL="457200" rtl="0" algn="l">
              <a:spcBef>
                <a:spcPts val="0"/>
              </a:spcBef>
              <a:spcAft>
                <a:spcPts val="0"/>
              </a:spcAft>
              <a:buSzPts val="1800"/>
              <a:buChar char="●"/>
            </a:pPr>
            <a:r>
              <a:rPr lang="en-GB"/>
              <a:t>State</a:t>
            </a:r>
            <a:endParaRPr/>
          </a:p>
          <a:p>
            <a:pPr indent="-342900" lvl="0" marL="457200" rtl="0" algn="l">
              <a:spcBef>
                <a:spcPts val="0"/>
              </a:spcBef>
              <a:spcAft>
                <a:spcPts val="0"/>
              </a:spcAft>
              <a:buSzPts val="1800"/>
              <a:buChar char="●"/>
            </a:pPr>
            <a:r>
              <a:rPr lang="en-GB"/>
              <a:t>Strategy</a:t>
            </a:r>
            <a:endParaRPr/>
          </a:p>
          <a:p>
            <a:pPr indent="-342900" lvl="0" marL="457200" rtl="0" algn="l">
              <a:spcBef>
                <a:spcPts val="0"/>
              </a:spcBef>
              <a:spcAft>
                <a:spcPts val="0"/>
              </a:spcAft>
              <a:buSzPts val="1800"/>
              <a:buChar char="●"/>
            </a:pPr>
            <a:r>
              <a:rPr lang="en-GB"/>
              <a:t>Template MEthod</a:t>
            </a:r>
            <a:endParaRPr/>
          </a:p>
          <a:p>
            <a:pPr indent="-342900" lvl="0" marL="457200" rtl="0" algn="l">
              <a:spcBef>
                <a:spcPts val="0"/>
              </a:spcBef>
              <a:spcAft>
                <a:spcPts val="0"/>
              </a:spcAft>
              <a:buSzPts val="1800"/>
              <a:buChar char="●"/>
            </a:pPr>
            <a:r>
              <a:rPr lang="en-GB"/>
              <a:t>Visitor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Observer </a:t>
            </a:r>
            <a:r>
              <a:rPr lang="en-GB" sz="2500"/>
              <a:t>Pattern - Example</a:t>
            </a:r>
            <a:endParaRPr sz="2500"/>
          </a:p>
        </p:txBody>
      </p:sp>
      <p:pic>
        <p:nvPicPr>
          <p:cNvPr id="231" name="Google Shape;231;p42"/>
          <p:cNvPicPr preferRelativeResize="0"/>
          <p:nvPr/>
        </p:nvPicPr>
        <p:blipFill>
          <a:blip r:embed="rId3">
            <a:alphaModFix/>
          </a:blip>
          <a:stretch>
            <a:fillRect/>
          </a:stretch>
        </p:blipFill>
        <p:spPr>
          <a:xfrm>
            <a:off x="713700" y="645475"/>
            <a:ext cx="7248001" cy="4498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108100" y="1235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Observer </a:t>
            </a:r>
            <a:r>
              <a:rPr lang="en-GB" sz="2400"/>
              <a:t>Sequence Diagram</a:t>
            </a:r>
            <a:endParaRPr sz="2400"/>
          </a:p>
        </p:txBody>
      </p:sp>
      <p:pic>
        <p:nvPicPr>
          <p:cNvPr id="237" name="Google Shape;237;p43"/>
          <p:cNvPicPr preferRelativeResize="0"/>
          <p:nvPr/>
        </p:nvPicPr>
        <p:blipFill>
          <a:blip r:embed="rId3">
            <a:alphaModFix/>
          </a:blip>
          <a:stretch>
            <a:fillRect/>
          </a:stretch>
        </p:blipFill>
        <p:spPr>
          <a:xfrm>
            <a:off x="1729300" y="123550"/>
            <a:ext cx="7414700" cy="47755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 </a:t>
            </a:r>
            <a:r>
              <a:rPr lang="en-GB"/>
              <a:t>Pattern</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Allow an object to changes its behaviour when there is internal changes.</a:t>
            </a:r>
            <a:endParaRPr/>
          </a:p>
          <a:p>
            <a:pPr indent="-342900" lvl="0" marL="457200" rtl="0" algn="l">
              <a:spcBef>
                <a:spcPts val="0"/>
              </a:spcBef>
              <a:spcAft>
                <a:spcPts val="0"/>
              </a:spcAft>
              <a:buSzPts val="1800"/>
              <a:buChar char="●"/>
            </a:pPr>
            <a:r>
              <a:rPr lang="en-GB"/>
              <a:t>Object oriented state machine</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State </a:t>
            </a:r>
            <a:r>
              <a:rPr lang="en-GB"/>
              <a:t>Pattern - UML</a:t>
            </a:r>
            <a:endParaRPr/>
          </a:p>
        </p:txBody>
      </p:sp>
      <p:pic>
        <p:nvPicPr>
          <p:cNvPr id="249" name="Google Shape;249;p45"/>
          <p:cNvPicPr preferRelativeResize="0"/>
          <p:nvPr/>
        </p:nvPicPr>
        <p:blipFill>
          <a:blip r:embed="rId3">
            <a:alphaModFix/>
          </a:blip>
          <a:stretch>
            <a:fillRect/>
          </a:stretch>
        </p:blipFill>
        <p:spPr>
          <a:xfrm>
            <a:off x="116925" y="987975"/>
            <a:ext cx="8715375" cy="3876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State </a:t>
            </a:r>
            <a:r>
              <a:rPr lang="en-GB" sz="2500"/>
              <a:t>Pattern - Example</a:t>
            </a:r>
            <a:endParaRPr sz="2500"/>
          </a:p>
        </p:txBody>
      </p:sp>
      <p:pic>
        <p:nvPicPr>
          <p:cNvPr id="255" name="Google Shape;255;p46"/>
          <p:cNvPicPr preferRelativeResize="0"/>
          <p:nvPr/>
        </p:nvPicPr>
        <p:blipFill>
          <a:blip r:embed="rId3">
            <a:alphaModFix/>
          </a:blip>
          <a:stretch>
            <a:fillRect/>
          </a:stretch>
        </p:blipFill>
        <p:spPr>
          <a:xfrm>
            <a:off x="152400" y="966825"/>
            <a:ext cx="8839201" cy="32699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108100" y="1235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State </a:t>
            </a:r>
            <a:r>
              <a:rPr lang="en-GB" sz="2400"/>
              <a:t>Sequence Diagram</a:t>
            </a:r>
            <a:endParaRPr sz="2400"/>
          </a:p>
        </p:txBody>
      </p:sp>
      <p:pic>
        <p:nvPicPr>
          <p:cNvPr id="261" name="Google Shape;261;p47"/>
          <p:cNvPicPr preferRelativeResize="0"/>
          <p:nvPr/>
        </p:nvPicPr>
        <p:blipFill>
          <a:blip r:embed="rId3">
            <a:alphaModFix/>
          </a:blip>
          <a:stretch>
            <a:fillRect/>
          </a:stretch>
        </p:blipFill>
        <p:spPr>
          <a:xfrm>
            <a:off x="1794050" y="79100"/>
            <a:ext cx="7349949" cy="470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Strategy </a:t>
            </a:r>
            <a:r>
              <a:rPr lang="en-GB"/>
              <a:t>Pattern</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Defines family of algorithms, encapsulate each one, and make then </a:t>
            </a:r>
            <a:r>
              <a:rPr lang="en-GB"/>
              <a:t>interchangeable</a:t>
            </a:r>
            <a:r>
              <a:rPr lang="en-GB"/>
              <a:t>. Lets the algorithms vary independently from the clients that uses it.</a:t>
            </a:r>
            <a:endParaRPr/>
          </a:p>
          <a:p>
            <a:pPr indent="-342900" lvl="0" marL="457200" rtl="0" algn="l">
              <a:spcBef>
                <a:spcPts val="0"/>
              </a:spcBef>
              <a:spcAft>
                <a:spcPts val="0"/>
              </a:spcAft>
              <a:buSzPts val="1800"/>
              <a:buChar char="●"/>
            </a:pPr>
            <a:r>
              <a:rPr lang="en-GB"/>
              <a:t>Capture the abstraction in the interface, bury implementation details in derived class.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Strategy </a:t>
            </a:r>
            <a:r>
              <a:rPr lang="en-GB"/>
              <a:t>Pattern - UML</a:t>
            </a:r>
            <a:endParaRPr/>
          </a:p>
        </p:txBody>
      </p:sp>
      <p:pic>
        <p:nvPicPr>
          <p:cNvPr id="273" name="Google Shape;273;p49"/>
          <p:cNvPicPr preferRelativeResize="0"/>
          <p:nvPr/>
        </p:nvPicPr>
        <p:blipFill>
          <a:blip r:embed="rId3">
            <a:alphaModFix/>
          </a:blip>
          <a:stretch>
            <a:fillRect/>
          </a:stretch>
        </p:blipFill>
        <p:spPr>
          <a:xfrm>
            <a:off x="152400" y="945100"/>
            <a:ext cx="8420100" cy="3752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Strategy </a:t>
            </a:r>
            <a:r>
              <a:rPr lang="en-GB" sz="2500"/>
              <a:t>Pattern - Example</a:t>
            </a:r>
            <a:endParaRPr sz="2500"/>
          </a:p>
        </p:txBody>
      </p:sp>
      <p:pic>
        <p:nvPicPr>
          <p:cNvPr id="279" name="Google Shape;279;p50"/>
          <p:cNvPicPr preferRelativeResize="0"/>
          <p:nvPr/>
        </p:nvPicPr>
        <p:blipFill>
          <a:blip r:embed="rId3">
            <a:alphaModFix/>
          </a:blip>
          <a:stretch>
            <a:fillRect/>
          </a:stretch>
        </p:blipFill>
        <p:spPr>
          <a:xfrm>
            <a:off x="263450" y="645025"/>
            <a:ext cx="8617099" cy="44984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108100" y="1235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Strategy</a:t>
            </a:r>
            <a:endParaRPr sz="2400"/>
          </a:p>
          <a:p>
            <a:pPr indent="0" lvl="0" marL="0" rtl="0" algn="l">
              <a:spcBef>
                <a:spcPts val="0"/>
              </a:spcBef>
              <a:spcAft>
                <a:spcPts val="0"/>
              </a:spcAft>
              <a:buNone/>
            </a:pPr>
            <a:r>
              <a:rPr lang="en-GB" sz="2400"/>
              <a:t>Sequence Diagram</a:t>
            </a:r>
            <a:endParaRPr sz="2400"/>
          </a:p>
        </p:txBody>
      </p:sp>
      <p:pic>
        <p:nvPicPr>
          <p:cNvPr id="285" name="Google Shape;285;p51"/>
          <p:cNvPicPr preferRelativeResize="0"/>
          <p:nvPr/>
        </p:nvPicPr>
        <p:blipFill>
          <a:blip r:embed="rId3">
            <a:alphaModFix/>
          </a:blip>
          <a:stretch>
            <a:fillRect/>
          </a:stretch>
        </p:blipFill>
        <p:spPr>
          <a:xfrm>
            <a:off x="1902550" y="251375"/>
            <a:ext cx="7141450" cy="438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Chain of Responsibility Pattern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way of passing request between a chain of objects</a:t>
            </a:r>
            <a:endParaRPr/>
          </a:p>
          <a:p>
            <a:pPr indent="-342900" lvl="0" marL="457200" rtl="0" algn="l">
              <a:spcBef>
                <a:spcPts val="0"/>
              </a:spcBef>
              <a:spcAft>
                <a:spcPts val="0"/>
              </a:spcAft>
              <a:buSzPts val="1800"/>
              <a:buChar char="●"/>
            </a:pPr>
            <a:r>
              <a:rPr lang="en-GB"/>
              <a:t>It will decouples sender and receiver of a request based on type of request</a:t>
            </a:r>
            <a:endParaRPr/>
          </a:p>
          <a:p>
            <a:pPr indent="-342900" lvl="0" marL="457200" rtl="0" algn="l">
              <a:spcBef>
                <a:spcPts val="0"/>
              </a:spcBef>
              <a:spcAft>
                <a:spcPts val="0"/>
              </a:spcAft>
              <a:buSzPts val="1800"/>
              <a:buChar char="●"/>
            </a:pPr>
            <a:r>
              <a:rPr lang="en-GB"/>
              <a:t>The base class maintains a “next” pointer</a:t>
            </a:r>
            <a:endParaRPr/>
          </a:p>
          <a:p>
            <a:pPr indent="-342900" lvl="0" marL="457200" rtl="0" algn="l">
              <a:spcBef>
                <a:spcPts val="0"/>
              </a:spcBef>
              <a:spcAft>
                <a:spcPts val="0"/>
              </a:spcAft>
              <a:buSzPts val="1800"/>
              <a:buChar char="●"/>
            </a:pPr>
            <a:r>
              <a:rPr lang="en-GB"/>
              <a:t>If the request needs to be “passed on”, then the derived class “calls back” to the base class, delegates to the “next” pointer</a:t>
            </a:r>
            <a:endParaRPr/>
          </a:p>
          <a:p>
            <a:pPr indent="0" lvl="0" marL="45720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Template Method </a:t>
            </a:r>
            <a:r>
              <a:rPr lang="en-GB"/>
              <a:t>Pattern</a:t>
            </a:r>
            <a:endParaRPr/>
          </a:p>
        </p:txBody>
      </p:sp>
      <p:sp>
        <p:nvSpPr>
          <p:cNvPr id="291" name="Google Shape;29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Define the skeleton of an algorithm in an operation, deferring some steps to client subclasses. Let’s subclasses redefine certain steps of an algorithm without changing the algorithm’s structure.</a:t>
            </a:r>
            <a:endParaRPr/>
          </a:p>
          <a:p>
            <a:pPr indent="-342900" lvl="0" marL="457200" rtl="0" algn="l">
              <a:spcBef>
                <a:spcPts val="0"/>
              </a:spcBef>
              <a:spcAft>
                <a:spcPts val="0"/>
              </a:spcAft>
              <a:buSzPts val="1800"/>
              <a:buChar char="●"/>
            </a:pPr>
            <a:r>
              <a:rPr lang="en-GB"/>
              <a:t>Base class will declare the “placeholder”, and derived classes implements the placeholder</a:t>
            </a:r>
            <a:endParaRPr/>
          </a:p>
          <a:p>
            <a:pPr indent="-342900" lvl="0" marL="457200" rtl="0" algn="l">
              <a:spcBef>
                <a:spcPts val="0"/>
              </a:spcBef>
              <a:spcAft>
                <a:spcPts val="0"/>
              </a:spcAft>
              <a:buSzPts val="1800"/>
              <a:buChar char="●"/>
            </a:pPr>
            <a:r>
              <a:rPr lang="en-GB"/>
              <a:t>Focuses on code reutilization for implementing steps to solve problems.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220000"/>
            <a:ext cx="250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Template Method </a:t>
            </a:r>
            <a:r>
              <a:rPr lang="en-GB"/>
              <a:t>Pattern - UML</a:t>
            </a:r>
            <a:endParaRPr/>
          </a:p>
        </p:txBody>
      </p:sp>
      <p:pic>
        <p:nvPicPr>
          <p:cNvPr id="297" name="Google Shape;297;p53"/>
          <p:cNvPicPr preferRelativeResize="0"/>
          <p:nvPr/>
        </p:nvPicPr>
        <p:blipFill>
          <a:blip r:embed="rId3">
            <a:alphaModFix/>
          </a:blip>
          <a:stretch>
            <a:fillRect/>
          </a:stretch>
        </p:blipFill>
        <p:spPr>
          <a:xfrm>
            <a:off x="2424375" y="235625"/>
            <a:ext cx="6391575" cy="46722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247400" y="166425"/>
            <a:ext cx="1959900" cy="18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Template Method </a:t>
            </a:r>
            <a:r>
              <a:rPr lang="en-GB" sz="2500"/>
              <a:t>Pattern - Example</a:t>
            </a:r>
            <a:endParaRPr sz="2500"/>
          </a:p>
        </p:txBody>
      </p:sp>
      <p:pic>
        <p:nvPicPr>
          <p:cNvPr id="303" name="Google Shape;303;p54"/>
          <p:cNvPicPr preferRelativeResize="0"/>
          <p:nvPr/>
        </p:nvPicPr>
        <p:blipFill>
          <a:blip r:embed="rId3">
            <a:alphaModFix/>
          </a:blip>
          <a:stretch>
            <a:fillRect/>
          </a:stretch>
        </p:blipFill>
        <p:spPr>
          <a:xfrm>
            <a:off x="2207300" y="85725"/>
            <a:ext cx="6385574" cy="4972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108100" y="1235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Template</a:t>
            </a:r>
            <a:endParaRPr sz="2400"/>
          </a:p>
          <a:p>
            <a:pPr indent="0" lvl="0" marL="0" rtl="0" algn="l">
              <a:spcBef>
                <a:spcPts val="0"/>
              </a:spcBef>
              <a:spcAft>
                <a:spcPts val="0"/>
              </a:spcAft>
              <a:buNone/>
            </a:pPr>
            <a:r>
              <a:rPr lang="en-GB" sz="2400"/>
              <a:t>Method</a:t>
            </a:r>
            <a:endParaRPr sz="2400"/>
          </a:p>
          <a:p>
            <a:pPr indent="0" lvl="0" marL="0" rtl="0" algn="l">
              <a:spcBef>
                <a:spcPts val="0"/>
              </a:spcBef>
              <a:spcAft>
                <a:spcPts val="0"/>
              </a:spcAft>
              <a:buNone/>
            </a:pPr>
            <a:r>
              <a:rPr lang="en-GB" sz="2400"/>
              <a:t>Sequence Diagram</a:t>
            </a:r>
            <a:endParaRPr sz="2400"/>
          </a:p>
        </p:txBody>
      </p:sp>
      <p:pic>
        <p:nvPicPr>
          <p:cNvPr id="309" name="Google Shape;309;p55"/>
          <p:cNvPicPr preferRelativeResize="0"/>
          <p:nvPr/>
        </p:nvPicPr>
        <p:blipFill>
          <a:blip r:embed="rId3">
            <a:alphaModFix/>
          </a:blip>
          <a:stretch>
            <a:fillRect/>
          </a:stretch>
        </p:blipFill>
        <p:spPr>
          <a:xfrm>
            <a:off x="1834700" y="123557"/>
            <a:ext cx="7105700" cy="467383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Visitor</a:t>
            </a:r>
            <a:r>
              <a:rPr lang="en-GB"/>
              <a:t> Pattern</a:t>
            </a:r>
            <a:endParaRPr/>
          </a:p>
        </p:txBody>
      </p:sp>
      <p:sp>
        <p:nvSpPr>
          <p:cNvPr id="315" name="Google Shape;315;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220000"/>
            <a:ext cx="2506500" cy="19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Vistor</a:t>
            </a:r>
            <a:r>
              <a:rPr lang="en-GB"/>
              <a:t> Pattern - UML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247400" y="166425"/>
            <a:ext cx="1959900" cy="18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Visitor </a:t>
            </a:r>
            <a:r>
              <a:rPr lang="en-GB" sz="2500"/>
              <a:t>Pattern - Example</a:t>
            </a:r>
            <a:endParaRPr sz="2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9"/>
          <p:cNvSpPr txBox="1"/>
          <p:nvPr>
            <p:ph type="title"/>
          </p:nvPr>
        </p:nvSpPr>
        <p:spPr>
          <a:xfrm>
            <a:off x="108100" y="123550"/>
            <a:ext cx="1930200" cy="15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Visitor</a:t>
            </a:r>
            <a:endParaRPr sz="2400"/>
          </a:p>
          <a:p>
            <a:pPr indent="0" lvl="0" marL="0" rtl="0" algn="l">
              <a:spcBef>
                <a:spcPts val="0"/>
              </a:spcBef>
              <a:spcAft>
                <a:spcPts val="0"/>
              </a:spcAft>
              <a:buNone/>
            </a:pPr>
            <a:r>
              <a:rPr lang="en-GB" sz="2400"/>
              <a:t>Sequence Diagram</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Chain of Responsibility</a:t>
            </a:r>
            <a:r>
              <a:rPr lang="en-GB"/>
              <a:t> - UML</a:t>
            </a:r>
            <a:endParaRPr/>
          </a:p>
        </p:txBody>
      </p:sp>
      <p:pic>
        <p:nvPicPr>
          <p:cNvPr id="81" name="Google Shape;81;p17"/>
          <p:cNvPicPr preferRelativeResize="0"/>
          <p:nvPr/>
        </p:nvPicPr>
        <p:blipFill>
          <a:blip r:embed="rId3">
            <a:alphaModFix/>
          </a:blip>
          <a:stretch>
            <a:fillRect/>
          </a:stretch>
        </p:blipFill>
        <p:spPr>
          <a:xfrm>
            <a:off x="666750" y="1062975"/>
            <a:ext cx="7195141"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247400" y="166425"/>
            <a:ext cx="79500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Chain of Responsibility - </a:t>
            </a:r>
            <a:r>
              <a:rPr lang="en-GB" sz="2500"/>
              <a:t>Example</a:t>
            </a:r>
            <a:endParaRPr sz="2500"/>
          </a:p>
        </p:txBody>
      </p:sp>
      <p:pic>
        <p:nvPicPr>
          <p:cNvPr id="87" name="Google Shape;87;p18"/>
          <p:cNvPicPr preferRelativeResize="0"/>
          <p:nvPr/>
        </p:nvPicPr>
        <p:blipFill>
          <a:blip r:embed="rId3">
            <a:alphaModFix/>
          </a:blip>
          <a:stretch>
            <a:fillRect/>
          </a:stretch>
        </p:blipFill>
        <p:spPr>
          <a:xfrm>
            <a:off x="718924" y="653700"/>
            <a:ext cx="7303928" cy="432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1852800" cy="26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Chain of Responsibility</a:t>
            </a:r>
            <a:endParaRPr sz="2500"/>
          </a:p>
          <a:p>
            <a:pPr indent="0" lvl="0" marL="0" rtl="0" algn="l">
              <a:spcBef>
                <a:spcPts val="0"/>
              </a:spcBef>
              <a:spcAft>
                <a:spcPts val="0"/>
              </a:spcAft>
              <a:buNone/>
            </a:pPr>
            <a:r>
              <a:rPr lang="en-GB" sz="2500"/>
              <a:t>Sequence Diagram</a:t>
            </a:r>
            <a:endParaRPr sz="2500"/>
          </a:p>
        </p:txBody>
      </p:sp>
      <p:pic>
        <p:nvPicPr>
          <p:cNvPr id="93" name="Google Shape;93;p19"/>
          <p:cNvPicPr preferRelativeResize="0"/>
          <p:nvPr/>
        </p:nvPicPr>
        <p:blipFill>
          <a:blip r:embed="rId3">
            <a:alphaModFix/>
          </a:blip>
          <a:stretch>
            <a:fillRect/>
          </a:stretch>
        </p:blipFill>
        <p:spPr>
          <a:xfrm>
            <a:off x="2248300" y="104025"/>
            <a:ext cx="6811900" cy="4803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a:t>
            </a:r>
            <a:r>
              <a:rPr lang="en-GB"/>
              <a:t> Pattern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request is wrapped under a object as command and passed to invoker object</a:t>
            </a:r>
            <a:endParaRPr/>
          </a:p>
          <a:p>
            <a:pPr indent="-342900" lvl="0" marL="457200" rtl="0" algn="l">
              <a:spcBef>
                <a:spcPts val="0"/>
              </a:spcBef>
              <a:spcAft>
                <a:spcPts val="0"/>
              </a:spcAft>
              <a:buSzPts val="1800"/>
              <a:buChar char="●"/>
            </a:pPr>
            <a:r>
              <a:rPr lang="en-GB"/>
              <a:t>Encapsulate a request as an object, thereby letting you parameterize clients with different requests, queue or log requests and support undoable operations</a:t>
            </a:r>
            <a:endParaRPr/>
          </a:p>
          <a:p>
            <a:pPr indent="-342900" lvl="0" marL="457200" rtl="0" algn="l">
              <a:spcBef>
                <a:spcPts val="0"/>
              </a:spcBef>
              <a:spcAft>
                <a:spcPts val="0"/>
              </a:spcAft>
              <a:buSzPts val="1800"/>
              <a:buChar char="●"/>
            </a:pPr>
            <a:r>
              <a:rPr lang="en-GB"/>
              <a:t>An object-oriented callback</a:t>
            </a:r>
            <a:endParaRPr/>
          </a:p>
          <a:p>
            <a:pPr indent="-342900" lvl="0" marL="457200" rtl="0" algn="l">
              <a:spcBef>
                <a:spcPts val="0"/>
              </a:spcBef>
              <a:spcAft>
                <a:spcPts val="0"/>
              </a:spcAft>
              <a:buSzPts val="1800"/>
              <a:buChar char="●"/>
            </a:pPr>
            <a:r>
              <a:rPr lang="en-GB"/>
              <a:t>Method signature is  “execute”</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Pattern</a:t>
            </a:r>
            <a:r>
              <a:rPr lang="en-GB"/>
              <a:t> - UML</a:t>
            </a:r>
            <a:endParaRPr/>
          </a:p>
        </p:txBody>
      </p:sp>
      <p:pic>
        <p:nvPicPr>
          <p:cNvPr id="105" name="Google Shape;105;p21"/>
          <p:cNvPicPr preferRelativeResize="0"/>
          <p:nvPr/>
        </p:nvPicPr>
        <p:blipFill>
          <a:blip r:embed="rId3">
            <a:alphaModFix/>
          </a:blip>
          <a:stretch>
            <a:fillRect/>
          </a:stretch>
        </p:blipFill>
        <p:spPr>
          <a:xfrm>
            <a:off x="599400" y="1017725"/>
            <a:ext cx="7945202"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