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Proxima Nova"/>
      <p:regular r:id="rId46"/>
      <p:bold r:id="rId47"/>
      <p:italic r:id="rId48"/>
      <p:boldItalic r:id="rId49"/>
    </p:embeddedFont>
    <p:embeddedFont>
      <p:font typeface="Alfa Slab One"/>
      <p:regular r:id="rId50"/>
    </p:embeddedFont>
    <p:embeddedFont>
      <p:font typeface="Comfortaa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roximaNova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omfortaa-regular.fntdata"/><Relationship Id="rId50" Type="http://schemas.openxmlformats.org/officeDocument/2006/relationships/font" Target="fonts/AlfaSlabOne-regular.fntdata"/><Relationship Id="rId52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74b1e2a3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74b1e2a3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74b1e2a3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74b1e2a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4b1e2a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4b1e2a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74b1e2a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74b1e2a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4b1e2a3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74b1e2a3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AbstractDemoMain will send a request to FactoryCreator to create a ShapeFactory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the FactoryCreatory will create an instance of ShapeFactory and return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the AbstractDemoMain will send a request to ShapeFactory to create the Circle and Square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the ShapeFactory will create an instance for both Circle and Square simultaneously which is a member of a family1, and returns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 with the RoundedShapeFactory (family2)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4b1e2a3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74b1e2a3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74b1e2a3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74b1e2a3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74b1e2a3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74b1e2a3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74b1e2a3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74b1e2a3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74b1e2a3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74b1e2a3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9d160a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49d160a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creational pattern - defer part of its object creation to another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creational pattern - defers to object creation of its subclasses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74b1e2a3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74b1e2a3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74b1e2a3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74b1e2a3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02977e1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02977e1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BuilderDemoMain will create a new instance of Director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the BuilderDemoMain will execute step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Internally, it will create a new instance of Building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the JapanaseHomeBuilder will be created through Building and returns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the BuilderDemoMain will execute step2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Internally, it will create a new instance of Building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the AmericanHomeBuilder will be created through Building and returns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Finally the BuilderDemoMain will requests to the Director for the creationg of the Building, then take all the previously created objects and assignes them to Director and returns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02977e1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02977e1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02977e11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02977e11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02977e11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02977e11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02977e11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02977e11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02977e11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02977e11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oxima Nova"/>
                <a:ea typeface="Proxima Nova"/>
                <a:cs typeface="Proxima Nova"/>
                <a:sym typeface="Proxima Nova"/>
              </a:rPr>
              <a:t>No.1 </a:t>
            </a:r>
            <a:r>
              <a:rPr lang="en-GB" sz="1350">
                <a:solidFill>
                  <a:srgbClr val="21252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New objects are created from a pool of previously created and stored prototypes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No. 2 </a:t>
            </a:r>
            <a:r>
              <a:rPr lang="en-GB" sz="1300">
                <a:solidFill>
                  <a:srgbClr val="44444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Prototype can avoid expensive "creation from scratch", and support cheap cloning of a pre-initialized prototype.</a:t>
            </a:r>
            <a:endParaRPr sz="1300">
              <a:solidFill>
                <a:srgbClr val="44444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44444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No.5 This registry could encapsulated a new Factory class or in the base class of the “product” hierarchy</a:t>
            </a:r>
            <a:endParaRPr sz="1300">
              <a:solidFill>
                <a:srgbClr val="444444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2977e11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02977e11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02977e11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02977e11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49d160a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49d160a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02977e11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02977e11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PrototypeDemoMain will creates a new HashMap instance of ShapeFactory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it will clone the Shape Circle and returns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it will again clone the Shape Square and returns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last clone will be the Shae Circle and returns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Finally, the PrototypeDemoMain will get the previously created clones and assign them then returns it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02977e11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02977e11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02977e11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02977e11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02977e11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02977e11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02977e11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02977e11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02977e11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02977e11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02977e11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02977e11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02977e11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02977e11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02977e11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02977e11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SingletonDemoMain will requests for an instance of the SingletonObject through getInstance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the SingletonObject checks if the instance has already created, if not, it will create a new instance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Finally, either the newly created or existing instance will be returned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02977e11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02977e11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49d160a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49d160a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Factory method is a way of creating objects without exposing the creation logic to the client and refer to newly created object using a common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No.4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02977e11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02977e11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4b1e2a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4b1e2a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concreteProduct class implements interface product that the ConcreteFactory class will create that will be extended through Factory class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74b1e2a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74b1e2a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a ShapeFactory class which create two shape which are the two concrete classes (Circle and Square) which implements the interface Shape class.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4b1e2a3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4b1e2a3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FactoryDemoMain requests ShapeFactory for the creation of circle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the ShapeFactory finds the concrete implementation of Circle and creates a new instance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the ShapeFactory will return the newly created Circle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 as above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4b1e2a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4b1e2a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74b1e2a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74b1e2a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Creational Pattern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Pattern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Factory code - FactoryDemoMain</a:t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622850" y="1017725"/>
            <a:ext cx="4892400" cy="4005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public class FactoryDemoMain {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   public static void main(String[] args) {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      ShapeFactory shapeFactory = new ShapeFactory();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      //get an object of Circle and call its draw method.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      Shape </a:t>
            </a: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shape1 </a:t>
            </a: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= shapeFactory.getShape("CIRCLE");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      //call draw method of Circle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      shape1.draw(</a:t>
            </a: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);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      //get an object of Square and call its draw method.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      Shape shape2 = shapeFactory.getShape("SQUARE");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      //call draw method of square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      shape2.draw();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   }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900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550" y="2065200"/>
            <a:ext cx="3815625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6582050" y="1661375"/>
            <a:ext cx="11493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 Factory Pattern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Works as super-factory that creates other factories.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Also called as factory of factories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Provides interface in creating families of related or dependent objects without </a:t>
            </a:r>
            <a:r>
              <a:rPr lang="en-GB"/>
              <a:t>specifying</a:t>
            </a:r>
            <a:r>
              <a:rPr lang="en-GB"/>
              <a:t> </a:t>
            </a:r>
            <a:r>
              <a:rPr lang="en-GB"/>
              <a:t>their</a:t>
            </a:r>
            <a:r>
              <a:rPr lang="en-GB"/>
              <a:t> concrete classes.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Factory Method - UML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238" y="1129925"/>
            <a:ext cx="610152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2762400" cy="1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302" y="54150"/>
            <a:ext cx="6012925" cy="503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90700" y="445025"/>
            <a:ext cx="1639200" cy="29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Abstract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Diagram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Sequence</a:t>
            </a:r>
            <a:endParaRPr sz="2100"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750" y="293025"/>
            <a:ext cx="7183200" cy="446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Abstract Code - Interface and Concrete class</a:t>
            </a:r>
            <a:endParaRPr sz="2700"/>
          </a:p>
        </p:txBody>
      </p:sp>
      <p:sp>
        <p:nvSpPr>
          <p:cNvPr id="146" name="Google Shape;146;p27"/>
          <p:cNvSpPr/>
          <p:nvPr/>
        </p:nvSpPr>
        <p:spPr>
          <a:xfrm>
            <a:off x="241400" y="1161150"/>
            <a:ext cx="2179800" cy="1410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Shape.java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interface Shape {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void draw( );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2592025" y="982500"/>
            <a:ext cx="2973300" cy="2022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Circle.java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Circle implements Shape {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@Override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void draw( ) {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System.out.println(“This is a circle”);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}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2592025" y="3004800"/>
            <a:ext cx="2973300" cy="21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Square.java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Square implements Shape {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@Override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void draw( ) {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System.out.println(“This is a square”);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}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5565325" y="982500"/>
            <a:ext cx="3578700" cy="2022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Rounded</a:t>
            </a: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Circle.java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RoundedCircle implements Shape {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@Override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void draw( ) {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System.out.println(“This is a </a:t>
            </a: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rounded  </a:t>
            </a: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circle”);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}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5565300" y="3004800"/>
            <a:ext cx="3578700" cy="21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Rounded</a:t>
            </a: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Square.java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RoundedSquare implements Shape {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@Override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void draw( ) {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System.out.println(“This is a rounded square”);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}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</a:t>
            </a:r>
            <a:r>
              <a:rPr lang="en-GB"/>
              <a:t>code - Factory Concrete class</a:t>
            </a: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382800" y="1260525"/>
            <a:ext cx="4189200" cy="355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ShapeFactory</a:t>
            </a:r>
            <a:r>
              <a:rPr b="1"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endParaRPr b="1"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ShapeFactory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AbstractFactory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getShape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shapeType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shapeType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equalsIgnoreCase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"RECTANGLE"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shapeType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equalsIgnoreCase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"SQUARE"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4572000" y="1260525"/>
            <a:ext cx="4449300" cy="355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RoundedShapeFactory</a:t>
            </a:r>
            <a:r>
              <a:rPr b="1"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endParaRPr b="1"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RoundedShapeFactory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AbstractFactory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getShape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shapeType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shapeType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equalsIgnoreCase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"RECTANGLE"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RoundedRectangle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shapeType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equalsIgnoreCase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"SQUARE"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RoundedSquare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Abstract code - Abstract and FactoryProducer Class</a:t>
            </a:r>
            <a:endParaRPr sz="2300"/>
          </a:p>
        </p:txBody>
      </p:sp>
      <p:sp>
        <p:nvSpPr>
          <p:cNvPr id="163" name="Google Shape;163;p29"/>
          <p:cNvSpPr/>
          <p:nvPr/>
        </p:nvSpPr>
        <p:spPr>
          <a:xfrm>
            <a:off x="382800" y="1260525"/>
            <a:ext cx="7432800" cy="1140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AbstractFactory</a:t>
            </a:r>
            <a:r>
              <a:rPr b="1"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endParaRPr b="1"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AbstractFactory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getShape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shapeType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387900" y="2571750"/>
            <a:ext cx="7432800" cy="2370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FactoryProducer</a:t>
            </a:r>
            <a:r>
              <a:rPr b="1"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endParaRPr b="1"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FactoryProducer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AbstractFactory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getFactory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rounded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rounded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RoundedShapeFactory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ShapeFactory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2973300" cy="25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code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DemoMain</a:t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3044950" y="100450"/>
            <a:ext cx="5925900" cy="4882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AbstractDemoMain</a:t>
            </a:r>
            <a:r>
              <a:rPr b="1" lang="en-GB" sz="10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endParaRPr b="1" sz="10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AbstractDemoMain 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//get shape factory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AbstractFactory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shapeFactory 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FactoryProducer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getFactory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//get an object of Shape Rectangle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shape1 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shapeFactory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getShape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"RECTANGLE"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//call draw method of Shape Rectangle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shape1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//get an object of Shape Square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shape2 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shapeFactory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getShape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"SQUARE"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//call draw method of Shape Square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shape2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//get shape factory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AbstractFactory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shapeFactory1 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FactoryProducer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getFactory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//get an object of Shape Rectangle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shape3 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shapeFactory1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getShape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"RECTANGLE"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//call draw method of Shape Rectangle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shape3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//get an object of Shape Square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shape4 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shapeFactory1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getShape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"SQUARE"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//call draw method of Shape Square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shape4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00" y="3610175"/>
            <a:ext cx="3029000" cy="12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1099050" y="3222225"/>
            <a:ext cx="9864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Builder Pattern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Builds the final object step by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Often builds a composite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Separates construction of complex object from its representation so that the same construction process can create different representations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Creational Pattern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it names suggest, it responsible for creating objects in a controlled manner.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dominant ideas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Encapsulation of concrete class that uses the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Hiding how these concrete classes are created and been combined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 </a:t>
            </a:r>
            <a:r>
              <a:rPr lang="en-GB"/>
              <a:t>it's</a:t>
            </a:r>
            <a:r>
              <a:rPr lang="en-GB"/>
              <a:t> been categorized further: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Object Creational Pattern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Objects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Class Creational Pattern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Class instantiation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2039100" cy="22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Pattern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900" y="112125"/>
            <a:ext cx="6431625" cy="49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31038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Builder Pattern Example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625" y="53575"/>
            <a:ext cx="5821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121900" y="402875"/>
            <a:ext cx="1884900" cy="27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Builder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Diagram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Sequence</a:t>
            </a:r>
            <a:endParaRPr sz="2600"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925" y="317162"/>
            <a:ext cx="7137199" cy="433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2356500" cy="28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Builder </a:t>
            </a:r>
            <a:r>
              <a:rPr lang="en-GB" sz="2700"/>
              <a:t>Code -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Enum and Concrete class</a:t>
            </a:r>
            <a:endParaRPr sz="2700"/>
          </a:p>
        </p:txBody>
      </p:sp>
      <p:sp>
        <p:nvSpPr>
          <p:cNvPr id="202" name="Google Shape;202;p35"/>
          <p:cNvSpPr/>
          <p:nvPr/>
        </p:nvSpPr>
        <p:spPr>
          <a:xfrm>
            <a:off x="2201750" y="2940000"/>
            <a:ext cx="2179800" cy="21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Material</a:t>
            </a: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.java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 enum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Material{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WOOD, 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CLAY, 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CONCRETE, 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SNOW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5"/>
          <p:cNvSpPr/>
          <p:nvPr/>
        </p:nvSpPr>
        <p:spPr>
          <a:xfrm>
            <a:off x="4381550" y="0"/>
            <a:ext cx="4716000" cy="514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Building</a:t>
            </a:r>
            <a:r>
              <a:rPr b="1" lang="en-GB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.java</a:t>
            </a:r>
            <a:endParaRPr b="1"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Material base;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Material frame;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Material wall;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85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setBase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(Material m){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m;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85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setFrame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(Material m){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m;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85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setWall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(Material m){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wall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m;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GB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"[Base:"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", Frame:"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", Wall:"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wall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"]"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Builder </a:t>
            </a:r>
            <a:r>
              <a:rPr lang="en-GB"/>
              <a:t>code - Interface and Builder</a:t>
            </a:r>
            <a:endParaRPr/>
          </a:p>
        </p:txBody>
      </p:sp>
      <p:sp>
        <p:nvSpPr>
          <p:cNvPr id="209" name="Google Shape;209;p36"/>
          <p:cNvSpPr/>
          <p:nvPr/>
        </p:nvSpPr>
        <p:spPr>
          <a:xfrm>
            <a:off x="382800" y="1260525"/>
            <a:ext cx="4189200" cy="355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b="1"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endParaRPr b="1"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15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buildBase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15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buildFrame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15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buildWall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Building </a:t>
            </a:r>
            <a:r>
              <a:rPr lang="en-GB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getResult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6"/>
          <p:cNvSpPr/>
          <p:nvPr/>
        </p:nvSpPr>
        <p:spPr>
          <a:xfrm>
            <a:off x="4572000" y="1260525"/>
            <a:ext cx="4449300" cy="355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Director.class</a:t>
            </a:r>
            <a:endParaRPr b="1"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Director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Builder builder;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Director(Builder builder){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builder;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Building </a:t>
            </a:r>
            <a:r>
              <a:rPr lang="en-GB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buildBase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buildFrame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buildWall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getResult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Builder </a:t>
            </a:r>
            <a:r>
              <a:rPr lang="en-GB"/>
              <a:t>Abstract code -Concrete class</a:t>
            </a:r>
            <a:endParaRPr/>
          </a:p>
        </p:txBody>
      </p:sp>
      <p:sp>
        <p:nvSpPr>
          <p:cNvPr id="216" name="Google Shape;216;p37"/>
          <p:cNvSpPr/>
          <p:nvPr/>
        </p:nvSpPr>
        <p:spPr>
          <a:xfrm>
            <a:off x="382800" y="1260525"/>
            <a:ext cx="4189200" cy="3765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b="1"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endParaRPr b="1"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AmericanHomeBuilder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Builder{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Building building;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AmericanHomeBuilder(){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Building();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buildBase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setBase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(Material.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SNOW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buildFrame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setFrame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(Material.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SNOW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buildWall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setWall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(Material.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SNOW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Building </a:t>
            </a:r>
            <a:r>
              <a:rPr lang="en-GB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getResult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37"/>
          <p:cNvSpPr/>
          <p:nvPr/>
        </p:nvSpPr>
        <p:spPr>
          <a:xfrm>
            <a:off x="4572000" y="1260525"/>
            <a:ext cx="4449300" cy="3765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Director.class</a:t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JapaneseHouseBuilder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Builder{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Building building;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JapaneseHouseBuilder(){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Building();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buildBase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setBase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(Material.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CONCRETE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buildFrame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setFrame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(Material.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WOOD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buildWall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setWall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(Material.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CLAY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Building </a:t>
            </a:r>
            <a:r>
              <a:rPr lang="en-GB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getResult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8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Abstract code - Main Class</a:t>
            </a:r>
            <a:endParaRPr sz="2300"/>
          </a:p>
        </p:txBody>
      </p:sp>
      <p:sp>
        <p:nvSpPr>
          <p:cNvPr id="223" name="Google Shape;223;p38"/>
          <p:cNvSpPr/>
          <p:nvPr/>
        </p:nvSpPr>
        <p:spPr>
          <a:xfrm>
            <a:off x="452200" y="1093050"/>
            <a:ext cx="7432800" cy="295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BuilderDemoMain</a:t>
            </a:r>
            <a:r>
              <a:rPr b="1"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endParaRPr b="1"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BuilderDemoMain 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(String</a:t>
            </a:r>
            <a:r>
              <a:rPr lang="en-GB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argv){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    Director d1 </a:t>
            </a:r>
            <a:r>
              <a:rPr lang="en-GB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Director(</a:t>
            </a: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JapaneseHouseBuilder());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    Director d2 </a:t>
            </a:r>
            <a:r>
              <a:rPr lang="en-GB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Director(</a:t>
            </a:r>
            <a:r>
              <a:rPr b="1" lang="en-GB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AmericanHomeBuilder());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    Building b1 </a:t>
            </a:r>
            <a:r>
              <a:rPr lang="en-GB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d1.</a:t>
            </a:r>
            <a:r>
              <a:rPr lang="en-GB" sz="11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construct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    Building b2 </a:t>
            </a:r>
            <a:r>
              <a:rPr lang="en-GB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d2.</a:t>
            </a:r>
            <a:r>
              <a:rPr lang="en-GB" sz="1150">
                <a:solidFill>
                  <a:srgbClr val="7D9029"/>
                </a:solidFill>
                <a:latin typeface="Courier New"/>
                <a:ea typeface="Courier New"/>
                <a:cs typeface="Courier New"/>
                <a:sym typeface="Courier New"/>
              </a:rPr>
              <a:t>construct</a:t>
            </a: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    System.out.println("Japanese Home Builder: " + b2);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    System.out.println("American Home Builder: " + b2);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3364700"/>
            <a:ext cx="5081599" cy="15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7961700" y="3021800"/>
            <a:ext cx="1017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Prototype Pattern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Object cloning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only used when creation of objects is costly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pattern also helps to hide the strategy we used when cloning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a clone() method to the existing “product”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Design a “registry” that maintains a cache of prototypical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Doesn’t require </a:t>
            </a:r>
            <a:r>
              <a:rPr lang="en-GB"/>
              <a:t>subclassing</a:t>
            </a:r>
            <a:r>
              <a:rPr lang="en-GB"/>
              <a:t>, but require an “initialize” 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does not require a class but more like an object when creating a new objects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17670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Prototype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Pattern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-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UML</a:t>
            </a:r>
            <a:endParaRPr sz="2300"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175" y="1026475"/>
            <a:ext cx="7404824" cy="35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118950" y="380725"/>
            <a:ext cx="2195700" cy="26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Prototype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Example</a:t>
            </a:r>
            <a:endParaRPr sz="2900"/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050" y="152400"/>
            <a:ext cx="6524550" cy="4653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 Creational Pattern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Factory Method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Abstract Factory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Builder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Prototype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Singleton Pattern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118950" y="380725"/>
            <a:ext cx="2195700" cy="26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Prototype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Diagram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Sequence</a:t>
            </a:r>
            <a:endParaRPr sz="2900"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425" y="143825"/>
            <a:ext cx="6936574" cy="46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445025"/>
            <a:ext cx="2356500" cy="28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Prototype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Code -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Abstract Class</a:t>
            </a:r>
            <a:endParaRPr sz="2700"/>
          </a:p>
        </p:txBody>
      </p:sp>
      <p:sp>
        <p:nvSpPr>
          <p:cNvPr id="255" name="Google Shape;255;p43"/>
          <p:cNvSpPr/>
          <p:nvPr/>
        </p:nvSpPr>
        <p:spPr>
          <a:xfrm>
            <a:off x="2325300" y="171450"/>
            <a:ext cx="5475600" cy="4972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Shape</a:t>
            </a:r>
            <a:r>
              <a:rPr b="1" lang="en-GB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.java</a:t>
            </a:r>
            <a:endParaRPr b="1"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draw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getType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getId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setId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clone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clone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   clone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CloneNotSupportedException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   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printStackTrace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7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750">
                <a:latin typeface="Courier New"/>
                <a:ea typeface="Courier New"/>
                <a:cs typeface="Courier New"/>
                <a:sym typeface="Courier New"/>
              </a:rPr>
              <a:t> clone</a:t>
            </a:r>
            <a:r>
              <a:rPr lang="en-GB" sz="7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75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7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7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445025"/>
            <a:ext cx="2292300" cy="4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Prototype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Concrete Class</a:t>
            </a:r>
            <a:endParaRPr/>
          </a:p>
        </p:txBody>
      </p:sp>
      <p:sp>
        <p:nvSpPr>
          <p:cNvPr id="261" name="Google Shape;261;p44"/>
          <p:cNvSpPr/>
          <p:nvPr/>
        </p:nvSpPr>
        <p:spPr>
          <a:xfrm>
            <a:off x="3040275" y="0"/>
            <a:ext cx="6025200" cy="1911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b="1"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type 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"Rectangle"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5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draw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8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8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"Inside Rectangle::draw() method."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3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44"/>
          <p:cNvSpPr/>
          <p:nvPr/>
        </p:nvSpPr>
        <p:spPr>
          <a:xfrm>
            <a:off x="3040275" y="1616100"/>
            <a:ext cx="6025200" cy="1911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b="1"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Circle 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type 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"Circle"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5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draw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8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8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"Inside Circle::draw() method."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3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44"/>
          <p:cNvSpPr/>
          <p:nvPr/>
        </p:nvSpPr>
        <p:spPr>
          <a:xfrm>
            <a:off x="3040275" y="3176600"/>
            <a:ext cx="6025200" cy="1911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b="1"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Square 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type 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"Square"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5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draw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8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5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8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"Inside Square::draw() method."</a:t>
            </a:r>
            <a:r>
              <a:rPr lang="en-GB" sz="8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3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445025"/>
            <a:ext cx="19494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</a:t>
            </a:r>
            <a:endParaRPr/>
          </a:p>
        </p:txBody>
      </p:sp>
      <p:sp>
        <p:nvSpPr>
          <p:cNvPr id="269" name="Google Shape;269;p45"/>
          <p:cNvSpPr/>
          <p:nvPr/>
        </p:nvSpPr>
        <p:spPr>
          <a:xfrm>
            <a:off x="2711050" y="96450"/>
            <a:ext cx="6310200" cy="492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ShapeFactory.class</a:t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java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Hashtable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ShapeFactory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Hashtable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shapeMap 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Hashtable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getShape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shapeId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cachedShape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shapeMap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shapeId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cachedShape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loadCache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circle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circle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setId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shapeMap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getId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square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square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setId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shapeMap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getId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rectangle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rectangle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setId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shapeMap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getId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rectangle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Abstract code - Main Class</a:t>
            </a:r>
            <a:endParaRPr sz="2300"/>
          </a:p>
        </p:txBody>
      </p:sp>
      <p:sp>
        <p:nvSpPr>
          <p:cNvPr id="275" name="Google Shape;275;p46"/>
          <p:cNvSpPr/>
          <p:nvPr/>
        </p:nvSpPr>
        <p:spPr>
          <a:xfrm>
            <a:off x="452200" y="1093050"/>
            <a:ext cx="7432800" cy="331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PrototypeDemoMain</a:t>
            </a:r>
            <a:r>
              <a:rPr b="1"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endParaRPr b="1"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PrototypeDemoMain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ShapeFactory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loadCache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clonedShape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ShapeFactory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getShape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"Shape : "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clonedShape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getType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clonedShape2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ShapeFactory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getShape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"Shape : "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clonedShape2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getType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clonedShape3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ShapeFactory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getShape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9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"Shape : "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clonedShape3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getType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550" y="3487350"/>
            <a:ext cx="389545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6"/>
          <p:cNvSpPr txBox="1"/>
          <p:nvPr/>
        </p:nvSpPr>
        <p:spPr>
          <a:xfrm>
            <a:off x="8004575" y="3096825"/>
            <a:ext cx="910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Singleton Pattern</a:t>
            </a:r>
            <a:endParaRPr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Ensure that a class has only one instance and provide global access to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Simplest</a:t>
            </a:r>
            <a:r>
              <a:rPr lang="en-GB"/>
              <a:t> pattern.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Cannot be recommend to used due to code smell.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Encapsulated “initialization on first use”.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Define private static attribute in the “single instance”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Define public static accessor function in the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Define all constructors to be protected or private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Singleton Pattern - UML</a:t>
            </a:r>
            <a:endParaRPr/>
          </a:p>
        </p:txBody>
      </p:sp>
      <p:pic>
        <p:nvPicPr>
          <p:cNvPr id="289" name="Google Shape;2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25" y="1343025"/>
            <a:ext cx="68389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Singleton Example</a:t>
            </a:r>
            <a:endParaRPr/>
          </a:p>
        </p:txBody>
      </p:sp>
      <p:pic>
        <p:nvPicPr>
          <p:cNvPr id="295" name="Google Shape;2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825" y="1073700"/>
            <a:ext cx="501034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311700" y="445025"/>
            <a:ext cx="2227800" cy="22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Singleton Diagram Sequence</a:t>
            </a:r>
            <a:endParaRPr/>
          </a:p>
        </p:txBody>
      </p:sp>
      <p:pic>
        <p:nvPicPr>
          <p:cNvPr id="301" name="Google Shape;30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175" y="135450"/>
            <a:ext cx="6490575" cy="45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311700" y="445025"/>
            <a:ext cx="19494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Singleton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Code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-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Concrete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Class</a:t>
            </a:r>
            <a:endParaRPr sz="2700"/>
          </a:p>
        </p:txBody>
      </p:sp>
      <p:sp>
        <p:nvSpPr>
          <p:cNvPr id="307" name="Google Shape;307;p51"/>
          <p:cNvSpPr/>
          <p:nvPr/>
        </p:nvSpPr>
        <p:spPr>
          <a:xfrm>
            <a:off x="2711050" y="96450"/>
            <a:ext cx="6310200" cy="492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SingleObject.class</a:t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SingleObject</a:t>
            </a: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//create an object of SingleObject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SingleObject</a:t>
            </a: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instance </a:t>
            </a:r>
            <a:r>
              <a:rPr lang="en-GB" sz="12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SingleObject</a:t>
            </a:r>
            <a:r>
              <a:rPr lang="en-GB" sz="12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//make the constructor private so that this class cannot be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//instantiated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SingleObject</a:t>
            </a:r>
            <a:r>
              <a:rPr lang="en-GB" sz="12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(){}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//Get the only object available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SingleObject</a:t>
            </a: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getInstance</a:t>
            </a:r>
            <a:r>
              <a:rPr lang="en-GB" sz="12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instance</a:t>
            </a:r>
            <a:r>
              <a:rPr lang="en-GB" sz="12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showMessage</a:t>
            </a:r>
            <a:r>
              <a:rPr lang="en-GB" sz="12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2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12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2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GB" sz="12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5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-GB" sz="12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Factory Method Pattern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of the most used design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Let class differ instantiation to subclasses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similar to Abstract Factory method without the emphasis on families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Factory method is a way of creating object as Template Method is to implements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Other design pattern requires new classes unlike Factory method, that only require a new operation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type="title"/>
          </p:nvPr>
        </p:nvSpPr>
        <p:spPr>
          <a:xfrm>
            <a:off x="311700" y="445025"/>
            <a:ext cx="2292300" cy="4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Prototype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</a:t>
            </a:r>
            <a:endParaRPr/>
          </a:p>
        </p:txBody>
      </p:sp>
      <p:sp>
        <p:nvSpPr>
          <p:cNvPr id="313" name="Google Shape;313;p52"/>
          <p:cNvSpPr/>
          <p:nvPr/>
        </p:nvSpPr>
        <p:spPr>
          <a:xfrm>
            <a:off x="2604000" y="445025"/>
            <a:ext cx="6386400" cy="281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SingletonDemoMain</a:t>
            </a:r>
            <a:r>
              <a:rPr b="1" lang="en-GB" sz="10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endParaRPr b="1" sz="10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SingletonDemoMain</a:t>
            </a: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n-GB" sz="13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3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lang="en-GB" sz="13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3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SingleObject</a:t>
            </a: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SingleObject</a:t>
            </a:r>
            <a:r>
              <a:rPr lang="en-GB" sz="13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n-GB" sz="13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3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//show the message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35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3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showMessage</a:t>
            </a:r>
            <a:r>
              <a:rPr lang="en-GB" sz="13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85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4" name="Google Shape;3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150" y="3096900"/>
            <a:ext cx="48101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2"/>
          <p:cNvSpPr txBox="1"/>
          <p:nvPr/>
        </p:nvSpPr>
        <p:spPr>
          <a:xfrm>
            <a:off x="3429075" y="3461175"/>
            <a:ext cx="751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Factory Method Pattern - UML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500" y="1180175"/>
            <a:ext cx="62388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325" y="1059600"/>
            <a:ext cx="70117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2380500" cy="16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Factory Diagram Sequence 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925" y="334975"/>
            <a:ext cx="6552050" cy="44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Interface and Concrete class</a:t>
            </a:r>
            <a:endParaRPr sz="2800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932825" y="1017725"/>
            <a:ext cx="3204300" cy="21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0" name="Google Shape;100;p20"/>
          <p:cNvSpPr/>
          <p:nvPr/>
        </p:nvSpPr>
        <p:spPr>
          <a:xfrm>
            <a:off x="311700" y="2025250"/>
            <a:ext cx="3023700" cy="168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Shape.java</a:t>
            </a:r>
            <a:endParaRPr b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interface Shape {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void draw( );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5023125" y="930250"/>
            <a:ext cx="3023700" cy="2022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Circle.java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Circle implements Shape {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@Override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void draw( ) {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System.out.println(“This is a circle”);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}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5023125" y="2952550"/>
            <a:ext cx="3023700" cy="21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Square.java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class Square implements Shape {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@Override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public void draw( ) {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System.out.println(“This is a square”);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}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Factory code - ShapeFactory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1577200" y="1135225"/>
            <a:ext cx="4661400" cy="3606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public class ShapeFactory {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  //use getShape method to get object of type shape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  public Shape getShape(String shapeType){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     if(shapeType == null){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        return null;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     }		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     if(shapeType.equalsIgnoreCase("CIRCLE")){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return new Circle();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     }</a:t>
            </a: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else if(shapeType.equalsIgnoreCase("SQUARE")){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        return new Square();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     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     return null;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  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