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roxima Nova"/>
      <p:regular r:id="rId37"/>
      <p:bold r:id="rId38"/>
      <p:italic r:id="rId39"/>
      <p:boldItalic r:id="rId40"/>
    </p:embeddedFont>
    <p:embeddedFont>
      <p:font typeface="Alfa Slab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41" Type="http://schemas.openxmlformats.org/officeDocument/2006/relationships/font" Target="fonts/AlfaSlabOne-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7b0056f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7b0056f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77b0056f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77b0056f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BridgeDemoMain will execute a new draw of Circle</a:t>
            </a:r>
            <a:endParaRPr/>
          </a:p>
          <a:p>
            <a:pPr indent="0" lvl="0" marL="0" rtl="0" algn="l">
              <a:spcBef>
                <a:spcPts val="0"/>
              </a:spcBef>
              <a:spcAft>
                <a:spcPts val="0"/>
              </a:spcAft>
              <a:buNone/>
            </a:pPr>
            <a:r>
              <a:rPr lang="en-GB"/>
              <a:t>Then Circle will relay this petition to RedCircle, at this time, the Circle class will convert the necessary parameters for executing RedCircle</a:t>
            </a:r>
            <a:endParaRPr/>
          </a:p>
          <a:p>
            <a:pPr indent="0" lvl="0" marL="0" rtl="0" algn="l">
              <a:spcBef>
                <a:spcPts val="0"/>
              </a:spcBef>
              <a:spcAft>
                <a:spcPts val="0"/>
              </a:spcAft>
              <a:buNone/>
            </a:pPr>
            <a:r>
              <a:rPr lang="en-GB"/>
              <a:t>The after RedCircle these parameters, it will do return the results from drawCircle to Circle class</a:t>
            </a:r>
            <a:endParaRPr/>
          </a:p>
          <a:p>
            <a:pPr indent="0" lvl="0" marL="0" rtl="0" algn="l">
              <a:spcBef>
                <a:spcPts val="0"/>
              </a:spcBef>
              <a:spcAft>
                <a:spcPts val="0"/>
              </a:spcAft>
              <a:buNone/>
            </a:pPr>
            <a:r>
              <a:rPr lang="en-GB"/>
              <a:t>Same as GreenCircle</a:t>
            </a:r>
            <a:endParaRPr/>
          </a:p>
          <a:p>
            <a:pPr indent="0" lvl="0" marL="0" rtl="0" algn="l">
              <a:spcBef>
                <a:spcPts val="0"/>
              </a:spcBef>
              <a:spcAft>
                <a:spcPts val="0"/>
              </a:spcAft>
              <a:buNone/>
            </a:pPr>
            <a:r>
              <a:rPr lang="en-GB"/>
              <a:t>Finally, the Circle will then converts the data that received from the RedCircle and GreenCircle, and give it to BridgeDemoMain class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7b0056f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7b0056f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77b0056f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77b0056f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77b0056f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7b0056f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77b0056f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7b0056f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CompositeDemoMain will add CEO</a:t>
            </a:r>
            <a:endParaRPr/>
          </a:p>
          <a:p>
            <a:pPr indent="0" lvl="0" marL="0" rtl="0" algn="l">
              <a:spcBef>
                <a:spcPts val="0"/>
              </a:spcBef>
              <a:spcAft>
                <a:spcPts val="0"/>
              </a:spcAft>
              <a:buNone/>
            </a:pPr>
            <a:r>
              <a:rPr lang="en-GB"/>
              <a:t>Then CEO class will add HeadSales</a:t>
            </a:r>
            <a:endParaRPr/>
          </a:p>
          <a:p>
            <a:pPr indent="0" lvl="0" marL="0" rtl="0" algn="l">
              <a:spcBef>
                <a:spcPts val="0"/>
              </a:spcBef>
              <a:spcAft>
                <a:spcPts val="0"/>
              </a:spcAft>
              <a:buNone/>
            </a:pPr>
            <a:r>
              <a:rPr lang="en-GB"/>
              <a:t>The HeadSales will add SalesExecutives1 and SalesExecutives 2 and return them to HeadSales class</a:t>
            </a:r>
            <a:endParaRPr/>
          </a:p>
          <a:p>
            <a:pPr indent="0" lvl="0" marL="0" rtl="0" algn="l">
              <a:spcBef>
                <a:spcPts val="0"/>
              </a:spcBef>
              <a:spcAft>
                <a:spcPts val="0"/>
              </a:spcAft>
              <a:buNone/>
            </a:pPr>
            <a:r>
              <a:rPr lang="en-GB"/>
              <a:t>Then the HeadSales class will then return it to CEO class</a:t>
            </a:r>
            <a:endParaRPr/>
          </a:p>
          <a:p>
            <a:pPr indent="0" lvl="0" marL="0" rtl="0" algn="l">
              <a:spcBef>
                <a:spcPts val="0"/>
              </a:spcBef>
              <a:spcAft>
                <a:spcPts val="0"/>
              </a:spcAft>
              <a:buNone/>
            </a:pPr>
            <a:r>
              <a:rPr lang="en-GB"/>
              <a:t>Same with HeadMarketing</a:t>
            </a:r>
            <a:endParaRPr/>
          </a:p>
          <a:p>
            <a:pPr indent="0" lvl="0" marL="0" rtl="0" algn="l">
              <a:spcBef>
                <a:spcPts val="0"/>
              </a:spcBef>
              <a:spcAft>
                <a:spcPts val="0"/>
              </a:spcAft>
              <a:buNone/>
            </a:pPr>
            <a:r>
              <a:rPr lang="en-GB"/>
              <a:t>Finally, The CEO will obtain the final results after evaluating the whole structure and then return it to CompositeDemoMain class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7b0056f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7b0056f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77b0056f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77b0056f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77b0056f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77b0056f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77b0056f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77b0056f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DecoratorDemoMain class will executes an operation on Circle class</a:t>
            </a:r>
            <a:endParaRPr/>
          </a:p>
          <a:p>
            <a:pPr indent="0" lvl="0" marL="0" rtl="0" algn="l">
              <a:spcBef>
                <a:spcPts val="0"/>
              </a:spcBef>
              <a:spcAft>
                <a:spcPts val="0"/>
              </a:spcAft>
              <a:buNone/>
            </a:pPr>
            <a:r>
              <a:rPr lang="en-GB"/>
              <a:t>Then Circle class will execute the same operator on Rectangle</a:t>
            </a:r>
            <a:endParaRPr/>
          </a:p>
          <a:p>
            <a:pPr indent="0" lvl="0" marL="0" rtl="0" algn="l">
              <a:spcBef>
                <a:spcPts val="0"/>
              </a:spcBef>
              <a:spcAft>
                <a:spcPts val="0"/>
              </a:spcAft>
              <a:buNone/>
            </a:pPr>
            <a:r>
              <a:rPr lang="en-GB"/>
              <a:t>Then the Rectangle class will execute an action over RedShapeDecorator</a:t>
            </a:r>
            <a:endParaRPr/>
          </a:p>
          <a:p>
            <a:pPr indent="0" lvl="0" marL="0" rtl="0" algn="l">
              <a:spcBef>
                <a:spcPts val="0"/>
              </a:spcBef>
              <a:spcAft>
                <a:spcPts val="0"/>
              </a:spcAft>
              <a:buNone/>
            </a:pPr>
            <a:r>
              <a:rPr lang="en-GB"/>
              <a:t>Then the Rectangle will execute a decorator operation</a:t>
            </a:r>
            <a:endParaRPr/>
          </a:p>
          <a:p>
            <a:pPr indent="0" lvl="0" marL="0" rtl="0" algn="l">
              <a:spcBef>
                <a:spcPts val="0"/>
              </a:spcBef>
              <a:spcAft>
                <a:spcPts val="0"/>
              </a:spcAft>
              <a:buNone/>
            </a:pPr>
            <a:r>
              <a:rPr lang="en-GB"/>
              <a:t>Then the Circle will execute a decorator operatotion</a:t>
            </a:r>
            <a:endParaRPr/>
          </a:p>
          <a:p>
            <a:pPr indent="0" lvl="0" marL="0" rtl="0" algn="l">
              <a:spcBef>
                <a:spcPts val="0"/>
              </a:spcBef>
              <a:spcAft>
                <a:spcPts val="0"/>
              </a:spcAft>
              <a:buNone/>
            </a:pPr>
            <a:r>
              <a:rPr lang="en-GB"/>
              <a:t>Finally the DecoratorDemoMain class will receive the decorated objects by all Decorators, which was encapsulated the Components with many layers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77b0056f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77b0056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77b0056f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7b0056f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77b0056f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7b0056f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77b0056f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7b0056f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7b0056fb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7b0056f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FacadeDemoMain invokes ShapeMaker class</a:t>
            </a:r>
            <a:endParaRPr/>
          </a:p>
          <a:p>
            <a:pPr indent="0" lvl="0" marL="0" rtl="0" algn="l">
              <a:spcBef>
                <a:spcPts val="0"/>
              </a:spcBef>
              <a:spcAft>
                <a:spcPts val="0"/>
              </a:spcAft>
              <a:buNone/>
            </a:pPr>
            <a:r>
              <a:rPr lang="en-GB"/>
              <a:t>Then the ShapeMaker class will communicate with Circle to perform an operation and returns it</a:t>
            </a:r>
            <a:endParaRPr/>
          </a:p>
          <a:p>
            <a:pPr indent="0" lvl="0" marL="0" rtl="0" algn="l">
              <a:spcBef>
                <a:spcPts val="0"/>
              </a:spcBef>
              <a:spcAft>
                <a:spcPts val="0"/>
              </a:spcAft>
              <a:buNone/>
            </a:pPr>
            <a:r>
              <a:rPr lang="en-GB"/>
              <a:t>Similar ways to Square and Rectangle class</a:t>
            </a:r>
            <a:endParaRPr/>
          </a:p>
          <a:p>
            <a:pPr indent="0" lvl="0" marL="0" rtl="0" algn="l">
              <a:spcBef>
                <a:spcPts val="0"/>
              </a:spcBef>
              <a:spcAft>
                <a:spcPts val="0"/>
              </a:spcAft>
              <a:buNone/>
            </a:pPr>
            <a:r>
              <a:rPr lang="en-GB"/>
              <a:t>Finally, the ShapeMaker class will provide the result to FacadeDemoMaker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77b0056f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77b0056f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77b0056fb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77b0056fb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77b0056fb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77b0056fb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5196bf7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5196bf7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FlyweightDemoMain class will request to ShapeFactory class to create Circle objects</a:t>
            </a:r>
            <a:endParaRPr/>
          </a:p>
          <a:p>
            <a:pPr indent="0" lvl="0" marL="0" rtl="0" algn="l">
              <a:spcBef>
                <a:spcPts val="0"/>
              </a:spcBef>
              <a:spcAft>
                <a:spcPts val="0"/>
              </a:spcAft>
              <a:buNone/>
            </a:pPr>
            <a:r>
              <a:rPr lang="en-GB"/>
              <a:t>Before the creation of objects, the ShapeFactory checks if theres an identical objects to the one being requested, if so, it will return as existing object, if not it will create new objects and store it in cache for further use</a:t>
            </a:r>
            <a:endParaRPr/>
          </a:p>
          <a:p>
            <a:pPr indent="0" lvl="0" marL="0" rtl="0" algn="l">
              <a:spcBef>
                <a:spcPts val="0"/>
              </a:spcBef>
              <a:spcAft>
                <a:spcPts val="0"/>
              </a:spcAft>
              <a:buNone/>
            </a:pPr>
            <a:r>
              <a:rPr lang="en-GB"/>
              <a:t>Finally, once the Circle is created or borrowed from the cache, it will return the objects to FlyweightDemoMain</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5196bf70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5196bf70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5196bf7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5196bf7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77b0056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77b0056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5196bf70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5196bf7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77b0056f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77b0056f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ProxyDemoMain will send a request to ProxyImage to creates an object and encapsulates the RealImage</a:t>
            </a:r>
            <a:endParaRPr/>
          </a:p>
          <a:p>
            <a:pPr indent="0" lvl="0" marL="0" rtl="0" algn="l">
              <a:spcBef>
                <a:spcPts val="0"/>
              </a:spcBef>
              <a:spcAft>
                <a:spcPts val="0"/>
              </a:spcAft>
              <a:buNone/>
            </a:pPr>
            <a:r>
              <a:rPr lang="en-GB"/>
              <a:t>Then the ProxyImage will then perform actions before the execution of RealImage</a:t>
            </a:r>
            <a:endParaRPr/>
          </a:p>
          <a:p>
            <a:pPr indent="0" lvl="0" marL="0" rtl="0" algn="l">
              <a:spcBef>
                <a:spcPts val="0"/>
              </a:spcBef>
              <a:spcAft>
                <a:spcPts val="0"/>
              </a:spcAft>
              <a:buNone/>
            </a:pPr>
            <a:r>
              <a:rPr lang="en-GB"/>
              <a:t>Then the ProxyImage will hands over the execution to RealImage</a:t>
            </a:r>
            <a:endParaRPr/>
          </a:p>
          <a:p>
            <a:pPr indent="0" lvl="0" marL="0" rtl="0" algn="l">
              <a:spcBef>
                <a:spcPts val="0"/>
              </a:spcBef>
              <a:spcAft>
                <a:spcPts val="0"/>
              </a:spcAft>
              <a:buNone/>
            </a:pPr>
            <a:r>
              <a:rPr lang="en-GB"/>
              <a:t>Then the ProxyImage will perform actions after the execution of RealImage and return it</a:t>
            </a:r>
            <a:endParaRPr/>
          </a:p>
          <a:p>
            <a:pPr indent="0" lvl="0" marL="0" rtl="0" algn="l">
              <a:spcBef>
                <a:spcPts val="0"/>
              </a:spcBef>
              <a:spcAft>
                <a:spcPts val="0"/>
              </a:spcAft>
              <a:buNone/>
            </a:pPr>
            <a:r>
              <a:rPr lang="en-GB"/>
              <a:t>Finally, the ProxyImage class will return these results to ProxyDemoMain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77b0056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77b0056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77b0056f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77b0056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77b0056f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77b0056f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7b0056f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7b0056f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AdapterDemoMain invokes the MediaAdapter with generic parameters</a:t>
            </a:r>
            <a:endParaRPr/>
          </a:p>
          <a:p>
            <a:pPr indent="0" lvl="0" marL="0" rtl="0" algn="l">
              <a:spcBef>
                <a:spcPts val="0"/>
              </a:spcBef>
              <a:spcAft>
                <a:spcPts val="0"/>
              </a:spcAft>
              <a:buNone/>
            </a:pPr>
            <a:r>
              <a:rPr lang="en-GB"/>
              <a:t>Then the MediaAdapter converts the generic parameters for the AudioPlayer</a:t>
            </a:r>
            <a:endParaRPr/>
          </a:p>
          <a:p>
            <a:pPr indent="0" lvl="0" marL="0" rtl="0" algn="l">
              <a:spcBef>
                <a:spcPts val="0"/>
              </a:spcBef>
              <a:spcAft>
                <a:spcPts val="0"/>
              </a:spcAft>
              <a:buNone/>
            </a:pPr>
            <a:r>
              <a:rPr lang="en-GB"/>
              <a:t>Then the MediaAdapter invokes AudioPlayer</a:t>
            </a:r>
            <a:endParaRPr/>
          </a:p>
          <a:p>
            <a:pPr indent="0" lvl="0" marL="0" rtl="0" algn="l">
              <a:spcBef>
                <a:spcPts val="0"/>
              </a:spcBef>
              <a:spcAft>
                <a:spcPts val="0"/>
              </a:spcAft>
              <a:buNone/>
            </a:pPr>
            <a:r>
              <a:rPr lang="en-GB"/>
              <a:t>Then the </a:t>
            </a:r>
            <a:r>
              <a:rPr lang="en-GB"/>
              <a:t>MediaAdapter </a:t>
            </a:r>
            <a:r>
              <a:rPr lang="en-GB"/>
              <a:t>will answer as call</a:t>
            </a:r>
            <a:endParaRPr/>
          </a:p>
          <a:p>
            <a:pPr indent="0" lvl="0" marL="0" rtl="0" algn="l">
              <a:spcBef>
                <a:spcPts val="0"/>
              </a:spcBef>
              <a:spcAft>
                <a:spcPts val="0"/>
              </a:spcAft>
              <a:buNone/>
            </a:pPr>
            <a:r>
              <a:rPr lang="en-GB"/>
              <a:t>Then the MediaAdapter will convert the generic parameters recieve from the AudioPlayer response for the AdapterDemoMain</a:t>
            </a:r>
            <a:endParaRPr/>
          </a:p>
          <a:p>
            <a:pPr indent="0" lvl="0" marL="0" rtl="0" algn="l">
              <a:spcBef>
                <a:spcPts val="0"/>
              </a:spcBef>
              <a:spcAft>
                <a:spcPts val="0"/>
              </a:spcAft>
              <a:buNone/>
            </a:pPr>
            <a:r>
              <a:rPr lang="en-GB"/>
              <a:t>Finally, the MediaAdapter attends to AdapterDemoMain with generic parameters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77b0056f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77b0056f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Times New Roman"/>
                <a:ea typeface="Times New Roman"/>
                <a:cs typeface="Times New Roman"/>
                <a:sym typeface="Times New Roman"/>
              </a:rPr>
              <a:t>No.1 </a:t>
            </a:r>
            <a:r>
              <a:rPr lang="en-GB" sz="1350">
                <a:solidFill>
                  <a:srgbClr val="212529"/>
                </a:solidFill>
                <a:highlight>
                  <a:srgbClr val="FFFFFF"/>
                </a:highlight>
                <a:latin typeface="Times New Roman"/>
                <a:ea typeface="Times New Roman"/>
                <a:cs typeface="Times New Roman"/>
                <a:sym typeface="Times New Roman"/>
              </a:rPr>
              <a:t>used when we have two related pieces of software and there’s a high probability that modifying one of them can lead to have the other modified too</a:t>
            </a:r>
            <a:endParaRPr sz="1350">
              <a:solidFill>
                <a:srgbClr val="2125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212529"/>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77b0056f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77b0056f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Structural Pattern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Design Pattern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76929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Bridge Pattern - Example</a:t>
            </a:r>
            <a:endParaRPr/>
          </a:p>
        </p:txBody>
      </p:sp>
      <p:pic>
        <p:nvPicPr>
          <p:cNvPr id="111" name="Google Shape;111;p22"/>
          <p:cNvPicPr preferRelativeResize="0"/>
          <p:nvPr/>
        </p:nvPicPr>
        <p:blipFill>
          <a:blip r:embed="rId3">
            <a:alphaModFix/>
          </a:blip>
          <a:stretch>
            <a:fillRect/>
          </a:stretch>
        </p:blipFill>
        <p:spPr>
          <a:xfrm>
            <a:off x="459825" y="1103825"/>
            <a:ext cx="8353049" cy="349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Bridge Sequence Diagram</a:t>
            </a:r>
            <a:endParaRPr/>
          </a:p>
        </p:txBody>
      </p:sp>
      <p:pic>
        <p:nvPicPr>
          <p:cNvPr id="117" name="Google Shape;117;p23"/>
          <p:cNvPicPr preferRelativeResize="0"/>
          <p:nvPr/>
        </p:nvPicPr>
        <p:blipFill>
          <a:blip r:embed="rId3">
            <a:alphaModFix/>
          </a:blip>
          <a:stretch>
            <a:fillRect/>
          </a:stretch>
        </p:blipFill>
        <p:spPr>
          <a:xfrm>
            <a:off x="258724" y="803425"/>
            <a:ext cx="8375950" cy="408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Composite Pattern</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Used when we need to treat a group of objects in similar way as single object.</a:t>
            </a:r>
            <a:endParaRPr/>
          </a:p>
          <a:p>
            <a:pPr indent="-342900" lvl="0" marL="457200" rtl="0" algn="l">
              <a:spcBef>
                <a:spcPts val="0"/>
              </a:spcBef>
              <a:spcAft>
                <a:spcPts val="0"/>
              </a:spcAft>
              <a:buSzPts val="1800"/>
              <a:buChar char="●"/>
            </a:pPr>
            <a:r>
              <a:rPr lang="en-GB"/>
              <a:t>Contains groups of its own objects, that provides way to modify its group of same objects</a:t>
            </a:r>
            <a:endParaRPr/>
          </a:p>
          <a:p>
            <a:pPr indent="-342900" lvl="0" marL="457200" rtl="0" algn="l">
              <a:spcBef>
                <a:spcPts val="0"/>
              </a:spcBef>
              <a:spcAft>
                <a:spcPts val="0"/>
              </a:spcAft>
              <a:buSzPts val="1800"/>
              <a:buChar char="●"/>
            </a:pPr>
            <a:r>
              <a:rPr lang="en-GB"/>
              <a:t>Compose objects into tree structures to represents whole-part </a:t>
            </a:r>
            <a:r>
              <a:rPr lang="en-GB"/>
              <a:t>hierarchies</a:t>
            </a:r>
            <a:endParaRPr/>
          </a:p>
          <a:p>
            <a:pPr indent="-342900" lvl="0" marL="457200" rtl="0" algn="l">
              <a:spcBef>
                <a:spcPts val="0"/>
              </a:spcBef>
              <a:spcAft>
                <a:spcPts val="0"/>
              </a:spcAft>
              <a:buSzPts val="1800"/>
              <a:buChar char="●"/>
            </a:pPr>
            <a:r>
              <a:rPr lang="en-GB"/>
              <a:t>Child management methods needs to [e.g. addChild( ), removeChild( )]</a:t>
            </a:r>
            <a:r>
              <a:rPr lang="en-GB"/>
              <a:t> that should be normally define in the Composite class</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1441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Composite </a:t>
            </a:r>
            <a:r>
              <a:rPr lang="en-GB"/>
              <a:t>Pattern  - UML</a:t>
            </a:r>
            <a:endParaRPr/>
          </a:p>
        </p:txBody>
      </p:sp>
      <p:pic>
        <p:nvPicPr>
          <p:cNvPr id="129" name="Google Shape;129;p25"/>
          <p:cNvPicPr preferRelativeResize="0"/>
          <p:nvPr/>
        </p:nvPicPr>
        <p:blipFill>
          <a:blip r:embed="rId3">
            <a:alphaModFix/>
          </a:blip>
          <a:stretch>
            <a:fillRect/>
          </a:stretch>
        </p:blipFill>
        <p:spPr>
          <a:xfrm>
            <a:off x="1308450" y="1044875"/>
            <a:ext cx="6622101" cy="390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2324400" cy="25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Composite </a:t>
            </a:r>
            <a:r>
              <a:rPr lang="en-GB"/>
              <a:t>Pattern - Example</a:t>
            </a:r>
            <a:endParaRPr/>
          </a:p>
        </p:txBody>
      </p:sp>
      <p:pic>
        <p:nvPicPr>
          <p:cNvPr id="135" name="Google Shape;135;p26"/>
          <p:cNvPicPr preferRelativeResize="0"/>
          <p:nvPr/>
        </p:nvPicPr>
        <p:blipFill>
          <a:blip r:embed="rId3">
            <a:alphaModFix/>
          </a:blip>
          <a:stretch>
            <a:fillRect/>
          </a:stretch>
        </p:blipFill>
        <p:spPr>
          <a:xfrm>
            <a:off x="3273975" y="103313"/>
            <a:ext cx="4902026" cy="493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Composite </a:t>
            </a:r>
            <a:r>
              <a:rPr lang="en-GB"/>
              <a:t>Sequence Diagram</a:t>
            </a:r>
            <a:endParaRPr/>
          </a:p>
        </p:txBody>
      </p:sp>
      <p:pic>
        <p:nvPicPr>
          <p:cNvPr id="141" name="Google Shape;141;p27"/>
          <p:cNvPicPr preferRelativeResize="0"/>
          <p:nvPr/>
        </p:nvPicPr>
        <p:blipFill>
          <a:blip r:embed="rId3">
            <a:alphaModFix/>
          </a:blip>
          <a:stretch>
            <a:fillRect/>
          </a:stretch>
        </p:blipFill>
        <p:spPr>
          <a:xfrm>
            <a:off x="531975" y="803425"/>
            <a:ext cx="7429725" cy="425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Decorator </a:t>
            </a:r>
            <a:r>
              <a:rPr lang="en-GB"/>
              <a:t>Pattern</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Allows a user to add new functionality to an existing without altering its structure.</a:t>
            </a:r>
            <a:endParaRPr/>
          </a:p>
          <a:p>
            <a:pPr indent="-342900" lvl="0" marL="457200" rtl="0" algn="l">
              <a:spcBef>
                <a:spcPts val="0"/>
              </a:spcBef>
              <a:spcAft>
                <a:spcPts val="0"/>
              </a:spcAft>
              <a:buSzPts val="1800"/>
              <a:buChar char="●"/>
            </a:pPr>
            <a:r>
              <a:rPr lang="en-GB"/>
              <a:t>Wraps the original class and provides additional functionality keeping class signature intact</a:t>
            </a:r>
            <a:endParaRPr/>
          </a:p>
          <a:p>
            <a:pPr indent="-342900" lvl="0" marL="457200" rtl="0" algn="l">
              <a:spcBef>
                <a:spcPts val="0"/>
              </a:spcBef>
              <a:spcAft>
                <a:spcPts val="0"/>
              </a:spcAft>
              <a:buSzPts val="1800"/>
              <a:buChar char="●"/>
            </a:pPr>
            <a:r>
              <a:rPr lang="en-GB"/>
              <a:t>Provides flexible alternatives to subclassing for extending functionality</a:t>
            </a:r>
            <a:endParaRPr/>
          </a:p>
          <a:p>
            <a:pPr indent="-342900" lvl="0" marL="457200" rtl="0" algn="l">
              <a:spcBef>
                <a:spcPts val="0"/>
              </a:spcBef>
              <a:spcAft>
                <a:spcPts val="0"/>
              </a:spcAft>
              <a:buSzPts val="1800"/>
              <a:buChar char="●"/>
            </a:pPr>
            <a:r>
              <a:rPr lang="en-GB"/>
              <a:t>Let add responsibilities to objects without subclassing</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2367300" cy="28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Decorator</a:t>
            </a:r>
            <a:endParaRPr sz="2700"/>
          </a:p>
          <a:p>
            <a:pPr indent="0" lvl="0" marL="0" rtl="0" algn="l">
              <a:spcBef>
                <a:spcPts val="0"/>
              </a:spcBef>
              <a:spcAft>
                <a:spcPts val="0"/>
              </a:spcAft>
              <a:buNone/>
            </a:pPr>
            <a:r>
              <a:rPr lang="en-GB" sz="2700"/>
              <a:t>Pattern </a:t>
            </a:r>
            <a:endParaRPr sz="2700"/>
          </a:p>
          <a:p>
            <a:pPr indent="0" lvl="0" marL="0" rtl="0" algn="l">
              <a:spcBef>
                <a:spcPts val="0"/>
              </a:spcBef>
              <a:spcAft>
                <a:spcPts val="0"/>
              </a:spcAft>
              <a:buNone/>
            </a:pPr>
            <a:r>
              <a:rPr lang="en-GB" sz="2700"/>
              <a:t>- </a:t>
            </a:r>
            <a:endParaRPr sz="2700"/>
          </a:p>
          <a:p>
            <a:pPr indent="0" lvl="0" marL="0" rtl="0" algn="l">
              <a:spcBef>
                <a:spcPts val="0"/>
              </a:spcBef>
              <a:spcAft>
                <a:spcPts val="0"/>
              </a:spcAft>
              <a:buNone/>
            </a:pPr>
            <a:r>
              <a:rPr lang="en-GB" sz="2700"/>
              <a:t>UML</a:t>
            </a:r>
            <a:endParaRPr sz="2700"/>
          </a:p>
        </p:txBody>
      </p:sp>
      <p:pic>
        <p:nvPicPr>
          <p:cNvPr id="153" name="Google Shape;153;p29"/>
          <p:cNvPicPr preferRelativeResize="0"/>
          <p:nvPr/>
        </p:nvPicPr>
        <p:blipFill>
          <a:blip r:embed="rId3">
            <a:alphaModFix/>
          </a:blip>
          <a:stretch>
            <a:fillRect/>
          </a:stretch>
        </p:blipFill>
        <p:spPr>
          <a:xfrm>
            <a:off x="2300925" y="865725"/>
            <a:ext cx="6771051" cy="390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2324400" cy="25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Decorator</a:t>
            </a:r>
            <a:endParaRPr sz="2600"/>
          </a:p>
          <a:p>
            <a:pPr indent="0" lvl="0" marL="0" rtl="0" algn="l">
              <a:spcBef>
                <a:spcPts val="0"/>
              </a:spcBef>
              <a:spcAft>
                <a:spcPts val="0"/>
              </a:spcAft>
              <a:buNone/>
            </a:pPr>
            <a:r>
              <a:rPr lang="en-GB" sz="2600"/>
              <a:t>Pattern - Example</a:t>
            </a:r>
            <a:endParaRPr sz="2600"/>
          </a:p>
        </p:txBody>
      </p:sp>
      <p:pic>
        <p:nvPicPr>
          <p:cNvPr id="159" name="Google Shape;159;p30"/>
          <p:cNvPicPr preferRelativeResize="0"/>
          <p:nvPr/>
        </p:nvPicPr>
        <p:blipFill>
          <a:blip r:embed="rId3">
            <a:alphaModFix/>
          </a:blip>
          <a:stretch>
            <a:fillRect/>
          </a:stretch>
        </p:blipFill>
        <p:spPr>
          <a:xfrm>
            <a:off x="2289300" y="144800"/>
            <a:ext cx="6708549" cy="4548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Decorator </a:t>
            </a:r>
            <a:r>
              <a:rPr lang="en-GB"/>
              <a:t>Sequence Diagram</a:t>
            </a:r>
            <a:endParaRPr/>
          </a:p>
        </p:txBody>
      </p:sp>
      <p:pic>
        <p:nvPicPr>
          <p:cNvPr id="165" name="Google Shape;165;p31"/>
          <p:cNvPicPr preferRelativeResize="0"/>
          <p:nvPr/>
        </p:nvPicPr>
        <p:blipFill>
          <a:blip r:embed="rId3">
            <a:alphaModFix/>
          </a:blip>
          <a:stretch>
            <a:fillRect/>
          </a:stretch>
        </p:blipFill>
        <p:spPr>
          <a:xfrm>
            <a:off x="792400" y="803425"/>
            <a:ext cx="7190624" cy="425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Structural Pattern?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Explains how to assemble objects and classes into larger structures while keeping these structures flexible and efficient</a:t>
            </a:r>
            <a:endParaRPr/>
          </a:p>
          <a:p>
            <a:pPr indent="-342900" lvl="0" marL="457200" rtl="0" algn="l">
              <a:spcBef>
                <a:spcPts val="0"/>
              </a:spcBef>
              <a:spcAft>
                <a:spcPts val="0"/>
              </a:spcAft>
              <a:buSzPts val="1800"/>
              <a:buChar char="●"/>
            </a:pPr>
            <a:r>
              <a:rPr lang="en-GB"/>
              <a:t>Identifying simple way to realize relationships among entities</a:t>
            </a:r>
            <a:endParaRPr/>
          </a:p>
          <a:p>
            <a:pPr indent="-342900" lvl="0" marL="457200" rtl="0" algn="l">
              <a:spcBef>
                <a:spcPts val="0"/>
              </a:spcBef>
              <a:spcAft>
                <a:spcPts val="0"/>
              </a:spcAft>
              <a:buSzPts val="1800"/>
              <a:buChar char="●"/>
            </a:pPr>
            <a:r>
              <a:rPr lang="en-GB"/>
              <a:t>Serves as a blueprint for how different classes and objects are combined to form a larger structures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Facade </a:t>
            </a:r>
            <a:r>
              <a:rPr lang="en-GB"/>
              <a:t>Pattern</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Hides the complexity of the system and provides an interface to the client that it can access the system.</a:t>
            </a:r>
            <a:endParaRPr/>
          </a:p>
          <a:p>
            <a:pPr indent="-342900" lvl="0" marL="457200" rtl="0" algn="l">
              <a:spcBef>
                <a:spcPts val="0"/>
              </a:spcBef>
              <a:spcAft>
                <a:spcPts val="0"/>
              </a:spcAft>
              <a:buSzPts val="1800"/>
              <a:buChar char="●"/>
            </a:pPr>
            <a:r>
              <a:rPr lang="en-GB"/>
              <a:t>Wrap complicated subsystems with simpler interface</a:t>
            </a:r>
            <a:endParaRPr/>
          </a:p>
          <a:p>
            <a:pPr indent="-342900" lvl="0" marL="457200" rtl="0" algn="l">
              <a:spcBef>
                <a:spcPts val="0"/>
              </a:spcBef>
              <a:spcAft>
                <a:spcPts val="0"/>
              </a:spcAft>
              <a:buSzPts val="1800"/>
              <a:buChar char="●"/>
            </a:pPr>
            <a:r>
              <a:rPr lang="en-GB"/>
              <a:t> Are often Singletons because only one Facade object is required</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2367300" cy="28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Facade</a:t>
            </a:r>
            <a:endParaRPr sz="2700"/>
          </a:p>
          <a:p>
            <a:pPr indent="0" lvl="0" marL="0" rtl="0" algn="l">
              <a:spcBef>
                <a:spcPts val="0"/>
              </a:spcBef>
              <a:spcAft>
                <a:spcPts val="0"/>
              </a:spcAft>
              <a:buNone/>
            </a:pPr>
            <a:r>
              <a:rPr lang="en-GB" sz="2700"/>
              <a:t>Pattern </a:t>
            </a:r>
            <a:endParaRPr sz="2700"/>
          </a:p>
          <a:p>
            <a:pPr indent="0" lvl="0" marL="0" rtl="0" algn="l">
              <a:spcBef>
                <a:spcPts val="0"/>
              </a:spcBef>
              <a:spcAft>
                <a:spcPts val="0"/>
              </a:spcAft>
              <a:buNone/>
            </a:pPr>
            <a:r>
              <a:rPr lang="en-GB" sz="2700"/>
              <a:t>- </a:t>
            </a:r>
            <a:endParaRPr sz="2700"/>
          </a:p>
          <a:p>
            <a:pPr indent="0" lvl="0" marL="0" rtl="0" algn="l">
              <a:spcBef>
                <a:spcPts val="0"/>
              </a:spcBef>
              <a:spcAft>
                <a:spcPts val="0"/>
              </a:spcAft>
              <a:buNone/>
            </a:pPr>
            <a:r>
              <a:rPr lang="en-GB" sz="2700"/>
              <a:t>UML</a:t>
            </a:r>
            <a:endParaRPr sz="2700"/>
          </a:p>
        </p:txBody>
      </p:sp>
      <p:pic>
        <p:nvPicPr>
          <p:cNvPr id="177" name="Google Shape;177;p33"/>
          <p:cNvPicPr preferRelativeResize="0"/>
          <p:nvPr/>
        </p:nvPicPr>
        <p:blipFill>
          <a:blip r:embed="rId3">
            <a:alphaModFix/>
          </a:blip>
          <a:stretch>
            <a:fillRect/>
          </a:stretch>
        </p:blipFill>
        <p:spPr>
          <a:xfrm>
            <a:off x="2175250" y="292800"/>
            <a:ext cx="6808101" cy="4706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150975" y="391425"/>
            <a:ext cx="2324400" cy="25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Facade</a:t>
            </a:r>
            <a:endParaRPr sz="2600"/>
          </a:p>
          <a:p>
            <a:pPr indent="0" lvl="0" marL="0" rtl="0" algn="l">
              <a:spcBef>
                <a:spcPts val="0"/>
              </a:spcBef>
              <a:spcAft>
                <a:spcPts val="0"/>
              </a:spcAft>
              <a:buNone/>
            </a:pPr>
            <a:r>
              <a:rPr lang="en-GB" sz="2600"/>
              <a:t>Pattern - Example</a:t>
            </a:r>
            <a:endParaRPr sz="2600"/>
          </a:p>
        </p:txBody>
      </p:sp>
      <p:pic>
        <p:nvPicPr>
          <p:cNvPr id="183" name="Google Shape;183;p34"/>
          <p:cNvPicPr preferRelativeResize="0"/>
          <p:nvPr/>
        </p:nvPicPr>
        <p:blipFill>
          <a:blip r:embed="rId3">
            <a:alphaModFix/>
          </a:blip>
          <a:stretch>
            <a:fillRect/>
          </a:stretch>
        </p:blipFill>
        <p:spPr>
          <a:xfrm>
            <a:off x="2145200" y="244425"/>
            <a:ext cx="6998800" cy="465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Facade </a:t>
            </a:r>
            <a:r>
              <a:rPr lang="en-GB"/>
              <a:t>Sequence Diagram</a:t>
            </a:r>
            <a:endParaRPr/>
          </a:p>
        </p:txBody>
      </p:sp>
      <p:pic>
        <p:nvPicPr>
          <p:cNvPr id="189" name="Google Shape;189;p35"/>
          <p:cNvPicPr preferRelativeResize="0"/>
          <p:nvPr/>
        </p:nvPicPr>
        <p:blipFill>
          <a:blip r:embed="rId3">
            <a:alphaModFix/>
          </a:blip>
          <a:stretch>
            <a:fillRect/>
          </a:stretch>
        </p:blipFill>
        <p:spPr>
          <a:xfrm>
            <a:off x="461975" y="803425"/>
            <a:ext cx="8028601" cy="4147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Flyweight </a:t>
            </a:r>
            <a:r>
              <a:rPr lang="en-GB"/>
              <a:t>Pattern</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Is primarily used to decrease the number of objects created and decrease memory and boost performance</a:t>
            </a:r>
            <a:endParaRPr/>
          </a:p>
          <a:p>
            <a:pPr indent="-342900" lvl="0" marL="457200" rtl="0" algn="l">
              <a:spcBef>
                <a:spcPts val="0"/>
              </a:spcBef>
              <a:spcAft>
                <a:spcPts val="0"/>
              </a:spcAft>
              <a:buSzPts val="1800"/>
              <a:buChar char="●"/>
            </a:pPr>
            <a:r>
              <a:rPr lang="en-GB"/>
              <a:t>Reuses already existing similar kind of objects by storing them and creates a new objects when no matching will be found</a:t>
            </a:r>
            <a:endParaRPr/>
          </a:p>
          <a:p>
            <a:pPr indent="-342900" lvl="0" marL="457200" rtl="0" algn="l">
              <a:spcBef>
                <a:spcPts val="0"/>
              </a:spcBef>
              <a:spcAft>
                <a:spcPts val="0"/>
              </a:spcAft>
              <a:buSzPts val="1800"/>
              <a:buChar char="●"/>
            </a:pPr>
            <a:r>
              <a:rPr lang="en-GB"/>
              <a:t>Divide classes to sharable(intrinsic) state and non-shareable (extrinsic) state</a:t>
            </a:r>
            <a:endParaRPr/>
          </a:p>
          <a:p>
            <a:pPr indent="-342900" lvl="0" marL="457200" rtl="0" algn="l">
              <a:spcBef>
                <a:spcPts val="0"/>
              </a:spcBef>
              <a:spcAft>
                <a:spcPts val="0"/>
              </a:spcAft>
              <a:buSzPts val="1800"/>
              <a:buChar char="●"/>
            </a:pPr>
            <a:r>
              <a:rPr lang="en-GB"/>
              <a:t>Will create a Factory that can cache and can reuse existing class instances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2179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Flyweight </a:t>
            </a:r>
            <a:r>
              <a:rPr lang="en-GB" sz="2700"/>
              <a:t>Pattern - UML</a:t>
            </a:r>
            <a:endParaRPr sz="2700"/>
          </a:p>
        </p:txBody>
      </p:sp>
      <p:pic>
        <p:nvPicPr>
          <p:cNvPr id="201" name="Google Shape;201;p37"/>
          <p:cNvPicPr preferRelativeResize="0"/>
          <p:nvPr/>
        </p:nvPicPr>
        <p:blipFill>
          <a:blip r:embed="rId3">
            <a:alphaModFix/>
          </a:blip>
          <a:stretch>
            <a:fillRect/>
          </a:stretch>
        </p:blipFill>
        <p:spPr>
          <a:xfrm>
            <a:off x="502825" y="966850"/>
            <a:ext cx="8287249" cy="409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150975" y="391425"/>
            <a:ext cx="2324400" cy="25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Flyweight</a:t>
            </a:r>
            <a:endParaRPr/>
          </a:p>
          <a:p>
            <a:pPr indent="0" lvl="0" marL="0" rtl="0" algn="l">
              <a:spcBef>
                <a:spcPts val="0"/>
              </a:spcBef>
              <a:spcAft>
                <a:spcPts val="0"/>
              </a:spcAft>
              <a:buNone/>
            </a:pPr>
            <a:r>
              <a:rPr lang="en-GB"/>
              <a:t>Pattern - Example</a:t>
            </a:r>
            <a:endParaRPr/>
          </a:p>
        </p:txBody>
      </p:sp>
      <p:pic>
        <p:nvPicPr>
          <p:cNvPr id="207" name="Google Shape;207;p38"/>
          <p:cNvPicPr preferRelativeResize="0"/>
          <p:nvPr/>
        </p:nvPicPr>
        <p:blipFill>
          <a:blip r:embed="rId3">
            <a:alphaModFix/>
          </a:blip>
          <a:stretch>
            <a:fillRect/>
          </a:stretch>
        </p:blipFill>
        <p:spPr>
          <a:xfrm>
            <a:off x="3037450" y="53575"/>
            <a:ext cx="5334026" cy="503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75000"/>
            <a:ext cx="8367900" cy="6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Flyweight Sequence Diagram</a:t>
            </a:r>
            <a:endParaRPr sz="2600"/>
          </a:p>
        </p:txBody>
      </p:sp>
      <p:pic>
        <p:nvPicPr>
          <p:cNvPr id="213" name="Google Shape;213;p39"/>
          <p:cNvPicPr preferRelativeResize="0"/>
          <p:nvPr/>
        </p:nvPicPr>
        <p:blipFill>
          <a:blip r:embed="rId3">
            <a:alphaModFix/>
          </a:blip>
          <a:stretch>
            <a:fillRect/>
          </a:stretch>
        </p:blipFill>
        <p:spPr>
          <a:xfrm>
            <a:off x="1639500" y="617000"/>
            <a:ext cx="5972026" cy="43925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Proxy </a:t>
            </a:r>
            <a:r>
              <a:rPr lang="en-GB"/>
              <a:t>Pattern</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class that represent other class</a:t>
            </a:r>
            <a:endParaRPr/>
          </a:p>
          <a:p>
            <a:pPr indent="-342900" lvl="0" marL="457200" rtl="0" algn="l">
              <a:spcBef>
                <a:spcPts val="0"/>
              </a:spcBef>
              <a:spcAft>
                <a:spcPts val="0"/>
              </a:spcAft>
              <a:buSzPts val="1800"/>
              <a:buChar char="●"/>
            </a:pPr>
            <a:r>
              <a:rPr lang="en-GB"/>
              <a:t>Provide a surrogate or a placeholder for another object to control access to it</a:t>
            </a:r>
            <a:endParaRPr/>
          </a:p>
          <a:p>
            <a:pPr indent="-342900" lvl="0" marL="457200" rtl="0" algn="l">
              <a:spcBef>
                <a:spcPts val="0"/>
              </a:spcBef>
              <a:spcAft>
                <a:spcPts val="0"/>
              </a:spcAft>
              <a:buSzPts val="1800"/>
              <a:buChar char="●"/>
            </a:pPr>
            <a:r>
              <a:rPr lang="en-GB"/>
              <a:t>Add a wrapper and delegation to protect the real component from undue complexity</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258125" y="198575"/>
            <a:ext cx="82179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Proxy </a:t>
            </a:r>
            <a:r>
              <a:rPr lang="en-GB" sz="2700"/>
              <a:t>Pattern - UML</a:t>
            </a:r>
            <a:endParaRPr sz="2700"/>
          </a:p>
        </p:txBody>
      </p:sp>
      <p:pic>
        <p:nvPicPr>
          <p:cNvPr id="225" name="Google Shape;225;p41"/>
          <p:cNvPicPr preferRelativeResize="0"/>
          <p:nvPr/>
        </p:nvPicPr>
        <p:blipFill>
          <a:blip r:embed="rId3">
            <a:alphaModFix/>
          </a:blip>
          <a:stretch>
            <a:fillRect/>
          </a:stretch>
        </p:blipFill>
        <p:spPr>
          <a:xfrm>
            <a:off x="632100" y="857375"/>
            <a:ext cx="7158849" cy="427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are the Structural Pattern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Adapter</a:t>
            </a:r>
            <a:endParaRPr/>
          </a:p>
          <a:p>
            <a:pPr indent="-342900" lvl="0" marL="457200" rtl="0" algn="l">
              <a:spcBef>
                <a:spcPts val="0"/>
              </a:spcBef>
              <a:spcAft>
                <a:spcPts val="0"/>
              </a:spcAft>
              <a:buSzPts val="1800"/>
              <a:buChar char="●"/>
            </a:pPr>
            <a:r>
              <a:rPr lang="en-GB"/>
              <a:t>Bridge</a:t>
            </a:r>
            <a:endParaRPr/>
          </a:p>
          <a:p>
            <a:pPr indent="-342900" lvl="0" marL="457200" rtl="0" algn="l">
              <a:spcBef>
                <a:spcPts val="0"/>
              </a:spcBef>
              <a:spcAft>
                <a:spcPts val="0"/>
              </a:spcAft>
              <a:buSzPts val="1800"/>
              <a:buChar char="●"/>
            </a:pPr>
            <a:r>
              <a:rPr lang="en-GB"/>
              <a:t>Composite</a:t>
            </a:r>
            <a:endParaRPr/>
          </a:p>
          <a:p>
            <a:pPr indent="-342900" lvl="0" marL="457200" rtl="0" algn="l">
              <a:spcBef>
                <a:spcPts val="0"/>
              </a:spcBef>
              <a:spcAft>
                <a:spcPts val="0"/>
              </a:spcAft>
              <a:buSzPts val="1800"/>
              <a:buChar char="●"/>
            </a:pPr>
            <a:r>
              <a:rPr lang="en-GB"/>
              <a:t>Decorator</a:t>
            </a:r>
            <a:endParaRPr/>
          </a:p>
          <a:p>
            <a:pPr indent="-342900" lvl="0" marL="457200" rtl="0" algn="l">
              <a:spcBef>
                <a:spcPts val="0"/>
              </a:spcBef>
              <a:spcAft>
                <a:spcPts val="0"/>
              </a:spcAft>
              <a:buSzPts val="1800"/>
              <a:buChar char="●"/>
            </a:pPr>
            <a:r>
              <a:rPr lang="en-GB"/>
              <a:t>Facade</a:t>
            </a:r>
            <a:endParaRPr/>
          </a:p>
          <a:p>
            <a:pPr indent="-342900" lvl="0" marL="457200" rtl="0" algn="l">
              <a:spcBef>
                <a:spcPts val="0"/>
              </a:spcBef>
              <a:spcAft>
                <a:spcPts val="0"/>
              </a:spcAft>
              <a:buSzPts val="1800"/>
              <a:buChar char="●"/>
            </a:pPr>
            <a:r>
              <a:rPr lang="en-GB"/>
              <a:t>Flyweight</a:t>
            </a:r>
            <a:endParaRPr/>
          </a:p>
          <a:p>
            <a:pPr indent="-342900" lvl="0" marL="457200" rtl="0" algn="l">
              <a:spcBef>
                <a:spcPts val="0"/>
              </a:spcBef>
              <a:spcAft>
                <a:spcPts val="0"/>
              </a:spcAft>
              <a:buSzPts val="1800"/>
              <a:buChar char="●"/>
            </a:pPr>
            <a:r>
              <a:rPr lang="en-GB"/>
              <a:t>Proxy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150975" y="391425"/>
            <a:ext cx="2324400" cy="22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Proxy</a:t>
            </a:r>
            <a:endParaRPr/>
          </a:p>
          <a:p>
            <a:pPr indent="0" lvl="0" marL="0" rtl="0" algn="l">
              <a:spcBef>
                <a:spcPts val="0"/>
              </a:spcBef>
              <a:spcAft>
                <a:spcPts val="0"/>
              </a:spcAft>
              <a:buNone/>
            </a:pPr>
            <a:r>
              <a:rPr lang="en-GB"/>
              <a:t>Pattern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Example</a:t>
            </a:r>
            <a:endParaRPr/>
          </a:p>
        </p:txBody>
      </p:sp>
      <p:pic>
        <p:nvPicPr>
          <p:cNvPr id="231" name="Google Shape;231;p42"/>
          <p:cNvPicPr preferRelativeResize="0"/>
          <p:nvPr/>
        </p:nvPicPr>
        <p:blipFill>
          <a:blip r:embed="rId3">
            <a:alphaModFix/>
          </a:blip>
          <a:stretch>
            <a:fillRect/>
          </a:stretch>
        </p:blipFill>
        <p:spPr>
          <a:xfrm>
            <a:off x="2063225" y="258900"/>
            <a:ext cx="7016476" cy="4391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230725"/>
            <a:ext cx="1863600" cy="41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Proxy</a:t>
            </a:r>
            <a:endParaRPr sz="2600"/>
          </a:p>
          <a:p>
            <a:pPr indent="0" lvl="0" marL="0" rtl="0" algn="l">
              <a:spcBef>
                <a:spcPts val="0"/>
              </a:spcBef>
              <a:spcAft>
                <a:spcPts val="0"/>
              </a:spcAft>
              <a:buNone/>
            </a:pPr>
            <a:r>
              <a:rPr lang="en-GB" sz="2600"/>
              <a:t>Sequence Diagram</a:t>
            </a:r>
            <a:endParaRPr sz="2600"/>
          </a:p>
        </p:txBody>
      </p:sp>
      <p:pic>
        <p:nvPicPr>
          <p:cNvPr id="237" name="Google Shape;237;p43"/>
          <p:cNvPicPr preferRelativeResize="0"/>
          <p:nvPr/>
        </p:nvPicPr>
        <p:blipFill>
          <a:blip r:embed="rId3">
            <a:alphaModFix/>
          </a:blip>
          <a:stretch>
            <a:fillRect/>
          </a:stretch>
        </p:blipFill>
        <p:spPr>
          <a:xfrm>
            <a:off x="2327700" y="152400"/>
            <a:ext cx="6663900" cy="48158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Adapter Pattern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Works between two incompatible interface</a:t>
            </a:r>
            <a:endParaRPr/>
          </a:p>
          <a:p>
            <a:pPr indent="-342900" lvl="0" marL="457200" rtl="0" algn="l">
              <a:spcBef>
                <a:spcPts val="0"/>
              </a:spcBef>
              <a:spcAft>
                <a:spcPts val="0"/>
              </a:spcAft>
              <a:buSzPts val="1800"/>
              <a:buChar char="●"/>
            </a:pPr>
            <a:r>
              <a:rPr lang="en-GB"/>
              <a:t>Makes things work after they are designed</a:t>
            </a:r>
            <a:endParaRPr/>
          </a:p>
          <a:p>
            <a:pPr indent="-342900" lvl="0" marL="457200" rtl="0" algn="l">
              <a:spcBef>
                <a:spcPts val="0"/>
              </a:spcBef>
              <a:spcAft>
                <a:spcPts val="0"/>
              </a:spcAft>
              <a:buSzPts val="1800"/>
              <a:buChar char="●"/>
            </a:pPr>
            <a:r>
              <a:rPr lang="en-GB"/>
              <a:t>Provides different interface to its subject</a:t>
            </a:r>
            <a:endParaRPr/>
          </a:p>
          <a:p>
            <a:pPr indent="-342900" lvl="0" marL="457200" rtl="0" algn="l">
              <a:spcBef>
                <a:spcPts val="0"/>
              </a:spcBef>
              <a:spcAft>
                <a:spcPts val="0"/>
              </a:spcAft>
              <a:buSzPts val="1800"/>
              <a:buChar char="●"/>
            </a:pPr>
            <a:r>
              <a:rPr lang="en-GB"/>
              <a:t>Meant to change the interface of existing objects</a:t>
            </a:r>
            <a:endParaRPr/>
          </a:p>
          <a:p>
            <a:pPr indent="-342900" lvl="0" marL="457200" rtl="0" algn="l">
              <a:spcBef>
                <a:spcPts val="0"/>
              </a:spcBef>
              <a:spcAft>
                <a:spcPts val="0"/>
              </a:spcAft>
              <a:buSzPts val="1800"/>
              <a:buChar char="●"/>
            </a:pPr>
            <a:r>
              <a:rPr lang="en-GB"/>
              <a:t>Design a “wrapper” class that can “impedance match” the adaptee to the client</a:t>
            </a:r>
            <a:endParaRPr/>
          </a:p>
          <a:p>
            <a:pPr indent="-342900" lvl="0" marL="457200" rtl="0" algn="l">
              <a:spcBef>
                <a:spcPts val="0"/>
              </a:spcBef>
              <a:spcAft>
                <a:spcPts val="0"/>
              </a:spcAft>
              <a:buSzPts val="1800"/>
              <a:buChar char="●"/>
            </a:pPr>
            <a:r>
              <a:rPr lang="en-GB"/>
              <a:t>Identify players: the component(s) that want to be accomodated (i.e. client) and the component needs to adapt (i.e. adaptee)</a:t>
            </a:r>
            <a:endParaRPr/>
          </a:p>
          <a:p>
            <a:pPr indent="-342900" lvl="0" marL="457200" rtl="0" algn="l">
              <a:spcBef>
                <a:spcPts val="0"/>
              </a:spcBef>
              <a:spcAft>
                <a:spcPts val="0"/>
              </a:spcAft>
              <a:buSzPts val="1800"/>
              <a:buChar char="●"/>
            </a:pPr>
            <a:r>
              <a:rPr lang="en-GB"/>
              <a:t>Changes the interface but not the 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Adapter Pattern - UML</a:t>
            </a:r>
            <a:endParaRPr/>
          </a:p>
        </p:txBody>
      </p:sp>
      <p:pic>
        <p:nvPicPr>
          <p:cNvPr id="81" name="Google Shape;81;p17"/>
          <p:cNvPicPr preferRelativeResize="0"/>
          <p:nvPr/>
        </p:nvPicPr>
        <p:blipFill>
          <a:blip r:embed="rId3">
            <a:alphaModFix/>
          </a:blip>
          <a:stretch>
            <a:fillRect/>
          </a:stretch>
        </p:blipFill>
        <p:spPr>
          <a:xfrm>
            <a:off x="634600" y="1084400"/>
            <a:ext cx="7246678"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247400" y="166425"/>
            <a:ext cx="5046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Adapter Example</a:t>
            </a:r>
            <a:endParaRPr sz="2500"/>
          </a:p>
        </p:txBody>
      </p:sp>
      <p:pic>
        <p:nvPicPr>
          <p:cNvPr id="87" name="Google Shape;87;p18"/>
          <p:cNvPicPr preferRelativeResize="0"/>
          <p:nvPr/>
        </p:nvPicPr>
        <p:blipFill>
          <a:blip r:embed="rId3">
            <a:alphaModFix/>
          </a:blip>
          <a:stretch>
            <a:fillRect/>
          </a:stretch>
        </p:blipFill>
        <p:spPr>
          <a:xfrm>
            <a:off x="479650" y="707225"/>
            <a:ext cx="7809874" cy="420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1852800" cy="26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Adapter Sequence Diagram</a:t>
            </a:r>
            <a:endParaRPr sz="2500"/>
          </a:p>
        </p:txBody>
      </p:sp>
      <p:pic>
        <p:nvPicPr>
          <p:cNvPr id="93" name="Google Shape;93;p19"/>
          <p:cNvPicPr preferRelativeResize="0"/>
          <p:nvPr/>
        </p:nvPicPr>
        <p:blipFill>
          <a:blip r:embed="rId3">
            <a:alphaModFix/>
          </a:blip>
          <a:stretch>
            <a:fillRect/>
          </a:stretch>
        </p:blipFill>
        <p:spPr>
          <a:xfrm>
            <a:off x="2316900" y="152400"/>
            <a:ext cx="6674699" cy="45780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Bridge Pattern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Used when we need to decouple an abstraction from its implementation so that the two can vary independently</a:t>
            </a:r>
            <a:endParaRPr/>
          </a:p>
          <a:p>
            <a:pPr indent="-342900" lvl="0" marL="457200" rtl="0" algn="l">
              <a:spcBef>
                <a:spcPts val="0"/>
              </a:spcBef>
              <a:spcAft>
                <a:spcPts val="0"/>
              </a:spcAft>
              <a:buSzPts val="1800"/>
              <a:buChar char="●"/>
            </a:pPr>
            <a:r>
              <a:rPr lang="en-GB"/>
              <a:t>Publish interface in an inheritance hierarchy, and bury implementation on its own inheritance hierar</a:t>
            </a:r>
            <a:r>
              <a:rPr lang="en-GB"/>
              <a:t>chy</a:t>
            </a:r>
            <a:endParaRPr/>
          </a:p>
          <a:p>
            <a:pPr indent="-342900" lvl="0" marL="457200" rtl="0" algn="l">
              <a:spcBef>
                <a:spcPts val="0"/>
              </a:spcBef>
              <a:spcAft>
                <a:spcPts val="0"/>
              </a:spcAft>
              <a:buSzPts val="1800"/>
              <a:buChar char="●"/>
            </a:pPr>
            <a:r>
              <a:rPr lang="en-GB"/>
              <a:t>Design up-front to let the abstraction and implementation vary independently</a:t>
            </a:r>
            <a:endParaRPr/>
          </a:p>
          <a:p>
            <a:pPr indent="-342900" lvl="0" marL="457200" rtl="0" algn="l">
              <a:spcBef>
                <a:spcPts val="0"/>
              </a:spcBef>
              <a:spcAft>
                <a:spcPts val="0"/>
              </a:spcAft>
              <a:buSzPts val="1800"/>
              <a:buChar char="●"/>
            </a:pPr>
            <a:r>
              <a:rPr lang="en-GB"/>
              <a:t>Makes things work before they are designed</a:t>
            </a:r>
            <a:endParaRPr/>
          </a:p>
          <a:p>
            <a:pPr indent="-342900" lvl="0" marL="457200" rtl="0" algn="l">
              <a:spcBef>
                <a:spcPts val="0"/>
              </a:spcBef>
              <a:spcAft>
                <a:spcPts val="0"/>
              </a:spcAft>
              <a:buSzPts val="1800"/>
              <a:buChar char="●"/>
            </a:pPr>
            <a:r>
              <a:rPr lang="en-GB"/>
              <a:t>The structure of State and Bridge are identical although the Bridge admints hierarchies of envelope classes, whereas State allows only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Bridge Pattern - UML</a:t>
            </a:r>
            <a:endParaRPr/>
          </a:p>
        </p:txBody>
      </p:sp>
      <p:pic>
        <p:nvPicPr>
          <p:cNvPr id="105" name="Google Shape;105;p21"/>
          <p:cNvPicPr preferRelativeResize="0"/>
          <p:nvPr/>
        </p:nvPicPr>
        <p:blipFill>
          <a:blip r:embed="rId3">
            <a:alphaModFix/>
          </a:blip>
          <a:stretch>
            <a:fillRect/>
          </a:stretch>
        </p:blipFill>
        <p:spPr>
          <a:xfrm>
            <a:off x="227400" y="1084400"/>
            <a:ext cx="8332394"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