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Aileron" charset="1" panose="00000500000000000000"/>
      <p:regular r:id="rId14"/>
    </p:embeddedFont>
    <p:embeddedFont>
      <p:font typeface="Aileron Bold" charset="1" panose="00000800000000000000"/>
      <p:regular r:id="rId15"/>
    </p:embeddedFont>
    <p:embeddedFont>
      <p:font typeface="Aileron Italics" charset="1" panose="00000500000000000000"/>
      <p:regular r:id="rId16"/>
    </p:embeddedFont>
    <p:embeddedFont>
      <p:font typeface="Aileron Bold Italics" charset="1" panose="00000800000000000000"/>
      <p:regular r:id="rId17"/>
    </p:embeddedFont>
    <p:embeddedFont>
      <p:font typeface="Aileron Thin" charset="1" panose="00000300000000000000"/>
      <p:regular r:id="rId18"/>
    </p:embeddedFont>
    <p:embeddedFont>
      <p:font typeface="Aileron Thin Italics" charset="1" panose="00000300000000000000"/>
      <p:regular r:id="rId19"/>
    </p:embeddedFont>
    <p:embeddedFont>
      <p:font typeface="Aileron Light" charset="1" panose="00000400000000000000"/>
      <p:regular r:id="rId20"/>
    </p:embeddedFont>
    <p:embeddedFont>
      <p:font typeface="Aileron Light Italics" charset="1" panose="00000400000000000000"/>
      <p:regular r:id="rId21"/>
    </p:embeddedFont>
    <p:embeddedFont>
      <p:font typeface="Aileron Ultra-Bold" charset="1" panose="00000A00000000000000"/>
      <p:regular r:id="rId22"/>
    </p:embeddedFont>
    <p:embeddedFont>
      <p:font typeface="Aileron Ultra-Bold Italics" charset="1" panose="00000A00000000000000"/>
      <p:regular r:id="rId23"/>
    </p:embeddedFont>
    <p:embeddedFont>
      <p:font typeface="Aileron Heavy" charset="1" panose="00000A00000000000000"/>
      <p:regular r:id="rId24"/>
    </p:embeddedFont>
    <p:embeddedFont>
      <p:font typeface="Aileron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87337" y="1606349"/>
            <a:ext cx="13313326" cy="1455991"/>
          </a:xfrm>
          <a:prstGeom prst="rect">
            <a:avLst/>
          </a:prstGeom>
        </p:spPr>
        <p:txBody>
          <a:bodyPr anchor="t" rtlCol="false" tIns="0" lIns="0" bIns="0" rIns="0">
            <a:spAutoFit/>
          </a:bodyPr>
          <a:lstStyle/>
          <a:p>
            <a:pPr algn="ctr" marL="0" indent="0" lvl="0">
              <a:lnSpc>
                <a:spcPts val="11519"/>
              </a:lnSpc>
              <a:spcBef>
                <a:spcPct val="0"/>
              </a:spcBef>
            </a:pPr>
            <a:r>
              <a:rPr lang="en-US" sz="9599">
                <a:solidFill>
                  <a:srgbClr val="17161C"/>
                </a:solidFill>
                <a:latin typeface="Aileron Ultra-Bold"/>
              </a:rPr>
              <a:t>Tugas case study</a:t>
            </a:r>
          </a:p>
        </p:txBody>
      </p:sp>
      <p:sp>
        <p:nvSpPr>
          <p:cNvPr name="TextBox 3" id="3"/>
          <p:cNvSpPr txBox="true"/>
          <p:nvPr/>
        </p:nvSpPr>
        <p:spPr>
          <a:xfrm rot="0">
            <a:off x="2487337" y="3996690"/>
            <a:ext cx="13313326" cy="2207895"/>
          </a:xfrm>
          <a:prstGeom prst="rect">
            <a:avLst/>
          </a:prstGeom>
        </p:spPr>
        <p:txBody>
          <a:bodyPr anchor="t" rtlCol="false" tIns="0" lIns="0" bIns="0" rIns="0">
            <a:spAutoFit/>
          </a:bodyPr>
          <a:lstStyle/>
          <a:p>
            <a:pPr>
              <a:lnSpc>
                <a:spcPts val="5880"/>
              </a:lnSpc>
            </a:pPr>
            <a:r>
              <a:rPr lang="en-US" sz="4200">
                <a:solidFill>
                  <a:srgbClr val="17161C"/>
                </a:solidFill>
                <a:latin typeface="Roboto"/>
              </a:rPr>
              <a:t>Nama : Andika Dibya Azzumardi</a:t>
            </a:r>
          </a:p>
          <a:p>
            <a:pPr>
              <a:lnSpc>
                <a:spcPts val="5880"/>
              </a:lnSpc>
            </a:pPr>
            <a:r>
              <a:rPr lang="en-US" sz="4200">
                <a:solidFill>
                  <a:srgbClr val="17161C"/>
                </a:solidFill>
                <a:latin typeface="Roboto"/>
              </a:rPr>
              <a:t>NRP    : 5003211116</a:t>
            </a:r>
          </a:p>
          <a:p>
            <a:pPr>
              <a:lnSpc>
                <a:spcPts val="5880"/>
              </a:lnSpc>
              <a:spcBef>
                <a:spcPct val="0"/>
              </a:spcBef>
            </a:pPr>
            <a:r>
              <a:rPr lang="en-US" sz="4200">
                <a:solidFill>
                  <a:srgbClr val="17161C"/>
                </a:solidFill>
                <a:latin typeface="Roboto"/>
              </a:rPr>
              <a:t>Kelas  : Data Mining dan Visualisasi B</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99564" y="1590039"/>
            <a:ext cx="15088872" cy="2199982"/>
          </a:xfrm>
          <a:prstGeom prst="rect">
            <a:avLst/>
          </a:prstGeom>
        </p:spPr>
        <p:txBody>
          <a:bodyPr anchor="t" rtlCol="false" tIns="0" lIns="0" bIns="0" rIns="0">
            <a:spAutoFit/>
          </a:bodyPr>
          <a:lstStyle/>
          <a:p>
            <a:pPr>
              <a:lnSpc>
                <a:spcPts val="8639"/>
              </a:lnSpc>
            </a:pPr>
            <a:r>
              <a:rPr lang="en-US" sz="7199">
                <a:solidFill>
                  <a:srgbClr val="17161C"/>
                </a:solidFill>
                <a:latin typeface="Aileron Ultra-Bold"/>
              </a:rPr>
              <a:t>Identifikasi Inputs Variabel dan Target</a:t>
            </a:r>
          </a:p>
        </p:txBody>
      </p:sp>
      <p:sp>
        <p:nvSpPr>
          <p:cNvPr name="TextBox 3" id="3"/>
          <p:cNvSpPr txBox="true"/>
          <p:nvPr/>
        </p:nvSpPr>
        <p:spPr>
          <a:xfrm rot="0">
            <a:off x="1599564" y="3841200"/>
            <a:ext cx="15088872" cy="3477764"/>
          </a:xfrm>
          <a:prstGeom prst="rect">
            <a:avLst/>
          </a:prstGeom>
        </p:spPr>
        <p:txBody>
          <a:bodyPr anchor="t" rtlCol="false" tIns="0" lIns="0" bIns="0" rIns="0">
            <a:spAutoFit/>
          </a:bodyPr>
          <a:lstStyle/>
          <a:p>
            <a:pPr>
              <a:lnSpc>
                <a:spcPts val="3919"/>
              </a:lnSpc>
              <a:spcBef>
                <a:spcPct val="0"/>
              </a:spcBef>
            </a:pPr>
            <a:r>
              <a:rPr lang="en-US" sz="2799">
                <a:solidFill>
                  <a:srgbClr val="17161C"/>
                </a:solidFill>
                <a:latin typeface="Roboto"/>
              </a:rPr>
              <a:t>T</a:t>
            </a:r>
            <a:r>
              <a:rPr lang="en-US" sz="2799">
                <a:solidFill>
                  <a:srgbClr val="17161C"/>
                </a:solidFill>
                <a:latin typeface="Roboto"/>
              </a:rPr>
              <a:t>idak semuanya berguna untuk pemodelan. Perhatikan hal berikut:</a:t>
            </a:r>
          </a:p>
          <a:p>
            <a:pPr marL="604520" indent="-302260" lvl="1">
              <a:lnSpc>
                <a:spcPts val="3919"/>
              </a:lnSpc>
              <a:spcBef>
                <a:spcPct val="0"/>
              </a:spcBef>
              <a:buAutoNum type="arabicPeriod" startAt="1"/>
            </a:pPr>
            <a:r>
              <a:rPr lang="en-US" sz="2799">
                <a:solidFill>
                  <a:srgbClr val="17161C"/>
                </a:solidFill>
                <a:latin typeface="Roboto"/>
              </a:rPr>
              <a:t>Kolom pertama, Id, merupakan ID unik untuk setiap rumah dan tidak berguna untuk melatih model.</a:t>
            </a:r>
          </a:p>
          <a:p>
            <a:pPr marL="604520" indent="-302260" lvl="1">
              <a:lnSpc>
                <a:spcPts val="3919"/>
              </a:lnSpc>
              <a:spcBef>
                <a:spcPct val="0"/>
              </a:spcBef>
              <a:buAutoNum type="arabicPeriod" startAt="1"/>
            </a:pPr>
            <a:r>
              <a:rPr lang="en-US" sz="2799">
                <a:solidFill>
                  <a:srgbClr val="17161C"/>
                </a:solidFill>
                <a:latin typeface="Roboto"/>
              </a:rPr>
              <a:t>Kolom terakhir, SalePrice, berisi nilai yang perlu kita prediksi, yaitu merupakan kolom target.</a:t>
            </a:r>
          </a:p>
          <a:p>
            <a:pPr marL="604520" indent="-302260" lvl="1">
              <a:lnSpc>
                <a:spcPts val="3919"/>
              </a:lnSpc>
              <a:spcBef>
                <a:spcPct val="0"/>
              </a:spcBef>
              <a:buAutoNum type="arabicPeriod" startAt="1"/>
            </a:pPr>
            <a:r>
              <a:rPr lang="en-US" sz="2799">
                <a:solidFill>
                  <a:srgbClr val="17161C"/>
                </a:solidFill>
                <a:latin typeface="Roboto"/>
              </a:rPr>
              <a:t>Data dari semua kolom lainnya (kecuali kolom pertama dan terakhir) dapat digunakan sebagai masukan untuk model.</a:t>
            </a:r>
          </a:p>
          <a:p>
            <a:pPr>
              <a:lnSpc>
                <a:spcPts val="391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69734" y="2930080"/>
            <a:ext cx="4265298" cy="5983266"/>
          </a:xfrm>
          <a:custGeom>
            <a:avLst/>
            <a:gdLst/>
            <a:ahLst/>
            <a:cxnLst/>
            <a:rect r="r" b="b" t="t" l="l"/>
            <a:pathLst>
              <a:path h="5983266" w="4265298">
                <a:moveTo>
                  <a:pt x="0" y="0"/>
                </a:moveTo>
                <a:lnTo>
                  <a:pt x="4265298" y="0"/>
                </a:lnTo>
                <a:lnTo>
                  <a:pt x="4265298" y="5983266"/>
                </a:lnTo>
                <a:lnTo>
                  <a:pt x="0" y="5983266"/>
                </a:lnTo>
                <a:lnTo>
                  <a:pt x="0" y="0"/>
                </a:lnTo>
                <a:close/>
              </a:path>
            </a:pathLst>
          </a:custGeom>
          <a:blipFill>
            <a:blip r:embed="rId2"/>
            <a:stretch>
              <a:fillRect l="0" t="0" r="0" b="0"/>
            </a:stretch>
          </a:blipFill>
        </p:spPr>
      </p:sp>
      <p:sp>
        <p:nvSpPr>
          <p:cNvPr name="TextBox 3" id="3"/>
          <p:cNvSpPr txBox="true"/>
          <p:nvPr/>
        </p:nvSpPr>
        <p:spPr>
          <a:xfrm rot="0">
            <a:off x="1599564" y="422720"/>
            <a:ext cx="15088872" cy="2199982"/>
          </a:xfrm>
          <a:prstGeom prst="rect">
            <a:avLst/>
          </a:prstGeom>
        </p:spPr>
        <p:txBody>
          <a:bodyPr anchor="t" rtlCol="false" tIns="0" lIns="0" bIns="0" rIns="0">
            <a:spAutoFit/>
          </a:bodyPr>
          <a:lstStyle/>
          <a:p>
            <a:pPr>
              <a:lnSpc>
                <a:spcPts val="8639"/>
              </a:lnSpc>
            </a:pPr>
            <a:r>
              <a:rPr lang="en-US" sz="7199">
                <a:solidFill>
                  <a:srgbClr val="17161C"/>
                </a:solidFill>
                <a:latin typeface="Aileron Ultra-Bold"/>
              </a:rPr>
              <a:t>Identifikasi Variabel Numerik dan Kategorik</a:t>
            </a:r>
          </a:p>
        </p:txBody>
      </p:sp>
      <p:sp>
        <p:nvSpPr>
          <p:cNvPr name="TextBox 4" id="4"/>
          <p:cNvSpPr txBox="true"/>
          <p:nvPr/>
        </p:nvSpPr>
        <p:spPr>
          <a:xfrm rot="0">
            <a:off x="1599564" y="3154029"/>
            <a:ext cx="8255191" cy="1989471"/>
          </a:xfrm>
          <a:prstGeom prst="rect">
            <a:avLst/>
          </a:prstGeom>
        </p:spPr>
        <p:txBody>
          <a:bodyPr anchor="t" rtlCol="false" tIns="0" lIns="0" bIns="0" rIns="0">
            <a:spAutoFit/>
          </a:bodyPr>
          <a:lstStyle/>
          <a:p>
            <a:pPr>
              <a:lnSpc>
                <a:spcPts val="3919"/>
              </a:lnSpc>
              <a:spcBef>
                <a:spcPct val="0"/>
              </a:spcBef>
            </a:pPr>
            <a:r>
              <a:rPr lang="en-US" sz="2799">
                <a:solidFill>
                  <a:srgbClr val="17161C"/>
                </a:solidFill>
                <a:latin typeface="Roboto"/>
              </a:rPr>
              <a:t>Terdapat total sebanyak 80 kolom pada data train, dimana 43 merupakan variabel kategorik dan 38 adalah variavel kontinu</a:t>
            </a:r>
          </a:p>
          <a:p>
            <a:pPr>
              <a:lnSpc>
                <a:spcPts val="391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76506" y="2901241"/>
            <a:ext cx="8946323" cy="3998136"/>
          </a:xfrm>
          <a:custGeom>
            <a:avLst/>
            <a:gdLst/>
            <a:ahLst/>
            <a:cxnLst/>
            <a:rect r="r" b="b" t="t" l="l"/>
            <a:pathLst>
              <a:path h="3998136" w="8946323">
                <a:moveTo>
                  <a:pt x="0" y="0"/>
                </a:moveTo>
                <a:lnTo>
                  <a:pt x="8946324" y="0"/>
                </a:lnTo>
                <a:lnTo>
                  <a:pt x="8946324" y="3998135"/>
                </a:lnTo>
                <a:lnTo>
                  <a:pt x="0" y="3998135"/>
                </a:lnTo>
                <a:lnTo>
                  <a:pt x="0" y="0"/>
                </a:lnTo>
                <a:close/>
              </a:path>
            </a:pathLst>
          </a:custGeom>
          <a:blipFill>
            <a:blip r:embed="rId2"/>
            <a:stretch>
              <a:fillRect l="0" t="0" r="0" b="0"/>
            </a:stretch>
          </a:blipFill>
        </p:spPr>
      </p:sp>
      <p:sp>
        <p:nvSpPr>
          <p:cNvPr name="TextBox 3" id="3"/>
          <p:cNvSpPr txBox="true"/>
          <p:nvPr/>
        </p:nvSpPr>
        <p:spPr>
          <a:xfrm rot="0">
            <a:off x="1599564" y="422720"/>
            <a:ext cx="15088872" cy="1104753"/>
          </a:xfrm>
          <a:prstGeom prst="rect">
            <a:avLst/>
          </a:prstGeom>
        </p:spPr>
        <p:txBody>
          <a:bodyPr anchor="t" rtlCol="false" tIns="0" lIns="0" bIns="0" rIns="0">
            <a:spAutoFit/>
          </a:bodyPr>
          <a:lstStyle/>
          <a:p>
            <a:pPr>
              <a:lnSpc>
                <a:spcPts val="8639"/>
              </a:lnSpc>
            </a:pPr>
            <a:r>
              <a:rPr lang="en-US" sz="7199">
                <a:solidFill>
                  <a:srgbClr val="17161C"/>
                </a:solidFill>
                <a:latin typeface="Aileron Ultra-Bold"/>
              </a:rPr>
              <a:t>Imputasi Missing Value</a:t>
            </a:r>
          </a:p>
        </p:txBody>
      </p:sp>
      <p:sp>
        <p:nvSpPr>
          <p:cNvPr name="TextBox 4" id="4"/>
          <p:cNvSpPr txBox="true"/>
          <p:nvPr/>
        </p:nvSpPr>
        <p:spPr>
          <a:xfrm rot="0">
            <a:off x="1818436" y="3867473"/>
            <a:ext cx="8255191" cy="1989471"/>
          </a:xfrm>
          <a:prstGeom prst="rect">
            <a:avLst/>
          </a:prstGeom>
        </p:spPr>
        <p:txBody>
          <a:bodyPr anchor="t" rtlCol="false" tIns="0" lIns="0" bIns="0" rIns="0">
            <a:spAutoFit/>
          </a:bodyPr>
          <a:lstStyle/>
          <a:p>
            <a:pPr>
              <a:lnSpc>
                <a:spcPts val="3919"/>
              </a:lnSpc>
              <a:spcBef>
                <a:spcPct val="0"/>
              </a:spcBef>
            </a:pPr>
            <a:r>
              <a:rPr lang="en-US" sz="2799">
                <a:solidFill>
                  <a:srgbClr val="17161C"/>
                </a:solidFill>
                <a:latin typeface="Roboto"/>
              </a:rPr>
              <a:t>Terdapat beberapa missing value pada variabel yang sifatnya kontinu. Oleh karena itu, dilakukan imputasi nilai yang hilang dengan menggantinya dengan median data pada kolom tersebut.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6461" y="3465479"/>
            <a:ext cx="11243581" cy="2330615"/>
          </a:xfrm>
          <a:custGeom>
            <a:avLst/>
            <a:gdLst/>
            <a:ahLst/>
            <a:cxnLst/>
            <a:rect r="r" b="b" t="t" l="l"/>
            <a:pathLst>
              <a:path h="2330615" w="11243581">
                <a:moveTo>
                  <a:pt x="0" y="0"/>
                </a:moveTo>
                <a:lnTo>
                  <a:pt x="11243581" y="0"/>
                </a:lnTo>
                <a:lnTo>
                  <a:pt x="11243581" y="2330615"/>
                </a:lnTo>
                <a:lnTo>
                  <a:pt x="0" y="2330615"/>
                </a:lnTo>
                <a:lnTo>
                  <a:pt x="0" y="0"/>
                </a:lnTo>
                <a:close/>
              </a:path>
            </a:pathLst>
          </a:custGeom>
          <a:blipFill>
            <a:blip r:embed="rId2"/>
            <a:stretch>
              <a:fillRect l="0" t="-1792" r="0" b="-1792"/>
            </a:stretch>
          </a:blipFill>
        </p:spPr>
      </p:sp>
      <p:sp>
        <p:nvSpPr>
          <p:cNvPr name="Freeform 3" id="3"/>
          <p:cNvSpPr/>
          <p:nvPr/>
        </p:nvSpPr>
        <p:spPr>
          <a:xfrm flipH="false" flipV="false" rot="0">
            <a:off x="241683" y="6573335"/>
            <a:ext cx="10815438" cy="2113551"/>
          </a:xfrm>
          <a:custGeom>
            <a:avLst/>
            <a:gdLst/>
            <a:ahLst/>
            <a:cxnLst/>
            <a:rect r="r" b="b" t="t" l="l"/>
            <a:pathLst>
              <a:path h="2113551" w="10815438">
                <a:moveTo>
                  <a:pt x="0" y="0"/>
                </a:moveTo>
                <a:lnTo>
                  <a:pt x="10815437" y="0"/>
                </a:lnTo>
                <a:lnTo>
                  <a:pt x="10815437" y="2113551"/>
                </a:lnTo>
                <a:lnTo>
                  <a:pt x="0" y="2113551"/>
                </a:lnTo>
                <a:lnTo>
                  <a:pt x="0" y="0"/>
                </a:lnTo>
                <a:close/>
              </a:path>
            </a:pathLst>
          </a:custGeom>
          <a:blipFill>
            <a:blip r:embed="rId3"/>
            <a:stretch>
              <a:fillRect l="0" t="0" r="0" b="0"/>
            </a:stretch>
          </a:blipFill>
        </p:spPr>
      </p:sp>
      <p:sp>
        <p:nvSpPr>
          <p:cNvPr name="TextBox 4" id="4"/>
          <p:cNvSpPr txBox="true"/>
          <p:nvPr/>
        </p:nvSpPr>
        <p:spPr>
          <a:xfrm rot="0">
            <a:off x="1599564" y="422720"/>
            <a:ext cx="15088872" cy="1104900"/>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Transformasi Data</a:t>
            </a:r>
          </a:p>
        </p:txBody>
      </p:sp>
      <p:sp>
        <p:nvSpPr>
          <p:cNvPr name="TextBox 5" id="5"/>
          <p:cNvSpPr txBox="true"/>
          <p:nvPr/>
        </p:nvSpPr>
        <p:spPr>
          <a:xfrm rot="0">
            <a:off x="11692011" y="4512278"/>
            <a:ext cx="6043247" cy="2500958"/>
          </a:xfrm>
          <a:prstGeom prst="rect">
            <a:avLst/>
          </a:prstGeom>
        </p:spPr>
        <p:txBody>
          <a:bodyPr anchor="t" rtlCol="false" tIns="0" lIns="0" bIns="0" rIns="0">
            <a:spAutoFit/>
          </a:bodyPr>
          <a:lstStyle/>
          <a:p>
            <a:pPr>
              <a:lnSpc>
                <a:spcPts val="3960"/>
              </a:lnSpc>
              <a:spcBef>
                <a:spcPct val="0"/>
              </a:spcBef>
            </a:pPr>
            <a:r>
              <a:rPr lang="en-US" sz="2828">
                <a:solidFill>
                  <a:srgbClr val="17161C"/>
                </a:solidFill>
                <a:latin typeface="Roboto"/>
              </a:rPr>
              <a:t>Dilakukan transformasi data pada variabel kontinu-nya. Transformasi dilakukan untuk mengubah skala datanya manjadi ada di antara 0 dan 1.</a:t>
            </a:r>
          </a:p>
        </p:txBody>
      </p:sp>
      <p:sp>
        <p:nvSpPr>
          <p:cNvPr name="TextBox 6" id="6"/>
          <p:cNvSpPr txBox="true"/>
          <p:nvPr/>
        </p:nvSpPr>
        <p:spPr>
          <a:xfrm rot="0">
            <a:off x="275603" y="2609362"/>
            <a:ext cx="1616064" cy="662941"/>
          </a:xfrm>
          <a:prstGeom prst="rect">
            <a:avLst/>
          </a:prstGeom>
        </p:spPr>
        <p:txBody>
          <a:bodyPr anchor="t" rtlCol="false" tIns="0" lIns="0" bIns="0" rIns="0">
            <a:spAutoFit/>
          </a:bodyPr>
          <a:lstStyle/>
          <a:p>
            <a:pPr>
              <a:lnSpc>
                <a:spcPts val="5459"/>
              </a:lnSpc>
              <a:spcBef>
                <a:spcPct val="0"/>
              </a:spcBef>
            </a:pPr>
            <a:r>
              <a:rPr lang="en-US" sz="3899">
                <a:solidFill>
                  <a:srgbClr val="17161C"/>
                </a:solidFill>
                <a:latin typeface="Roboto Bold"/>
              </a:rPr>
              <a:t>Before</a:t>
            </a:r>
          </a:p>
        </p:txBody>
      </p:sp>
      <p:sp>
        <p:nvSpPr>
          <p:cNvPr name="TextBox 7" id="7"/>
          <p:cNvSpPr txBox="true"/>
          <p:nvPr/>
        </p:nvSpPr>
        <p:spPr>
          <a:xfrm rot="0">
            <a:off x="275603" y="5910394"/>
            <a:ext cx="1616064" cy="662941"/>
          </a:xfrm>
          <a:prstGeom prst="rect">
            <a:avLst/>
          </a:prstGeom>
        </p:spPr>
        <p:txBody>
          <a:bodyPr anchor="t" rtlCol="false" tIns="0" lIns="0" bIns="0" rIns="0">
            <a:spAutoFit/>
          </a:bodyPr>
          <a:lstStyle/>
          <a:p>
            <a:pPr>
              <a:lnSpc>
                <a:spcPts val="5459"/>
              </a:lnSpc>
              <a:spcBef>
                <a:spcPct val="0"/>
              </a:spcBef>
            </a:pPr>
            <a:r>
              <a:rPr lang="en-US" sz="3899">
                <a:solidFill>
                  <a:srgbClr val="17161C"/>
                </a:solidFill>
                <a:latin typeface="Roboto Bold"/>
              </a:rPr>
              <a:t>After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0038" y="5143500"/>
            <a:ext cx="15268398" cy="3844760"/>
          </a:xfrm>
          <a:custGeom>
            <a:avLst/>
            <a:gdLst/>
            <a:ahLst/>
            <a:cxnLst/>
            <a:rect r="r" b="b" t="t" l="l"/>
            <a:pathLst>
              <a:path h="3844760" w="15268398">
                <a:moveTo>
                  <a:pt x="0" y="0"/>
                </a:moveTo>
                <a:lnTo>
                  <a:pt x="15268398" y="0"/>
                </a:lnTo>
                <a:lnTo>
                  <a:pt x="15268398" y="3844760"/>
                </a:lnTo>
                <a:lnTo>
                  <a:pt x="0" y="3844760"/>
                </a:lnTo>
                <a:lnTo>
                  <a:pt x="0" y="0"/>
                </a:lnTo>
                <a:close/>
              </a:path>
            </a:pathLst>
          </a:custGeom>
          <a:blipFill>
            <a:blip r:embed="rId2"/>
            <a:stretch>
              <a:fillRect l="0" t="0" r="0" b="0"/>
            </a:stretch>
          </a:blipFill>
        </p:spPr>
      </p:sp>
      <p:sp>
        <p:nvSpPr>
          <p:cNvPr name="TextBox 3" id="3"/>
          <p:cNvSpPr txBox="true"/>
          <p:nvPr/>
        </p:nvSpPr>
        <p:spPr>
          <a:xfrm rot="0">
            <a:off x="1599564" y="422720"/>
            <a:ext cx="15088872" cy="1104900"/>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Encoding Variabel Kategorik</a:t>
            </a:r>
          </a:p>
        </p:txBody>
      </p:sp>
      <p:sp>
        <p:nvSpPr>
          <p:cNvPr name="TextBox 4" id="4"/>
          <p:cNvSpPr txBox="true"/>
          <p:nvPr/>
        </p:nvSpPr>
        <p:spPr>
          <a:xfrm rot="0">
            <a:off x="1245202" y="1654570"/>
            <a:ext cx="16014098" cy="2966620"/>
          </a:xfrm>
          <a:prstGeom prst="rect">
            <a:avLst/>
          </a:prstGeom>
        </p:spPr>
        <p:txBody>
          <a:bodyPr anchor="t" rtlCol="false" tIns="0" lIns="0" bIns="0" rIns="0">
            <a:spAutoFit/>
          </a:bodyPr>
          <a:lstStyle/>
          <a:p>
            <a:pPr>
              <a:lnSpc>
                <a:spcPts val="3960"/>
              </a:lnSpc>
              <a:spcBef>
                <a:spcPct val="0"/>
              </a:spcBef>
            </a:pPr>
            <a:r>
              <a:rPr lang="en-US" sz="2828">
                <a:solidFill>
                  <a:srgbClr val="17161C"/>
                </a:solidFill>
                <a:latin typeface="Roboto"/>
              </a:rPr>
              <a:t>One-hot encoding adalah teknik yang umum digunakan untuk mengonversi data kategorikal menjadi bentuk numerik dengan menambahkan kolom biner baru untuk setiap kategori unik dalam kolom kategorikal tersebut. Hal ini memungkinkan model machine learning untuk memproses data kategorikal sebagai fitur-fitur numerik dalam proses pelatihan. </a:t>
            </a:r>
            <a:r>
              <a:rPr lang="en-US" sz="2828">
                <a:solidFill>
                  <a:srgbClr val="17161C"/>
                </a:solidFill>
                <a:latin typeface="Roboto Bold"/>
              </a:rPr>
              <a:t>Di bawah ini merupakan data clean berupa variabel kontinu yang sudah diimputasi dan ditransformasi beserta variabel kategorik yang sudah dilakukan encoding.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34922" y="1599564"/>
            <a:ext cx="6853514" cy="7087872"/>
          </a:xfrm>
          <a:custGeom>
            <a:avLst/>
            <a:gdLst/>
            <a:ahLst/>
            <a:cxnLst/>
            <a:rect r="r" b="b" t="t" l="l"/>
            <a:pathLst>
              <a:path h="7087872" w="6853514">
                <a:moveTo>
                  <a:pt x="0" y="0"/>
                </a:moveTo>
                <a:lnTo>
                  <a:pt x="6853514" y="0"/>
                </a:lnTo>
                <a:lnTo>
                  <a:pt x="6853514" y="7087872"/>
                </a:lnTo>
                <a:lnTo>
                  <a:pt x="0" y="7087872"/>
                </a:lnTo>
                <a:lnTo>
                  <a:pt x="0" y="0"/>
                </a:lnTo>
                <a:close/>
              </a:path>
            </a:pathLst>
          </a:custGeom>
          <a:blipFill>
            <a:blip r:embed="rId2"/>
            <a:stretch>
              <a:fillRect l="-42207" t="0" r="-38023" b="-16108"/>
            </a:stretch>
          </a:blipFill>
        </p:spPr>
      </p:sp>
      <p:sp>
        <p:nvSpPr>
          <p:cNvPr name="TextBox 3" id="3"/>
          <p:cNvSpPr txBox="true"/>
          <p:nvPr/>
        </p:nvSpPr>
        <p:spPr>
          <a:xfrm rot="0">
            <a:off x="1599564" y="1590039"/>
            <a:ext cx="6687186" cy="1104753"/>
          </a:xfrm>
          <a:prstGeom prst="rect">
            <a:avLst/>
          </a:prstGeom>
        </p:spPr>
        <p:txBody>
          <a:bodyPr anchor="t" rtlCol="false" tIns="0" lIns="0" bIns="0" rIns="0">
            <a:spAutoFit/>
          </a:bodyPr>
          <a:lstStyle/>
          <a:p>
            <a:pPr>
              <a:lnSpc>
                <a:spcPts val="8639"/>
              </a:lnSpc>
            </a:pPr>
            <a:r>
              <a:rPr lang="en-US" sz="7199">
                <a:solidFill>
                  <a:srgbClr val="17161C"/>
                </a:solidFill>
                <a:latin typeface="Aileron Ultra-Bold"/>
              </a:rPr>
              <a:t>Prediksi</a:t>
            </a:r>
          </a:p>
        </p:txBody>
      </p:sp>
      <p:sp>
        <p:nvSpPr>
          <p:cNvPr name="TextBox 4" id="4"/>
          <p:cNvSpPr txBox="true"/>
          <p:nvPr/>
        </p:nvSpPr>
        <p:spPr>
          <a:xfrm rot="0">
            <a:off x="1599564" y="4760825"/>
            <a:ext cx="6687186" cy="997275"/>
          </a:xfrm>
          <a:prstGeom prst="rect">
            <a:avLst/>
          </a:prstGeom>
        </p:spPr>
        <p:txBody>
          <a:bodyPr anchor="t" rtlCol="false" tIns="0" lIns="0" bIns="0" rIns="0">
            <a:spAutoFit/>
          </a:bodyPr>
          <a:lstStyle/>
          <a:p>
            <a:pPr>
              <a:lnSpc>
                <a:spcPts val="3919"/>
              </a:lnSpc>
              <a:spcBef>
                <a:spcPct val="0"/>
              </a:spcBef>
            </a:pPr>
            <a:r>
              <a:rPr lang="en-US" sz="2800">
                <a:solidFill>
                  <a:srgbClr val="17161C"/>
                </a:solidFill>
                <a:latin typeface="Roboto"/>
              </a:rPr>
              <a:t>Pada tahap ini dilakukan prediksi dengan metode regresi yang hasilnya cukup baik.</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1017" y="2819149"/>
            <a:ext cx="8722914" cy="6131323"/>
          </a:xfrm>
          <a:custGeom>
            <a:avLst/>
            <a:gdLst/>
            <a:ahLst/>
            <a:cxnLst/>
            <a:rect r="r" b="b" t="t" l="l"/>
            <a:pathLst>
              <a:path h="6131323" w="8722914">
                <a:moveTo>
                  <a:pt x="0" y="0"/>
                </a:moveTo>
                <a:lnTo>
                  <a:pt x="8722914" y="0"/>
                </a:lnTo>
                <a:lnTo>
                  <a:pt x="8722914" y="6131323"/>
                </a:lnTo>
                <a:lnTo>
                  <a:pt x="0" y="6131323"/>
                </a:lnTo>
                <a:lnTo>
                  <a:pt x="0" y="0"/>
                </a:lnTo>
                <a:close/>
              </a:path>
            </a:pathLst>
          </a:custGeom>
          <a:blipFill>
            <a:blip r:embed="rId2"/>
            <a:stretch>
              <a:fillRect l="0" t="0" r="0" b="0"/>
            </a:stretch>
          </a:blipFill>
        </p:spPr>
      </p:sp>
      <p:sp>
        <p:nvSpPr>
          <p:cNvPr name="TextBox 3" id="3"/>
          <p:cNvSpPr txBox="true"/>
          <p:nvPr/>
        </p:nvSpPr>
        <p:spPr>
          <a:xfrm rot="0">
            <a:off x="1599564" y="422720"/>
            <a:ext cx="15088872" cy="2200275"/>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Lazypredict untuk menentukan Model Akurat</a:t>
            </a:r>
          </a:p>
        </p:txBody>
      </p:sp>
      <p:sp>
        <p:nvSpPr>
          <p:cNvPr name="TextBox 4" id="4"/>
          <p:cNvSpPr txBox="true"/>
          <p:nvPr/>
        </p:nvSpPr>
        <p:spPr>
          <a:xfrm rot="0">
            <a:off x="9144000" y="4615813"/>
            <a:ext cx="8498744" cy="2966620"/>
          </a:xfrm>
          <a:prstGeom prst="rect">
            <a:avLst/>
          </a:prstGeom>
        </p:spPr>
        <p:txBody>
          <a:bodyPr anchor="t" rtlCol="false" tIns="0" lIns="0" bIns="0" rIns="0">
            <a:spAutoFit/>
          </a:bodyPr>
          <a:lstStyle/>
          <a:p>
            <a:pPr>
              <a:lnSpc>
                <a:spcPts val="3960"/>
              </a:lnSpc>
              <a:spcBef>
                <a:spcPct val="0"/>
              </a:spcBef>
            </a:pPr>
            <a:r>
              <a:rPr lang="en-US" sz="2828">
                <a:solidFill>
                  <a:srgbClr val="17161C"/>
                </a:solidFill>
                <a:latin typeface="Roboto"/>
              </a:rPr>
              <a:t>Gambar di samping menggambarkan beberapa model yang terbukti baik untuk meramalkan hasil prediksi dari train data ke data test. Selanjutnya dilakukan prediksi dengan menggunakan model Gradient Boosting Regressor karena merupakan model terbaik.</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07" y="3185368"/>
            <a:ext cx="10640637" cy="5819920"/>
          </a:xfrm>
          <a:custGeom>
            <a:avLst/>
            <a:gdLst/>
            <a:ahLst/>
            <a:cxnLst/>
            <a:rect r="r" b="b" t="t" l="l"/>
            <a:pathLst>
              <a:path h="5819920" w="10640637">
                <a:moveTo>
                  <a:pt x="0" y="0"/>
                </a:moveTo>
                <a:lnTo>
                  <a:pt x="10640637" y="0"/>
                </a:lnTo>
                <a:lnTo>
                  <a:pt x="10640637" y="5819920"/>
                </a:lnTo>
                <a:lnTo>
                  <a:pt x="0" y="5819920"/>
                </a:lnTo>
                <a:lnTo>
                  <a:pt x="0" y="0"/>
                </a:lnTo>
                <a:close/>
              </a:path>
            </a:pathLst>
          </a:custGeom>
          <a:blipFill>
            <a:blip r:embed="rId2"/>
            <a:stretch>
              <a:fillRect l="0" t="0" r="0" b="0"/>
            </a:stretch>
          </a:blipFill>
        </p:spPr>
      </p:sp>
      <p:sp>
        <p:nvSpPr>
          <p:cNvPr name="TextBox 3" id="3"/>
          <p:cNvSpPr txBox="true"/>
          <p:nvPr/>
        </p:nvSpPr>
        <p:spPr>
          <a:xfrm rot="0">
            <a:off x="1599564" y="422720"/>
            <a:ext cx="15088872" cy="2200275"/>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Perbandingan dengan Actual Value</a:t>
            </a:r>
          </a:p>
        </p:txBody>
      </p:sp>
      <p:sp>
        <p:nvSpPr>
          <p:cNvPr name="TextBox 4" id="4"/>
          <p:cNvSpPr txBox="true"/>
          <p:nvPr/>
        </p:nvSpPr>
        <p:spPr>
          <a:xfrm rot="0">
            <a:off x="10374330" y="4006783"/>
            <a:ext cx="7338775" cy="2712078"/>
          </a:xfrm>
          <a:prstGeom prst="rect">
            <a:avLst/>
          </a:prstGeom>
        </p:spPr>
        <p:txBody>
          <a:bodyPr anchor="t" rtlCol="false" tIns="0" lIns="0" bIns="0" rIns="0">
            <a:spAutoFit/>
          </a:bodyPr>
          <a:lstStyle/>
          <a:p>
            <a:pPr>
              <a:lnSpc>
                <a:spcPts val="4340"/>
              </a:lnSpc>
              <a:spcBef>
                <a:spcPct val="0"/>
              </a:spcBef>
            </a:pPr>
            <a:r>
              <a:rPr lang="en-US" sz="3100">
                <a:solidFill>
                  <a:srgbClr val="17161C"/>
                </a:solidFill>
                <a:latin typeface="Roboto"/>
              </a:rPr>
              <a:t>Dari gambar di samping, dapat dilihat bahwa hasil dengan model Gradient Boosting Regressor cukup baik karena mendekati nilai actual value pada variabel target SalesPrice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935177"/>
            <a:ext cx="9917265" cy="5297218"/>
          </a:xfrm>
          <a:custGeom>
            <a:avLst/>
            <a:gdLst/>
            <a:ahLst/>
            <a:cxnLst/>
            <a:rect r="r" b="b" t="t" l="l"/>
            <a:pathLst>
              <a:path h="5297218" w="9917265">
                <a:moveTo>
                  <a:pt x="0" y="0"/>
                </a:moveTo>
                <a:lnTo>
                  <a:pt x="9917265" y="0"/>
                </a:lnTo>
                <a:lnTo>
                  <a:pt x="9917265" y="5297217"/>
                </a:lnTo>
                <a:lnTo>
                  <a:pt x="0" y="5297217"/>
                </a:lnTo>
                <a:lnTo>
                  <a:pt x="0" y="0"/>
                </a:lnTo>
                <a:close/>
              </a:path>
            </a:pathLst>
          </a:custGeom>
          <a:blipFill>
            <a:blip r:embed="rId2"/>
            <a:stretch>
              <a:fillRect l="0" t="0" r="0" b="0"/>
            </a:stretch>
          </a:blipFill>
        </p:spPr>
      </p:sp>
      <p:sp>
        <p:nvSpPr>
          <p:cNvPr name="TextBox 3" id="3"/>
          <p:cNvSpPr txBox="true"/>
          <p:nvPr/>
        </p:nvSpPr>
        <p:spPr>
          <a:xfrm rot="0">
            <a:off x="1599564" y="422720"/>
            <a:ext cx="15088872" cy="2200275"/>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Seleksi Variabel dengan Feature Importance</a:t>
            </a:r>
          </a:p>
        </p:txBody>
      </p:sp>
      <p:sp>
        <p:nvSpPr>
          <p:cNvPr name="TextBox 4" id="4"/>
          <p:cNvSpPr txBox="true"/>
          <p:nvPr/>
        </p:nvSpPr>
        <p:spPr>
          <a:xfrm rot="0">
            <a:off x="9920525" y="3749361"/>
            <a:ext cx="7338775" cy="2712078"/>
          </a:xfrm>
          <a:prstGeom prst="rect">
            <a:avLst/>
          </a:prstGeom>
        </p:spPr>
        <p:txBody>
          <a:bodyPr anchor="t" rtlCol="false" tIns="0" lIns="0" bIns="0" rIns="0">
            <a:spAutoFit/>
          </a:bodyPr>
          <a:lstStyle/>
          <a:p>
            <a:pPr>
              <a:lnSpc>
                <a:spcPts val="4340"/>
              </a:lnSpc>
              <a:spcBef>
                <a:spcPct val="0"/>
              </a:spcBef>
            </a:pPr>
            <a:r>
              <a:rPr lang="en-US" sz="3100">
                <a:solidFill>
                  <a:srgbClr val="17161C"/>
                </a:solidFill>
                <a:latin typeface="Roboto"/>
              </a:rPr>
              <a:t>Digunakan feature importance untuk mengetahui variabel apa saja yang signidikan terhadap model dengan metode regresi ini dan didapatkan hasil seperti di samping.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600696"/>
            <a:ext cx="5273192" cy="5085608"/>
          </a:xfrm>
          <a:custGeom>
            <a:avLst/>
            <a:gdLst/>
            <a:ahLst/>
            <a:cxnLst/>
            <a:rect r="r" b="b" t="t" l="l"/>
            <a:pathLst>
              <a:path h="5085608" w="5273192">
                <a:moveTo>
                  <a:pt x="0" y="0"/>
                </a:moveTo>
                <a:lnTo>
                  <a:pt x="5273192" y="0"/>
                </a:lnTo>
                <a:lnTo>
                  <a:pt x="5273192" y="5085608"/>
                </a:lnTo>
                <a:lnTo>
                  <a:pt x="0" y="5085608"/>
                </a:lnTo>
                <a:lnTo>
                  <a:pt x="0" y="0"/>
                </a:lnTo>
                <a:close/>
              </a:path>
            </a:pathLst>
          </a:custGeom>
          <a:blipFill>
            <a:blip r:embed="rId2"/>
            <a:stretch>
              <a:fillRect l="0" t="0" r="0" b="0"/>
            </a:stretch>
          </a:blipFill>
        </p:spPr>
      </p:sp>
      <p:sp>
        <p:nvSpPr>
          <p:cNvPr name="TextBox 3" id="3"/>
          <p:cNvSpPr txBox="true"/>
          <p:nvPr/>
        </p:nvSpPr>
        <p:spPr>
          <a:xfrm rot="0">
            <a:off x="1599564" y="422720"/>
            <a:ext cx="15088872" cy="1104900"/>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Membuat Prediksi Akhir</a:t>
            </a:r>
          </a:p>
        </p:txBody>
      </p:sp>
      <p:sp>
        <p:nvSpPr>
          <p:cNvPr name="TextBox 4" id="4"/>
          <p:cNvSpPr txBox="true"/>
          <p:nvPr/>
        </p:nvSpPr>
        <p:spPr>
          <a:xfrm rot="0">
            <a:off x="8386779" y="3519299"/>
            <a:ext cx="7338775" cy="1626228"/>
          </a:xfrm>
          <a:prstGeom prst="rect">
            <a:avLst/>
          </a:prstGeom>
        </p:spPr>
        <p:txBody>
          <a:bodyPr anchor="t" rtlCol="false" tIns="0" lIns="0" bIns="0" rIns="0">
            <a:spAutoFit/>
          </a:bodyPr>
          <a:lstStyle/>
          <a:p>
            <a:pPr>
              <a:lnSpc>
                <a:spcPts val="4340"/>
              </a:lnSpc>
              <a:spcBef>
                <a:spcPct val="0"/>
              </a:spcBef>
            </a:pPr>
            <a:r>
              <a:rPr lang="en-US" sz="3100">
                <a:solidFill>
                  <a:srgbClr val="17161C"/>
                </a:solidFill>
                <a:latin typeface="Roboto"/>
              </a:rPr>
              <a:t>Dengan menggunakan Gradient Boosting Regression, didapatkan nilai prediksinya seperti di samping.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34922" y="1599564"/>
            <a:ext cx="6853514" cy="7087872"/>
          </a:xfrm>
          <a:custGeom>
            <a:avLst/>
            <a:gdLst/>
            <a:ahLst/>
            <a:cxnLst/>
            <a:rect r="r" b="b" t="t" l="l"/>
            <a:pathLst>
              <a:path h="7087872" w="6853514">
                <a:moveTo>
                  <a:pt x="0" y="0"/>
                </a:moveTo>
                <a:lnTo>
                  <a:pt x="6853514" y="0"/>
                </a:lnTo>
                <a:lnTo>
                  <a:pt x="6853514" y="7087872"/>
                </a:lnTo>
                <a:lnTo>
                  <a:pt x="0" y="7087872"/>
                </a:lnTo>
                <a:lnTo>
                  <a:pt x="0" y="0"/>
                </a:lnTo>
                <a:close/>
              </a:path>
            </a:pathLst>
          </a:custGeom>
          <a:blipFill>
            <a:blip r:embed="rId2"/>
            <a:stretch>
              <a:fillRect l="-42207" t="0" r="-38023" b="-16108"/>
            </a:stretch>
          </a:blipFill>
        </p:spPr>
      </p:sp>
      <p:sp>
        <p:nvSpPr>
          <p:cNvPr name="TextBox 3" id="3"/>
          <p:cNvSpPr txBox="true"/>
          <p:nvPr/>
        </p:nvSpPr>
        <p:spPr>
          <a:xfrm rot="0">
            <a:off x="1599564" y="1590039"/>
            <a:ext cx="6687186" cy="1104753"/>
          </a:xfrm>
          <a:prstGeom prst="rect">
            <a:avLst/>
          </a:prstGeom>
        </p:spPr>
        <p:txBody>
          <a:bodyPr anchor="t" rtlCol="false" tIns="0" lIns="0" bIns="0" rIns="0">
            <a:spAutoFit/>
          </a:bodyPr>
          <a:lstStyle/>
          <a:p>
            <a:pPr>
              <a:lnSpc>
                <a:spcPts val="8639"/>
              </a:lnSpc>
            </a:pPr>
            <a:r>
              <a:rPr lang="en-US" sz="7199">
                <a:solidFill>
                  <a:srgbClr val="17161C"/>
                </a:solidFill>
                <a:latin typeface="Aileron Ultra-Bold"/>
              </a:rPr>
              <a:t>Visualisasi</a:t>
            </a:r>
          </a:p>
        </p:txBody>
      </p:sp>
      <p:sp>
        <p:nvSpPr>
          <p:cNvPr name="TextBox 4" id="4"/>
          <p:cNvSpPr txBox="true"/>
          <p:nvPr/>
        </p:nvSpPr>
        <p:spPr>
          <a:xfrm rot="0">
            <a:off x="1599564" y="4888637"/>
            <a:ext cx="6687186" cy="997275"/>
          </a:xfrm>
          <a:prstGeom prst="rect">
            <a:avLst/>
          </a:prstGeom>
        </p:spPr>
        <p:txBody>
          <a:bodyPr anchor="t" rtlCol="false" tIns="0" lIns="0" bIns="0" rIns="0">
            <a:spAutoFit/>
          </a:bodyPr>
          <a:lstStyle/>
          <a:p>
            <a:pPr>
              <a:lnSpc>
                <a:spcPts val="3919"/>
              </a:lnSpc>
              <a:spcBef>
                <a:spcPct val="0"/>
              </a:spcBef>
            </a:pPr>
            <a:r>
              <a:rPr lang="en-US" sz="2800">
                <a:solidFill>
                  <a:srgbClr val="17161C"/>
                </a:solidFill>
                <a:latin typeface="Roboto"/>
              </a:rPr>
              <a:t>Dilakukan beberapa visualisasi data pada sebagian variabel sebagai berikut.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0445" y="2622702"/>
            <a:ext cx="11081975" cy="6193273"/>
          </a:xfrm>
          <a:custGeom>
            <a:avLst/>
            <a:gdLst/>
            <a:ahLst/>
            <a:cxnLst/>
            <a:rect r="r" b="b" t="t" l="l"/>
            <a:pathLst>
              <a:path h="6193273" w="11081975">
                <a:moveTo>
                  <a:pt x="0" y="0"/>
                </a:moveTo>
                <a:lnTo>
                  <a:pt x="11081975" y="0"/>
                </a:lnTo>
                <a:lnTo>
                  <a:pt x="11081975" y="6193273"/>
                </a:lnTo>
                <a:lnTo>
                  <a:pt x="0" y="6193273"/>
                </a:lnTo>
                <a:lnTo>
                  <a:pt x="0" y="0"/>
                </a:lnTo>
                <a:close/>
              </a:path>
            </a:pathLst>
          </a:custGeom>
          <a:blipFill>
            <a:blip r:embed="rId2"/>
            <a:stretch>
              <a:fillRect l="0" t="0" r="-6802" b="-1963"/>
            </a:stretch>
          </a:blipFill>
        </p:spPr>
      </p:sp>
      <p:sp>
        <p:nvSpPr>
          <p:cNvPr name="TextBox 3" id="3"/>
          <p:cNvSpPr txBox="true"/>
          <p:nvPr/>
        </p:nvSpPr>
        <p:spPr>
          <a:xfrm rot="0">
            <a:off x="1599564" y="422720"/>
            <a:ext cx="15088872" cy="1104900"/>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Distribusi Sales Price</a:t>
            </a:r>
          </a:p>
        </p:txBody>
      </p:sp>
      <p:sp>
        <p:nvSpPr>
          <p:cNvPr name="TextBox 4" id="4"/>
          <p:cNvSpPr txBox="true"/>
          <p:nvPr/>
        </p:nvSpPr>
        <p:spPr>
          <a:xfrm rot="0">
            <a:off x="10611530" y="4655211"/>
            <a:ext cx="8294916" cy="1490668"/>
          </a:xfrm>
          <a:prstGeom prst="rect">
            <a:avLst/>
          </a:prstGeom>
        </p:spPr>
        <p:txBody>
          <a:bodyPr anchor="t" rtlCol="false" tIns="0" lIns="0" bIns="0" rIns="0">
            <a:spAutoFit/>
          </a:bodyPr>
          <a:lstStyle/>
          <a:p>
            <a:pPr>
              <a:lnSpc>
                <a:spcPts val="3938"/>
              </a:lnSpc>
              <a:spcBef>
                <a:spcPct val="0"/>
              </a:spcBef>
            </a:pPr>
            <a:r>
              <a:rPr lang="en-US" sz="2813">
                <a:solidFill>
                  <a:srgbClr val="17161C"/>
                </a:solidFill>
                <a:latin typeface="Roboto"/>
              </a:rPr>
              <a:t>Dari grafik di samping, dapat diketahui bahwa Saleprice banyak berada di sekitar 130k sampai 150k.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71014" y="5257800"/>
            <a:ext cx="11729631" cy="3574745"/>
          </a:xfrm>
          <a:custGeom>
            <a:avLst/>
            <a:gdLst/>
            <a:ahLst/>
            <a:cxnLst/>
            <a:rect r="r" b="b" t="t" l="l"/>
            <a:pathLst>
              <a:path h="3574745" w="11729631">
                <a:moveTo>
                  <a:pt x="0" y="0"/>
                </a:moveTo>
                <a:lnTo>
                  <a:pt x="11729631" y="0"/>
                </a:lnTo>
                <a:lnTo>
                  <a:pt x="11729631" y="3574745"/>
                </a:lnTo>
                <a:lnTo>
                  <a:pt x="0" y="3574745"/>
                </a:lnTo>
                <a:lnTo>
                  <a:pt x="0" y="0"/>
                </a:lnTo>
                <a:close/>
              </a:path>
            </a:pathLst>
          </a:custGeom>
          <a:blipFill>
            <a:blip r:embed="rId2"/>
            <a:stretch>
              <a:fillRect l="0" t="0" r="0" b="0"/>
            </a:stretch>
          </a:blipFill>
        </p:spPr>
      </p:sp>
      <p:sp>
        <p:nvSpPr>
          <p:cNvPr name="TextBox 3" id="3"/>
          <p:cNvSpPr txBox="true"/>
          <p:nvPr/>
        </p:nvSpPr>
        <p:spPr>
          <a:xfrm rot="0">
            <a:off x="1599564" y="422720"/>
            <a:ext cx="15088872" cy="2200275"/>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Tren Harga Jual terhadap Tahun Jual</a:t>
            </a:r>
          </a:p>
        </p:txBody>
      </p:sp>
      <p:sp>
        <p:nvSpPr>
          <p:cNvPr name="TextBox 4" id="4"/>
          <p:cNvSpPr txBox="true"/>
          <p:nvPr/>
        </p:nvSpPr>
        <p:spPr>
          <a:xfrm rot="0">
            <a:off x="4996542" y="2671787"/>
            <a:ext cx="9243363" cy="2471713"/>
          </a:xfrm>
          <a:prstGeom prst="rect">
            <a:avLst/>
          </a:prstGeom>
        </p:spPr>
        <p:txBody>
          <a:bodyPr anchor="t" rtlCol="false" tIns="0" lIns="0" bIns="0" rIns="0">
            <a:spAutoFit/>
          </a:bodyPr>
          <a:lstStyle/>
          <a:p>
            <a:pPr algn="ctr">
              <a:lnSpc>
                <a:spcPts val="3938"/>
              </a:lnSpc>
              <a:spcBef>
                <a:spcPct val="0"/>
              </a:spcBef>
            </a:pPr>
            <a:r>
              <a:rPr lang="en-US" sz="2813">
                <a:solidFill>
                  <a:srgbClr val="17161C"/>
                </a:solidFill>
                <a:latin typeface="Roboto"/>
              </a:rPr>
              <a:t>Dari grafik di bawah dapat diketahui bahwa tren harga jual cukup fluktuatif fari tahun ke tahun. Sempat mengalami penurunan masif pada tahun 2008. Hal itu bisa dimengerti karena adanya krisis ekonomi di Amerika Serikat yang mengakibatkan pecahnya “bubble”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54522" y="5257800"/>
            <a:ext cx="11751722" cy="3563744"/>
          </a:xfrm>
          <a:custGeom>
            <a:avLst/>
            <a:gdLst/>
            <a:ahLst/>
            <a:cxnLst/>
            <a:rect r="r" b="b" t="t" l="l"/>
            <a:pathLst>
              <a:path h="3563744" w="11751722">
                <a:moveTo>
                  <a:pt x="0" y="0"/>
                </a:moveTo>
                <a:lnTo>
                  <a:pt x="11751722" y="0"/>
                </a:lnTo>
                <a:lnTo>
                  <a:pt x="11751722" y="3563744"/>
                </a:lnTo>
                <a:lnTo>
                  <a:pt x="0" y="3563744"/>
                </a:lnTo>
                <a:lnTo>
                  <a:pt x="0" y="0"/>
                </a:lnTo>
                <a:close/>
              </a:path>
            </a:pathLst>
          </a:custGeom>
          <a:blipFill>
            <a:blip r:embed="rId2"/>
            <a:stretch>
              <a:fillRect l="0" t="0" r="0" b="0"/>
            </a:stretch>
          </a:blipFill>
        </p:spPr>
      </p:sp>
      <p:sp>
        <p:nvSpPr>
          <p:cNvPr name="TextBox 3" id="3"/>
          <p:cNvSpPr txBox="true"/>
          <p:nvPr/>
        </p:nvSpPr>
        <p:spPr>
          <a:xfrm rot="0">
            <a:off x="1599564" y="422720"/>
            <a:ext cx="15088872" cy="2200275"/>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Tren Harga Jual terhadap Tahun Pembangunan</a:t>
            </a:r>
          </a:p>
        </p:txBody>
      </p:sp>
      <p:sp>
        <p:nvSpPr>
          <p:cNvPr name="TextBox 4" id="4"/>
          <p:cNvSpPr txBox="true"/>
          <p:nvPr/>
        </p:nvSpPr>
        <p:spPr>
          <a:xfrm rot="0">
            <a:off x="4575459" y="2671787"/>
            <a:ext cx="10109848" cy="2471713"/>
          </a:xfrm>
          <a:prstGeom prst="rect">
            <a:avLst/>
          </a:prstGeom>
        </p:spPr>
        <p:txBody>
          <a:bodyPr anchor="t" rtlCol="false" tIns="0" lIns="0" bIns="0" rIns="0">
            <a:spAutoFit/>
          </a:bodyPr>
          <a:lstStyle/>
          <a:p>
            <a:pPr algn="ctr">
              <a:lnSpc>
                <a:spcPts val="3938"/>
              </a:lnSpc>
              <a:spcBef>
                <a:spcPct val="0"/>
              </a:spcBef>
            </a:pPr>
            <a:r>
              <a:rPr lang="en-US" sz="2813">
                <a:solidFill>
                  <a:srgbClr val="17161C"/>
                </a:solidFill>
                <a:latin typeface="Roboto"/>
              </a:rPr>
              <a:t>Setelah tahun 1925, harga penjualan tampaknya berbanding lurus dengan tahun pembangunan rumah, yaitu rumah-rumah tua dijual dengan harga lebih rendah daripada rumah-rumah baru. </a:t>
            </a:r>
            <a:r>
              <a:rPr lang="en-US" sz="2813">
                <a:solidFill>
                  <a:srgbClr val="17161C"/>
                </a:solidFill>
                <a:latin typeface="Roboto"/>
              </a:rPr>
              <a:t>Alasan di balik hal ini mungkin adalah kondisi rumah yang memburuk seiring berjalannya waktu.</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7185" y="4095440"/>
            <a:ext cx="11424878" cy="5644434"/>
          </a:xfrm>
          <a:custGeom>
            <a:avLst/>
            <a:gdLst/>
            <a:ahLst/>
            <a:cxnLst/>
            <a:rect r="r" b="b" t="t" l="l"/>
            <a:pathLst>
              <a:path h="5644434" w="11424878">
                <a:moveTo>
                  <a:pt x="0" y="0"/>
                </a:moveTo>
                <a:lnTo>
                  <a:pt x="11424878" y="0"/>
                </a:lnTo>
                <a:lnTo>
                  <a:pt x="11424878" y="5644434"/>
                </a:lnTo>
                <a:lnTo>
                  <a:pt x="0" y="5644434"/>
                </a:lnTo>
                <a:lnTo>
                  <a:pt x="0" y="0"/>
                </a:lnTo>
                <a:close/>
              </a:path>
            </a:pathLst>
          </a:custGeom>
          <a:blipFill>
            <a:blip r:embed="rId2"/>
            <a:stretch>
              <a:fillRect l="0" t="0" r="0" b="0"/>
            </a:stretch>
          </a:blipFill>
        </p:spPr>
      </p:sp>
      <p:sp>
        <p:nvSpPr>
          <p:cNvPr name="TextBox 3" id="3"/>
          <p:cNvSpPr txBox="true"/>
          <p:nvPr/>
        </p:nvSpPr>
        <p:spPr>
          <a:xfrm rot="0">
            <a:off x="1599564" y="422720"/>
            <a:ext cx="15088872" cy="1104900"/>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Distribusi Kualitas Rumah Terjual</a:t>
            </a:r>
          </a:p>
        </p:txBody>
      </p:sp>
      <p:sp>
        <p:nvSpPr>
          <p:cNvPr name="TextBox 4" id="4"/>
          <p:cNvSpPr txBox="true"/>
          <p:nvPr/>
        </p:nvSpPr>
        <p:spPr>
          <a:xfrm rot="0">
            <a:off x="4344700" y="1623728"/>
            <a:ext cx="10109848" cy="1976413"/>
          </a:xfrm>
          <a:prstGeom prst="rect">
            <a:avLst/>
          </a:prstGeom>
        </p:spPr>
        <p:txBody>
          <a:bodyPr anchor="t" rtlCol="false" tIns="0" lIns="0" bIns="0" rIns="0">
            <a:spAutoFit/>
          </a:bodyPr>
          <a:lstStyle/>
          <a:p>
            <a:pPr algn="ctr">
              <a:lnSpc>
                <a:spcPts val="3938"/>
              </a:lnSpc>
              <a:spcBef>
                <a:spcPct val="0"/>
              </a:spcBef>
            </a:pPr>
            <a:r>
              <a:rPr lang="en-US" sz="2813">
                <a:solidFill>
                  <a:srgbClr val="17161C"/>
                </a:solidFill>
                <a:latin typeface="Roboto"/>
              </a:rPr>
              <a:t>Dari grafik di bawah, diketahui bahwa rumah dengan kualitas 5 adalah rumah yang paling laku terjual, diikuti oleh kualitas 6 lalu 7. Sedangkan, rumah dengan kualitas terburuk, yaitu 1 adalah yang paling sedikit terjual.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11188" y="5361039"/>
            <a:ext cx="12436996" cy="3897261"/>
          </a:xfrm>
          <a:custGeom>
            <a:avLst/>
            <a:gdLst/>
            <a:ahLst/>
            <a:cxnLst/>
            <a:rect r="r" b="b" t="t" l="l"/>
            <a:pathLst>
              <a:path h="3897261" w="12436996">
                <a:moveTo>
                  <a:pt x="0" y="0"/>
                </a:moveTo>
                <a:lnTo>
                  <a:pt x="12436996" y="0"/>
                </a:lnTo>
                <a:lnTo>
                  <a:pt x="12436996" y="3897261"/>
                </a:lnTo>
                <a:lnTo>
                  <a:pt x="0" y="3897261"/>
                </a:lnTo>
                <a:lnTo>
                  <a:pt x="0" y="0"/>
                </a:lnTo>
                <a:close/>
              </a:path>
            </a:pathLst>
          </a:custGeom>
          <a:blipFill>
            <a:blip r:embed="rId2"/>
            <a:stretch>
              <a:fillRect l="0" t="0" r="0" b="0"/>
            </a:stretch>
          </a:blipFill>
        </p:spPr>
      </p:sp>
      <p:sp>
        <p:nvSpPr>
          <p:cNvPr name="TextBox 3" id="3"/>
          <p:cNvSpPr txBox="true"/>
          <p:nvPr/>
        </p:nvSpPr>
        <p:spPr>
          <a:xfrm rot="0">
            <a:off x="1599564" y="422720"/>
            <a:ext cx="15088872" cy="1104900"/>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Distribusi Neighborhood</a:t>
            </a:r>
          </a:p>
        </p:txBody>
      </p:sp>
      <p:sp>
        <p:nvSpPr>
          <p:cNvPr name="TextBox 4" id="4"/>
          <p:cNvSpPr txBox="true"/>
          <p:nvPr/>
        </p:nvSpPr>
        <p:spPr>
          <a:xfrm rot="0">
            <a:off x="1992957" y="1623728"/>
            <a:ext cx="15656895" cy="3462313"/>
          </a:xfrm>
          <a:prstGeom prst="rect">
            <a:avLst/>
          </a:prstGeom>
        </p:spPr>
        <p:txBody>
          <a:bodyPr anchor="t" rtlCol="false" tIns="0" lIns="0" bIns="0" rIns="0">
            <a:spAutoFit/>
          </a:bodyPr>
          <a:lstStyle/>
          <a:p>
            <a:pPr algn="ctr">
              <a:lnSpc>
                <a:spcPts val="3938"/>
              </a:lnSpc>
              <a:spcBef>
                <a:spcPct val="0"/>
              </a:spcBef>
            </a:pPr>
            <a:r>
              <a:rPr lang="en-US" sz="2813">
                <a:solidFill>
                  <a:srgbClr val="17161C"/>
                </a:solidFill>
                <a:latin typeface="Roboto"/>
              </a:rPr>
              <a:t>Rumah-rumah dari lingkungan NridgHt (Northridge Heights) dan StoneBr (Stone Brook) menunjukkan variasi yang besar dalam SalePrice. SalePrice berada di lingkungan NoRidge (Northridge). Namun, jumlah rumah yang terjual paling banyak ada di lingkungan NAmes (North Ames) diikuti oleh CollgCr (College Creek), dan jumlah rumah yang paling sedikit terjual ada di Blueste (Bluestem) diikuti oleh NPkVill (Northpark Villa). Anda mungkin menyadari bahwa harga jual dari lingkungan NAmes tidak bervariasi banyak dan berada di bawah rata-rata, yang bisa menjadi alasan mengapa mereka termasuk di antara rumah yang paling banyak terjual.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2373" y="3873929"/>
            <a:ext cx="11190839" cy="5867943"/>
          </a:xfrm>
          <a:custGeom>
            <a:avLst/>
            <a:gdLst/>
            <a:ahLst/>
            <a:cxnLst/>
            <a:rect r="r" b="b" t="t" l="l"/>
            <a:pathLst>
              <a:path h="5867943" w="11190839">
                <a:moveTo>
                  <a:pt x="0" y="0"/>
                </a:moveTo>
                <a:lnTo>
                  <a:pt x="11190840" y="0"/>
                </a:lnTo>
                <a:lnTo>
                  <a:pt x="11190840" y="5867943"/>
                </a:lnTo>
                <a:lnTo>
                  <a:pt x="0" y="5867943"/>
                </a:lnTo>
                <a:lnTo>
                  <a:pt x="0" y="0"/>
                </a:lnTo>
                <a:close/>
              </a:path>
            </a:pathLst>
          </a:custGeom>
          <a:blipFill>
            <a:blip r:embed="rId2"/>
            <a:stretch>
              <a:fillRect l="0" t="0" r="0" b="0"/>
            </a:stretch>
          </a:blipFill>
        </p:spPr>
      </p:sp>
      <p:sp>
        <p:nvSpPr>
          <p:cNvPr name="TextBox 3" id="3"/>
          <p:cNvSpPr txBox="true"/>
          <p:nvPr/>
        </p:nvSpPr>
        <p:spPr>
          <a:xfrm rot="0">
            <a:off x="1599564" y="422720"/>
            <a:ext cx="15088872" cy="1104900"/>
          </a:xfrm>
          <a:prstGeom prst="rect">
            <a:avLst/>
          </a:prstGeom>
        </p:spPr>
        <p:txBody>
          <a:bodyPr anchor="t" rtlCol="false" tIns="0" lIns="0" bIns="0" rIns="0">
            <a:spAutoFit/>
          </a:bodyPr>
          <a:lstStyle/>
          <a:p>
            <a:pPr algn="ctr">
              <a:lnSpc>
                <a:spcPts val="8640"/>
              </a:lnSpc>
            </a:pPr>
            <a:r>
              <a:rPr lang="en-US" sz="7200">
                <a:solidFill>
                  <a:srgbClr val="17161C"/>
                </a:solidFill>
                <a:latin typeface="Aileron Ultra-Bold"/>
              </a:rPr>
              <a:t>Distribusi Neighborhood</a:t>
            </a:r>
          </a:p>
        </p:txBody>
      </p:sp>
      <p:sp>
        <p:nvSpPr>
          <p:cNvPr name="TextBox 4" id="4"/>
          <p:cNvSpPr txBox="true"/>
          <p:nvPr/>
        </p:nvSpPr>
        <p:spPr>
          <a:xfrm rot="0">
            <a:off x="0" y="1402216"/>
            <a:ext cx="15656895" cy="2471713"/>
          </a:xfrm>
          <a:prstGeom prst="rect">
            <a:avLst/>
          </a:prstGeom>
        </p:spPr>
        <p:txBody>
          <a:bodyPr anchor="t" rtlCol="false" tIns="0" lIns="0" bIns="0" rIns="0">
            <a:spAutoFit/>
          </a:bodyPr>
          <a:lstStyle/>
          <a:p>
            <a:pPr>
              <a:lnSpc>
                <a:spcPts val="3938"/>
              </a:lnSpc>
            </a:pPr>
            <a:r>
              <a:rPr lang="en-US" sz="2813">
                <a:solidFill>
                  <a:srgbClr val="17161C"/>
                </a:solidFill>
                <a:latin typeface="Roboto"/>
              </a:rPr>
              <a:t>Di bawah ini, sunburst diagram mengklasifikasikan jumlah rumah berdasarkan Street, Alley, MSZoning, dan Neighbourhood. Dari data tersebut, kita dapat menarik dua kesimpulan utama:</a:t>
            </a:r>
          </a:p>
          <a:p>
            <a:pPr marL="607429" indent="-303715" lvl="1">
              <a:lnSpc>
                <a:spcPts val="3938"/>
              </a:lnSpc>
              <a:buAutoNum type="arabicPeriod" startAt="1"/>
            </a:pPr>
            <a:r>
              <a:rPr lang="en-US" sz="2813">
                <a:solidFill>
                  <a:srgbClr val="17161C"/>
                </a:solidFill>
                <a:latin typeface="Roboto"/>
              </a:rPr>
              <a:t>Hampir semua jalan di area tersebut beraspal (Paved) (hanya enam yang berupa Gravel).</a:t>
            </a:r>
          </a:p>
          <a:p>
            <a:pPr marL="607429" indent="-303715" lvl="1">
              <a:lnSpc>
                <a:spcPts val="3938"/>
              </a:lnSpc>
              <a:spcBef>
                <a:spcPct val="0"/>
              </a:spcBef>
              <a:buAutoNum type="arabicPeriod" startAt="1"/>
            </a:pPr>
            <a:r>
              <a:rPr lang="en-US" sz="2813">
                <a:solidFill>
                  <a:srgbClr val="17161C"/>
                </a:solidFill>
                <a:latin typeface="Roboto"/>
              </a:rPr>
              <a:t>Mayoritas rumah tidak memiliki akses gang (ditunjukkan oleh NA).</a:t>
            </a:r>
          </a:p>
          <a:p>
            <a:pPr>
              <a:lnSpc>
                <a:spcPts val="3938"/>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34922" y="1599564"/>
            <a:ext cx="6853514" cy="7087872"/>
          </a:xfrm>
          <a:custGeom>
            <a:avLst/>
            <a:gdLst/>
            <a:ahLst/>
            <a:cxnLst/>
            <a:rect r="r" b="b" t="t" l="l"/>
            <a:pathLst>
              <a:path h="7087872" w="6853514">
                <a:moveTo>
                  <a:pt x="0" y="0"/>
                </a:moveTo>
                <a:lnTo>
                  <a:pt x="6853514" y="0"/>
                </a:lnTo>
                <a:lnTo>
                  <a:pt x="6853514" y="7087872"/>
                </a:lnTo>
                <a:lnTo>
                  <a:pt x="0" y="7087872"/>
                </a:lnTo>
                <a:lnTo>
                  <a:pt x="0" y="0"/>
                </a:lnTo>
                <a:close/>
              </a:path>
            </a:pathLst>
          </a:custGeom>
          <a:blipFill>
            <a:blip r:embed="rId2"/>
            <a:stretch>
              <a:fillRect l="-42207" t="0" r="-38023" b="-16108"/>
            </a:stretch>
          </a:blipFill>
        </p:spPr>
      </p:sp>
      <p:sp>
        <p:nvSpPr>
          <p:cNvPr name="TextBox 3" id="3"/>
          <p:cNvSpPr txBox="true"/>
          <p:nvPr/>
        </p:nvSpPr>
        <p:spPr>
          <a:xfrm rot="0">
            <a:off x="1599564" y="1590039"/>
            <a:ext cx="6687186" cy="1104753"/>
          </a:xfrm>
          <a:prstGeom prst="rect">
            <a:avLst/>
          </a:prstGeom>
        </p:spPr>
        <p:txBody>
          <a:bodyPr anchor="t" rtlCol="false" tIns="0" lIns="0" bIns="0" rIns="0">
            <a:spAutoFit/>
          </a:bodyPr>
          <a:lstStyle/>
          <a:p>
            <a:pPr>
              <a:lnSpc>
                <a:spcPts val="8639"/>
              </a:lnSpc>
            </a:pPr>
            <a:r>
              <a:rPr lang="en-US" sz="7199">
                <a:solidFill>
                  <a:srgbClr val="17161C"/>
                </a:solidFill>
                <a:latin typeface="Aileron Ultra-Bold"/>
              </a:rPr>
              <a:t>Diagnostic</a:t>
            </a:r>
          </a:p>
        </p:txBody>
      </p:sp>
      <p:sp>
        <p:nvSpPr>
          <p:cNvPr name="TextBox 4" id="4"/>
          <p:cNvSpPr txBox="true"/>
          <p:nvPr/>
        </p:nvSpPr>
        <p:spPr>
          <a:xfrm rot="0">
            <a:off x="1599564" y="4888637"/>
            <a:ext cx="6687186" cy="1493373"/>
          </a:xfrm>
          <a:prstGeom prst="rect">
            <a:avLst/>
          </a:prstGeom>
        </p:spPr>
        <p:txBody>
          <a:bodyPr anchor="t" rtlCol="false" tIns="0" lIns="0" bIns="0" rIns="0">
            <a:spAutoFit/>
          </a:bodyPr>
          <a:lstStyle/>
          <a:p>
            <a:pPr>
              <a:lnSpc>
                <a:spcPts val="3919"/>
              </a:lnSpc>
              <a:spcBef>
                <a:spcPct val="0"/>
              </a:spcBef>
            </a:pPr>
            <a:r>
              <a:rPr lang="en-US" sz="2800">
                <a:solidFill>
                  <a:srgbClr val="17161C"/>
                </a:solidFill>
                <a:latin typeface="Roboto"/>
              </a:rPr>
              <a:t>Pada tahap ini dilakukan diagnostics seperti penanganan missing value dan transformasi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DAGBoMKUs1Y</dc:identifier>
  <dcterms:modified xsi:type="dcterms:W3CDTF">2011-08-01T06:04:30Z</dcterms:modified>
  <cp:revision>1</cp:revision>
  <dc:title>Double-click to start your own Canva Presentation</dc:title>
</cp:coreProperties>
</file>