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93692"/>
  </p:normalViewPr>
  <p:slideViewPr>
    <p:cSldViewPr snapToGrid="0">
      <p:cViewPr varScale="1">
        <p:scale>
          <a:sx n="77" d="100"/>
          <a:sy n="77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937A-BBC3-4FF4-8CC1-CEEC7DD6863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8360-3A22-4188-B4AF-E11BC2F6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E8360-3A22-4188-B4AF-E11BC2F6D6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A447-17B1-9715-2ADF-7F788886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C1479-29CD-B634-9A89-A75C62643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31F6-E4BA-DA8A-8BDC-5BB3C0E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C38B-D3E7-979B-53B9-483CB291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B001-5A82-EDA7-C64A-18DA30F6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2882-CAD4-B2B2-94E7-EB6DBCFC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3BBE-A6EB-94CB-0C55-45E0B078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2966-2227-B64A-2166-6C7A060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F455-F7A4-3128-78A9-2BAE9407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D48F-3579-64DE-16FA-C655DF3F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2F055-6BDD-F36D-1FFD-B3318190C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B9BD-5A2B-5CA8-DF5E-19038092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5C91-2055-05C9-D69C-E25570C2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EE41-1A40-E78B-5191-5BF7AFC8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E4B5-0777-F156-6456-4ADCECD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A1F-B6E2-D7FE-8782-14846615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CB12-4403-028B-A721-A9B8A3B9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38B4-E668-58D1-61FA-FCB8953B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6450-ADFD-878F-9299-2672615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1F8D-E492-87EA-D70B-12425DE7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1E6F-F012-4975-0FA0-CC79AE7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8CF08-5B64-44F0-00F9-FAC2D517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260A-ECE1-F480-4029-CD571C8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A3FD-761A-163B-9318-94AEE6F7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ABF1-D04E-C171-5823-280011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917F-9040-DDB0-B2C6-F4998C2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35EB-6635-FA82-D331-D72BB083C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C7F2-8C47-1C1B-FBE1-AA8AAA8E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C29C-D650-2F2D-3D1B-31DE386A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42FE6-3462-CA78-AF2F-0C899E4A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AAC7-611E-6F32-97EF-87E96BD5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C945-274E-4501-28BD-5F9831A0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AB62-6D4E-8ADE-A1FD-556D630D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75433-9F9B-617A-6D1B-03F1C3A12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61F4-91AE-2972-15A7-C15B049C0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D096-B062-D07C-9534-C33AE9BA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3A5C1-35F6-FF63-96F1-F0F659B7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07AA4-2587-077C-4BC9-1087068A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DE29A-1175-CD52-DFEC-27466879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5525-50CF-42C2-A566-56E4E50F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8D50D-CAE3-EF63-AF7F-FA0ED608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ABD46-E12B-F107-8E6C-B9767576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49230-598D-D1C3-C075-5D66365D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239E7-C3A7-61D7-5DCC-FD1AEF5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9DF68-8660-93CF-C524-A31E741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CBD85-9529-5C51-7FAE-2739ED12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8E32-C84F-700C-8374-3CE106DB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F535-FC8F-0C12-75AF-D6CC3211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459D3-298B-139D-25C5-57920B582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D82AF-AAFC-4420-A6C8-D6D8AB5C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9F2B-642C-7602-17AC-327FCFAC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8251-A891-F764-1A3D-90DDDD14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9CB7-A2AF-997F-0F1F-49E2F746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68D6-A4DE-7B2B-64E9-6EB7FFDCF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D3F2-358F-37EB-DB25-035411DB5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2262-4294-3475-18A9-2FE02084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A535-4DC1-DEA3-8E40-93D73255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5E0F-9B44-3227-21ED-03D501C5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7D7A-82EA-D166-0064-87A0C583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4A80-4805-0983-132D-EDEECA3F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D62B-1809-A8A7-4B2B-FD21D8B2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2F42-6B5A-B340-9E29-233D1A8C01F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5594-DB10-4532-C853-ACAA34C0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5956-9292-0807-FEBC-8190F37CC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A6D8-0298-1C4B-8B7A-3CA44C8D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B8F1-E4DC-3A72-B7F9-68B4A035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589" y="548078"/>
            <a:ext cx="5602514" cy="12200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SINF3031</a:t>
            </a:r>
            <a:br>
              <a:rPr lang="en-US" sz="4400" dirty="0"/>
            </a:br>
            <a:r>
              <a:rPr lang="en-US" sz="4400" dirty="0" err="1"/>
              <a:t>Kecerdasan</a:t>
            </a:r>
            <a:r>
              <a:rPr lang="en-US" sz="4400" dirty="0"/>
              <a:t> </a:t>
            </a:r>
            <a:r>
              <a:rPr lang="en-US" sz="4400" dirty="0" err="1"/>
              <a:t>Artifisial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7B00C-1335-16D5-577C-F761876C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" y="5045200"/>
            <a:ext cx="12192000" cy="135341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Andika </a:t>
            </a:r>
            <a:r>
              <a:rPr lang="en-US" sz="3200" dirty="0" smtClean="0"/>
              <a:t>P</a:t>
            </a:r>
            <a:r>
              <a:rPr lang="en-US" sz="3200" dirty="0" smtClean="0"/>
              <a:t>ebriansyah</a:t>
            </a:r>
          </a:p>
          <a:p>
            <a:pPr>
              <a:spcBef>
                <a:spcPts val="0"/>
              </a:spcBef>
            </a:pP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2208107010058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Ganjil</a:t>
            </a:r>
            <a:r>
              <a:rPr lang="en-US" dirty="0"/>
              <a:t> 2024/2025</a:t>
            </a:r>
          </a:p>
        </p:txBody>
      </p:sp>
      <p:pic>
        <p:nvPicPr>
          <p:cNvPr id="6" name="Picture 2" descr="APA ITU KAMPUS MERDEKA? - Berita | Badan Eksekutif Mahasiswa Universitas  Muhammadiyah Malang">
            <a:extLst>
              <a:ext uri="{FF2B5EF4-FFF2-40B4-BE49-F238E27FC236}">
                <a16:creationId xmlns:a16="http://schemas.microsoft.com/office/drawing/2014/main" id="{AF62267D-B785-FA2B-D596-BC57D65C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4273" y="105864"/>
            <a:ext cx="3179547" cy="122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559B511-D188-D1DD-EA1A-B4ED5A3E3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" y="0"/>
            <a:ext cx="2816688" cy="15589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CE9C5D-0934-DA25-B7AA-900E9B175046}"/>
              </a:ext>
            </a:extLst>
          </p:cNvPr>
          <p:cNvSpPr txBox="1">
            <a:spLocks/>
          </p:cNvSpPr>
          <p:nvPr/>
        </p:nvSpPr>
        <p:spPr>
          <a:xfrm>
            <a:off x="175846" y="1327359"/>
            <a:ext cx="12192000" cy="2938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4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ID" sz="5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2 - </a:t>
            </a:r>
            <a:r>
              <a:rPr lang="en-ID" sz="54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</a:t>
            </a:r>
            <a:r>
              <a:rPr lang="en-ID" sz="5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54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Artifisial</a:t>
            </a:r>
            <a:r>
              <a:rPr lang="en-ID" sz="5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D" sz="5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D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EC80605E-867B-8271-001D-25DA47BE30B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08309" y="2735706"/>
            <a:ext cx="2181225" cy="2095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803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E36-5602-E73E-3CF1-79517169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Kompilasi</a:t>
            </a:r>
            <a:r>
              <a:rPr lang="en-ID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Model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D6872-8C60-8287-105C-C1FB200AA1F1}"/>
              </a:ext>
            </a:extLst>
          </p:cNvPr>
          <p:cNvSpPr txBox="1"/>
          <p:nvPr/>
        </p:nvSpPr>
        <p:spPr>
          <a:xfrm>
            <a:off x="6799249" y="1328838"/>
            <a:ext cx="455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Output: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985"/>
            <a:ext cx="4833963" cy="3666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D6872-8C60-8287-105C-C1FB200AA1F1}"/>
              </a:ext>
            </a:extLst>
          </p:cNvPr>
          <p:cNvSpPr txBox="1"/>
          <p:nvPr/>
        </p:nvSpPr>
        <p:spPr>
          <a:xfrm>
            <a:off x="838200" y="1321356"/>
            <a:ext cx="455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Kode</a:t>
            </a:r>
            <a:r>
              <a:rPr lang="en-ID" dirty="0"/>
              <a:t>: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41" y="2074985"/>
            <a:ext cx="4811820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8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1DC-8183-9F5B-2515-7E772976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Melatih</a:t>
            </a:r>
            <a:r>
              <a:rPr lang="en-ID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model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99" y="1444868"/>
            <a:ext cx="5810202" cy="397119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2210" y="5572474"/>
            <a:ext cx="84875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proses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selama 15 epoch dengan ukuran batch 64. Model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juga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divalidasi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mengevaluasi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kinerjanya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selama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pelatihan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1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1DC-8183-9F5B-2515-7E772976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Melatih</a:t>
            </a:r>
            <a:r>
              <a:rPr lang="en-ID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model (output)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68" y="1368019"/>
            <a:ext cx="7703064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1424-0541-F46E-B630-BA916704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Plot Akurasi 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Loss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36" y="1347019"/>
            <a:ext cx="5453255" cy="5232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6127" y="1690688"/>
            <a:ext cx="3697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ea typeface="Arial" panose="020B0604020202020204" pitchFamily="34" charset="0"/>
              </a:rPr>
              <a:t>Memvisualisasikan grafik akurasi dan loss selama pelatihan dan validasi untuk membantu mengevaluasi kinerja model per epoch.</a:t>
            </a:r>
            <a:endParaRPr lang="en-ID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380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1C8D-BAA3-21D3-0E8F-0D6AC236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</a:rPr>
              <a:t>Plot Akurasi </a:t>
            </a:r>
            <a:r>
              <a:rPr lang="en-US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dan</a:t>
            </a:r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Loss (output)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02027"/>
            <a:ext cx="9429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4D046-D514-B052-FC9B-DDF7D63F93EA}"/>
              </a:ext>
            </a:extLst>
          </p:cNvPr>
          <p:cNvSpPr txBox="1"/>
          <p:nvPr/>
        </p:nvSpPr>
        <p:spPr>
          <a:xfrm>
            <a:off x="1680541" y="537130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1" y="1166198"/>
            <a:ext cx="8830918" cy="4085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0A1C8D-BAA3-21D3-0E8F-0D6AC236F6B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</a:rPr>
              <a:t>Evaluasi Model</a:t>
            </a:r>
            <a:endParaRPr lang="en-ID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21338" y="5449523"/>
            <a:ext cx="101493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ini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mengevaluasi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pembelajaran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data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uji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jumlah layer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tersembunyi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(hidden layers),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mencetak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jumlah node di setiap layer,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setiap layer. Fungsi seperti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model.evaluate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layer.output.shape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layer.count_params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digunakan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mendapatkan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hasil evaluasi,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struktur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layer,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total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bobot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0A1C8D-BAA3-21D3-0E8F-0D6AC236F6B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</a:rPr>
              <a:t>Evaluasi Model (Output)</a:t>
            </a:r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49" y="1407544"/>
            <a:ext cx="6769902" cy="46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95EE-AE5D-1DEB-8675-8FB22404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Save Model</a:t>
            </a:r>
            <a: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CEF05-D408-E36A-EA72-40DA9B303EC7}"/>
              </a:ext>
            </a:extLst>
          </p:cNvPr>
          <p:cNvSpPr txBox="1"/>
          <p:nvPr/>
        </p:nvSpPr>
        <p:spPr>
          <a:xfrm>
            <a:off x="1933161" y="5410948"/>
            <a:ext cx="1000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HDF5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cifar10_cnn_model.h5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61" y="1416173"/>
            <a:ext cx="8325678" cy="3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5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5FFB-0316-2FA5-3AB5-D03B7F88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D9D6-DF0E-3E10-A434-A7D176CA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37" y="1268362"/>
            <a:ext cx="11689326" cy="5102942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digunakan</a:t>
            </a:r>
          </a:p>
          <a:p>
            <a:pPr lvl="2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(Canadian Institute for Advanced Research-10)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gambar yang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digunakan dalam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pembelajaran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terutama dalam tugas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gambar. Dataset ini dibuat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Vinod Nair,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Geoffrey Hinton di University of Toronto.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https://www.cs.toronto.edu/~kriz/cifar.html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Fitur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CIFAR-10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gambar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32x32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(RGB), menghasilkan total 3072 fitur per gambar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32×32×3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Setiap fitur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tertentu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Label</a:t>
            </a:r>
          </a:p>
          <a:p>
            <a:pPr lvl="2" algn="just">
              <a:lnSpc>
                <a:spcPct val="110000"/>
              </a:lnSpc>
              <a:spcAft>
                <a:spcPts val="600"/>
              </a:spcAft>
            </a:pP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= 10</a:t>
            </a:r>
            <a:r>
              <a:rPr lang="en-ID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Jaringan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digunakan</a:t>
            </a:r>
          </a:p>
          <a:p>
            <a:pPr lvl="2" algn="just">
              <a:lnSpc>
                <a:spcPct val="110000"/>
              </a:lnSpc>
              <a:spcAft>
                <a:spcPts val="600"/>
              </a:spcAft>
            </a:pP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 (CNN)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8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294"/>
            <a:ext cx="10515600" cy="5366483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marL="914400" lvl="2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Jenis Fungsi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digunakan</a:t>
            </a:r>
          </a:p>
          <a:p>
            <a:pPr lvl="2" algn="just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(Rectified Linear Unit).</a:t>
            </a:r>
          </a:p>
          <a:p>
            <a:pPr lvl="2" algn="just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mengonversi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Hidden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hidden layer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jumlah node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 (Conv2D): 32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 (Conv2D_1): 64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 (Conv2D_2): 64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6 (Dense): 64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7 (Dense_1): 10 node (output layer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6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8"/>
            <a:ext cx="10515600" cy="3810245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Hidden Node per Layer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 (Conv2D): 32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 (Conv2D_1): 64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 (Conv2D_2): 64 node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6 (Dense): 64 node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hidden nodes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layers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+ 64 + 64 + 64 = 224 hidden nodes.</a:t>
            </a:r>
          </a:p>
          <a:p>
            <a:pPr marL="914400" lvl="2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(Weight)</a:t>
            </a:r>
          </a:p>
          <a:p>
            <a:pPr lvl="2" algn="just"/>
            <a:r>
              <a:rPr lang="en-US" sz="1800" dirty="0"/>
              <a:t>Jumlah Total </a:t>
            </a:r>
            <a:r>
              <a:rPr lang="en-US" sz="1800" dirty="0" err="1"/>
              <a:t>Bobot</a:t>
            </a:r>
            <a:r>
              <a:rPr lang="en-US" sz="1800" dirty="0"/>
              <a:t> (Weight): 122570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80F3-605B-BC20-2274-8C3EE6F6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9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Input Library</a:t>
            </a:r>
            <a:r>
              <a:rPr lang="en-ID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D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92" y="1251071"/>
            <a:ext cx="6238815" cy="3426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66D701-CCE7-166E-8412-0C03697FDFA4}"/>
              </a:ext>
            </a:extLst>
          </p:cNvPr>
          <p:cNvSpPr txBox="1"/>
          <p:nvPr/>
        </p:nvSpPr>
        <p:spPr>
          <a:xfrm flipV="1">
            <a:off x="4246390" y="9381212"/>
            <a:ext cx="3635340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id-ID" sz="1800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52531" y="4769389"/>
            <a:ext cx="77127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engimpor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pustaka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pemrosesan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pembelajaran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Pustaka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diimpor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meliputi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membangun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melatih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matplotlib.pyplot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visualisasi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manipulasi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array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numerik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Dataset CIFAR-10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juga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diimpor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melatih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model.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0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2DE7-3D0A-A628-27FB-8669158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Muat Dataset</a:t>
            </a:r>
            <a:r>
              <a:rPr lang="en-ID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D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6D701-CCE7-166E-8412-0C03697FDFA4}"/>
              </a:ext>
            </a:extLst>
          </p:cNvPr>
          <p:cNvSpPr txBox="1"/>
          <p:nvPr/>
        </p:nvSpPr>
        <p:spPr>
          <a:xfrm>
            <a:off x="2193533" y="5725956"/>
            <a:ext cx="7804933" cy="102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678180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Memuat dataset CIFAR-10,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melakukan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splitting, normalize, sekaligus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konversi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kelas vecto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r menjadi one-hot encoding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47" y="1027906"/>
            <a:ext cx="80163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D1-C4C6-26A1-D02D-1CFDBB2D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35" y="1421691"/>
            <a:ext cx="5329603" cy="4142179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56566" y="5697106"/>
            <a:ext cx="86715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tersebut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 contoh gambar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CIFAR-10 dengan labelnya. Gambar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ditampilkan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dalam grid 5x5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fungsi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di mana setiap gambar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diberi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label sesuai dengan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kelasnya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(seperti "Airplane" atau "Cat")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1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D1-C4C6-26A1-D02D-1CFDBB2D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(output)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989" y="1557969"/>
            <a:ext cx="5012022" cy="49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C6E6-D714-8CFC-E091-F12DE9A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Bangun model CNN</a:t>
            </a:r>
            <a:r>
              <a:rPr lang="en-ID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D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22" y="1125577"/>
            <a:ext cx="6923154" cy="3994484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7947" y="5141849"/>
            <a:ext cx="82561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ini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arsitektur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jaringan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saraf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konvolusional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(CNN)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Keras. Model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tiga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konvolusi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dengan fungsi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aktivasi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pooling maksimal,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diikuti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oleh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Flatten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mengubah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menjadi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vektor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1D. Model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ditutup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dengan dua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lapisan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dense, di mana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lapisan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terakhir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fungsi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aktivasi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softmax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klasifikasi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10 kelas.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621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Office Theme</vt:lpstr>
      <vt:lpstr>SINF3031 Kecerdasan Artifisial</vt:lpstr>
      <vt:lpstr>LAPORAN </vt:lpstr>
      <vt:lpstr>LAPORAN (Lanjutan)</vt:lpstr>
      <vt:lpstr>LAPORAN (Lanjutan)</vt:lpstr>
      <vt:lpstr>Input Library </vt:lpstr>
      <vt:lpstr>Muat Dataset </vt:lpstr>
      <vt:lpstr>Visualisasi dataset</vt:lpstr>
      <vt:lpstr>Visualisasi dataset (output)</vt:lpstr>
      <vt:lpstr>Bangun model CNN </vt:lpstr>
      <vt:lpstr>Kompilasi Model</vt:lpstr>
      <vt:lpstr>Melatih model</vt:lpstr>
      <vt:lpstr>Melatih model (output)</vt:lpstr>
      <vt:lpstr>Plot Akurasi dan Loss</vt:lpstr>
      <vt:lpstr>Plot Akurasi dan Loss (output)</vt:lpstr>
      <vt:lpstr>PowerPoint Presentation</vt:lpstr>
      <vt:lpstr>PowerPoint Presentation</vt:lpstr>
      <vt:lpstr>Save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INF311 – Kecerdasan Arfisial</dc:title>
  <dc:creator>Lainafarsiah</dc:creator>
  <cp:lastModifiedBy>LENOVO</cp:lastModifiedBy>
  <cp:revision>838</cp:revision>
  <dcterms:created xsi:type="dcterms:W3CDTF">2023-08-19T06:32:09Z</dcterms:created>
  <dcterms:modified xsi:type="dcterms:W3CDTF">2024-11-25T09:38:09Z</dcterms:modified>
</cp:coreProperties>
</file>