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5" r:id="rId10"/>
    <p:sldId id="293" r:id="rId11"/>
    <p:sldId id="294" r:id="rId12"/>
    <p:sldId id="296" r:id="rId13"/>
    <p:sldId id="298" r:id="rId14"/>
    <p:sldId id="297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7" r:id="rId32"/>
    <p:sldId id="319" r:id="rId33"/>
    <p:sldId id="316" r:id="rId34"/>
    <p:sldId id="318" r:id="rId3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FF"/>
    <a:srgbClr val="33B995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3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70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08E99-1EA4-430A-910F-974FA3A8442E}" type="datetimeFigureOut">
              <a:rPr lang="id-ID" smtClean="0"/>
              <a:t>17/02/2019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EB4F0-8D74-4875-BB89-E2C52D4E3E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5159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016A1-3E3A-41F6-8EAB-877B5D025063}" type="datetimeFigureOut">
              <a:rPr lang="id-ID" smtClean="0"/>
              <a:t>17/02/2019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25981-6286-4158-8493-E4CADBB0E5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3269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5981-6286-4158-8493-E4CADBB0E54D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987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94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0281" y="234778"/>
            <a:ext cx="3991233" cy="3275185"/>
          </a:xfrm>
        </p:spPr>
        <p:txBody>
          <a:bodyPr anchor="ctr"/>
          <a:lstStyle>
            <a:lvl1pPr algn="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9968" y="3744741"/>
            <a:ext cx="3101546" cy="1222676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i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076509-5669-4AF3-83DE-65EF80C74DA3}" type="datetime1">
              <a:rPr lang="id-ID" smtClean="0"/>
              <a:t>17/02/2019</a:t>
            </a:fld>
            <a:endParaRPr lang="id-ID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089" y="5533704"/>
            <a:ext cx="1112425" cy="11124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38" y="3293098"/>
            <a:ext cx="1132058" cy="1166364"/>
          </a:xfrm>
          <a:prstGeom prst="rect">
            <a:avLst/>
          </a:prstGeom>
        </p:spPr>
      </p:pic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163734" y="4609070"/>
            <a:ext cx="2505325" cy="1729947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Machine Learning Course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139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735" y="1062681"/>
            <a:ext cx="8807270" cy="51651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74AD-5DA9-4AF4-B33D-7C465A2B5270}" type="datetime1">
              <a:rPr lang="id-ID" smtClean="0"/>
              <a:t>17/02/2019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‹#›</a:t>
            </a:fld>
            <a:endParaRPr lang="id-ID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49350" y="123568"/>
            <a:ext cx="1519238" cy="642551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1968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734" y="1050324"/>
            <a:ext cx="8807270" cy="5226907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0AE0-7A84-46DC-AD78-C7FC5F3A36B2}" type="datetime1">
              <a:rPr lang="id-ID" smtClean="0"/>
              <a:t>17/02/2019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49350" y="123568"/>
            <a:ext cx="1519238" cy="642551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Section Title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53015" y="123568"/>
            <a:ext cx="4917989" cy="64255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0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123568"/>
            <a:ext cx="4856204" cy="64255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49350" y="123568"/>
            <a:ext cx="1519238" cy="642551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2891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 algn="l">
              <a:defRPr sz="6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62476"/>
            <a:ext cx="7886700" cy="1527175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58B-8D35-423F-8721-E198DA0F7641}" type="datetime1">
              <a:rPr lang="id-ID" smtClean="0"/>
              <a:t>17/02/2019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06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734" y="1087315"/>
            <a:ext cx="4351116" cy="52022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87315"/>
            <a:ext cx="4341854" cy="52022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1AEF-9DF7-4334-9733-5D975FE73AC3}" type="datetime1">
              <a:rPr lang="id-ID" smtClean="0"/>
              <a:t>17/02/2019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49350" y="123568"/>
            <a:ext cx="1519238" cy="642551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9365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34" y="1049981"/>
            <a:ext cx="4334448" cy="6433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34" y="1816442"/>
            <a:ext cx="4334448" cy="446078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49981"/>
            <a:ext cx="4341854" cy="6433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16443"/>
            <a:ext cx="4341854" cy="44607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A8CE-34F8-4F03-9954-69B7C25105D3}" type="datetime1">
              <a:rPr lang="id-ID" smtClean="0"/>
              <a:t>17/02/2019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53015" y="123568"/>
            <a:ext cx="4917989" cy="6425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49350" y="123568"/>
            <a:ext cx="1519238" cy="642551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55301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6FC4-92C1-497A-A797-3062BBC4556A}" type="datetime1">
              <a:rPr lang="id-ID" smtClean="0"/>
              <a:t>17/02/2019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‹#›</a:t>
            </a:fld>
            <a:endParaRPr lang="id-ID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49350" y="123568"/>
            <a:ext cx="1519238" cy="642551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439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47B4-E74F-431D-9C5E-BECE1F963562}" type="datetime1">
              <a:rPr lang="id-ID" smtClean="0"/>
              <a:t>17/02/2019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‹#›</a:t>
            </a:fld>
            <a:endParaRPr lang="id-ID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49350" y="123568"/>
            <a:ext cx="1519238" cy="642551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635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34" y="987426"/>
            <a:ext cx="3415285" cy="96494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4670" y="987426"/>
            <a:ext cx="5276334" cy="5277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34" y="2057400"/>
            <a:ext cx="3415285" cy="42074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CEC5-5A08-45D5-839C-C0356CBE693D}" type="datetime1">
              <a:rPr lang="id-ID" smtClean="0"/>
              <a:t>17/02/2019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053015" y="123568"/>
            <a:ext cx="4917989" cy="6425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Product Sans" panose="020B0403030502040203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49350" y="123568"/>
            <a:ext cx="1519238" cy="642551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016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34" y="987426"/>
            <a:ext cx="3415285" cy="964942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82314" y="987426"/>
            <a:ext cx="5288690" cy="528980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34" y="2057400"/>
            <a:ext cx="3415285" cy="421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9F25-8C6D-4588-94AE-7DD818B57D86}" type="datetime1">
              <a:rPr lang="id-ID" smtClean="0"/>
              <a:t>17/02/2019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49350" y="123568"/>
            <a:ext cx="1519238" cy="642551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Section Title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053015" y="123568"/>
            <a:ext cx="4917989" cy="6425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Product Sans" panose="020B0403030502040203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942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53015" y="123568"/>
            <a:ext cx="4917989" cy="6425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35" y="1062680"/>
            <a:ext cx="8807270" cy="5177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734" y="6509837"/>
            <a:ext cx="2505325" cy="2725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Product Sans" panose="020B0403030502040203" pitchFamily="34" charset="0"/>
              </a:defRPr>
            </a:lvl1pPr>
          </a:lstStyle>
          <a:p>
            <a:fld id="{F9076F26-F554-481B-AD3F-402C6F87EB1C}" type="datetime1">
              <a:rPr lang="id-ID" smtClean="0"/>
              <a:t>17/02/2019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509836"/>
            <a:ext cx="5001394" cy="2725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Product Sans" panose="020B0403030502040203" pitchFamily="34" charset="0"/>
              </a:defRPr>
            </a:lvl1pPr>
          </a:lstStyle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3340" y="6504055"/>
            <a:ext cx="767664" cy="2783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Product Sans" panose="020B0403030502040203" pitchFamily="34" charset="0"/>
              </a:defRPr>
            </a:lvl1pPr>
          </a:lstStyle>
          <a:p>
            <a:fld id="{33C1A3A1-16FD-4184-B35C-4B69B1FCD9CE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34" y="173514"/>
            <a:ext cx="526697" cy="54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1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Product Sans" panose="020B040303050204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3" Type="http://schemas.openxmlformats.org/officeDocument/2006/relationships/image" Target="../media/image86.png"/><Relationship Id="rId21" Type="http://schemas.openxmlformats.org/officeDocument/2006/relationships/image" Target="../media/image104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5" Type="http://schemas.openxmlformats.org/officeDocument/2006/relationships/image" Target="../media/image108.pn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24" Type="http://schemas.openxmlformats.org/officeDocument/2006/relationships/image" Target="../media/image107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10.png"/><Relationship Id="rId7" Type="http://schemas.openxmlformats.org/officeDocument/2006/relationships/image" Target="../media/image107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5.png"/><Relationship Id="rId7" Type="http://schemas.openxmlformats.org/officeDocument/2006/relationships/image" Target="../media/image122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126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1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33.png"/><Relationship Id="rId18" Type="http://schemas.openxmlformats.org/officeDocument/2006/relationships/image" Target="../media/image137.png"/><Relationship Id="rId3" Type="http://schemas.openxmlformats.org/officeDocument/2006/relationships/image" Target="../media/image115.png"/><Relationship Id="rId21" Type="http://schemas.openxmlformats.org/officeDocument/2006/relationships/image" Target="../media/image140.png"/><Relationship Id="rId7" Type="http://schemas.openxmlformats.org/officeDocument/2006/relationships/image" Target="../media/image128.png"/><Relationship Id="rId12" Type="http://schemas.openxmlformats.org/officeDocument/2006/relationships/image" Target="../media/image132.png"/><Relationship Id="rId17" Type="http://schemas.openxmlformats.org/officeDocument/2006/relationships/image" Target="../media/image134.png"/><Relationship Id="rId2" Type="http://schemas.openxmlformats.org/officeDocument/2006/relationships/image" Target="../media/image114.png"/><Relationship Id="rId16" Type="http://schemas.openxmlformats.org/officeDocument/2006/relationships/image" Target="../media/image136.png"/><Relationship Id="rId20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11" Type="http://schemas.openxmlformats.org/officeDocument/2006/relationships/image" Target="../media/image131.png"/><Relationship Id="rId24" Type="http://schemas.openxmlformats.org/officeDocument/2006/relationships/image" Target="../media/image139.jp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23" Type="http://schemas.openxmlformats.org/officeDocument/2006/relationships/image" Target="../media/image142.png"/><Relationship Id="rId10" Type="http://schemas.openxmlformats.org/officeDocument/2006/relationships/image" Target="../media/image126.png"/><Relationship Id="rId19" Type="http://schemas.openxmlformats.org/officeDocument/2006/relationships/image" Target="../media/image138.png"/><Relationship Id="rId4" Type="http://schemas.openxmlformats.org/officeDocument/2006/relationships/image" Target="../media/image116.png"/><Relationship Id="rId9" Type="http://schemas.openxmlformats.org/officeDocument/2006/relationships/image" Target="../media/image130.png"/><Relationship Id="rId22" Type="http://schemas.openxmlformats.org/officeDocument/2006/relationships/image" Target="../media/image14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33.png"/><Relationship Id="rId18" Type="http://schemas.openxmlformats.org/officeDocument/2006/relationships/image" Target="../media/image138.png"/><Relationship Id="rId26" Type="http://schemas.openxmlformats.org/officeDocument/2006/relationships/image" Target="../media/image156.png"/><Relationship Id="rId3" Type="http://schemas.openxmlformats.org/officeDocument/2006/relationships/image" Target="../media/image115.png"/><Relationship Id="rId21" Type="http://schemas.openxmlformats.org/officeDocument/2006/relationships/image" Target="../media/image152.png"/><Relationship Id="rId7" Type="http://schemas.openxmlformats.org/officeDocument/2006/relationships/image" Target="../media/image143.png"/><Relationship Id="rId12" Type="http://schemas.openxmlformats.org/officeDocument/2006/relationships/image" Target="../media/image147.png"/><Relationship Id="rId17" Type="http://schemas.openxmlformats.org/officeDocument/2006/relationships/image" Target="../media/image137.png"/><Relationship Id="rId25" Type="http://schemas.openxmlformats.org/officeDocument/2006/relationships/image" Target="../media/image155.png"/><Relationship Id="rId2" Type="http://schemas.openxmlformats.org/officeDocument/2006/relationships/image" Target="../media/image114.png"/><Relationship Id="rId16" Type="http://schemas.openxmlformats.org/officeDocument/2006/relationships/image" Target="../media/image134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11" Type="http://schemas.openxmlformats.org/officeDocument/2006/relationships/image" Target="../media/image146.png"/><Relationship Id="rId24" Type="http://schemas.openxmlformats.org/officeDocument/2006/relationships/image" Target="../media/image154.png"/><Relationship Id="rId5" Type="http://schemas.openxmlformats.org/officeDocument/2006/relationships/image" Target="../media/image125.png"/><Relationship Id="rId15" Type="http://schemas.openxmlformats.org/officeDocument/2006/relationships/image" Target="../media/image149.png"/><Relationship Id="rId23" Type="http://schemas.openxmlformats.org/officeDocument/2006/relationships/image" Target="../media/image139.jpg"/><Relationship Id="rId10" Type="http://schemas.openxmlformats.org/officeDocument/2006/relationships/image" Target="../media/image126.png"/><Relationship Id="rId19" Type="http://schemas.openxmlformats.org/officeDocument/2006/relationships/image" Target="../media/image150.png"/><Relationship Id="rId4" Type="http://schemas.openxmlformats.org/officeDocument/2006/relationships/image" Target="../media/image116.png"/><Relationship Id="rId9" Type="http://schemas.openxmlformats.org/officeDocument/2006/relationships/image" Target="../media/image145.png"/><Relationship Id="rId14" Type="http://schemas.openxmlformats.org/officeDocument/2006/relationships/image" Target="../media/image148.png"/><Relationship Id="rId22" Type="http://schemas.openxmlformats.org/officeDocument/2006/relationships/image" Target="../media/image15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8" Type="http://schemas.openxmlformats.org/officeDocument/2006/relationships/image" Target="../media/image1380.png"/><Relationship Id="rId26" Type="http://schemas.openxmlformats.org/officeDocument/2006/relationships/image" Target="../media/image156.png"/><Relationship Id="rId3" Type="http://schemas.openxmlformats.org/officeDocument/2006/relationships/image" Target="../media/image115.png"/><Relationship Id="rId21" Type="http://schemas.openxmlformats.org/officeDocument/2006/relationships/image" Target="../media/image152.png"/><Relationship Id="rId7" Type="http://schemas.openxmlformats.org/officeDocument/2006/relationships/image" Target="../media/image128.png"/><Relationship Id="rId17" Type="http://schemas.openxmlformats.org/officeDocument/2006/relationships/image" Target="../media/image1370.png"/><Relationship Id="rId25" Type="http://schemas.openxmlformats.org/officeDocument/2006/relationships/image" Target="../media/image155.png"/><Relationship Id="rId2" Type="http://schemas.openxmlformats.org/officeDocument/2006/relationships/image" Target="../media/image114.png"/><Relationship Id="rId16" Type="http://schemas.openxmlformats.org/officeDocument/2006/relationships/image" Target="../media/image136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24" Type="http://schemas.openxmlformats.org/officeDocument/2006/relationships/image" Target="../media/image154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23" Type="http://schemas.openxmlformats.org/officeDocument/2006/relationships/image" Target="../media/image1450.png"/><Relationship Id="rId10" Type="http://schemas.openxmlformats.org/officeDocument/2006/relationships/image" Target="../media/image126.png"/><Relationship Id="rId19" Type="http://schemas.openxmlformats.org/officeDocument/2006/relationships/image" Target="../media/image150.png"/><Relationship Id="rId4" Type="http://schemas.openxmlformats.org/officeDocument/2006/relationships/image" Target="../media/image116.png"/><Relationship Id="rId9" Type="http://schemas.openxmlformats.org/officeDocument/2006/relationships/image" Target="../media/image130.png"/><Relationship Id="rId22" Type="http://schemas.openxmlformats.org/officeDocument/2006/relationships/image" Target="../media/image15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58.png"/><Relationship Id="rId18" Type="http://schemas.openxmlformats.org/officeDocument/2006/relationships/image" Target="../media/image161.png"/><Relationship Id="rId3" Type="http://schemas.openxmlformats.org/officeDocument/2006/relationships/image" Target="../media/image115.png"/><Relationship Id="rId21" Type="http://schemas.openxmlformats.org/officeDocument/2006/relationships/image" Target="../media/image164.png"/><Relationship Id="rId7" Type="http://schemas.openxmlformats.org/officeDocument/2006/relationships/image" Target="../media/image143.png"/><Relationship Id="rId12" Type="http://schemas.openxmlformats.org/officeDocument/2006/relationships/image" Target="../media/image147.png"/><Relationship Id="rId17" Type="http://schemas.openxmlformats.org/officeDocument/2006/relationships/image" Target="../media/image160.png"/><Relationship Id="rId2" Type="http://schemas.openxmlformats.org/officeDocument/2006/relationships/image" Target="../media/image114.png"/><Relationship Id="rId16" Type="http://schemas.openxmlformats.org/officeDocument/2006/relationships/image" Target="../media/image159.png"/><Relationship Id="rId20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11" Type="http://schemas.openxmlformats.org/officeDocument/2006/relationships/image" Target="../media/image146.png"/><Relationship Id="rId5" Type="http://schemas.openxmlformats.org/officeDocument/2006/relationships/image" Target="../media/image125.png"/><Relationship Id="rId15" Type="http://schemas.openxmlformats.org/officeDocument/2006/relationships/image" Target="../media/image149.png"/><Relationship Id="rId23" Type="http://schemas.openxmlformats.org/officeDocument/2006/relationships/image" Target="../media/image1450.png"/><Relationship Id="rId10" Type="http://schemas.openxmlformats.org/officeDocument/2006/relationships/image" Target="../media/image126.png"/><Relationship Id="rId19" Type="http://schemas.openxmlformats.org/officeDocument/2006/relationships/image" Target="../media/image162.png"/><Relationship Id="rId4" Type="http://schemas.openxmlformats.org/officeDocument/2006/relationships/image" Target="../media/image116.png"/><Relationship Id="rId9" Type="http://schemas.openxmlformats.org/officeDocument/2006/relationships/image" Target="../media/image145.png"/><Relationship Id="rId14" Type="http://schemas.openxmlformats.org/officeDocument/2006/relationships/image" Target="../media/image148.png"/><Relationship Id="rId22" Type="http://schemas.openxmlformats.org/officeDocument/2006/relationships/image" Target="../media/image1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01545" y="234778"/>
            <a:ext cx="4409970" cy="3275185"/>
          </a:xfrm>
        </p:spPr>
        <p:txBody>
          <a:bodyPr/>
          <a:lstStyle/>
          <a:p>
            <a:r>
              <a:rPr lang="id-ID" sz="8000" dirty="0" smtClean="0"/>
              <a:t>Error Function</a:t>
            </a:r>
            <a:endParaRPr lang="id-ID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000" i="1" dirty="0" smtClean="0"/>
              <a:t>Dennis A. Christie</a:t>
            </a:r>
            <a:endParaRPr lang="id-ID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D1FB-B2FE-4564-A8E6-A81206E5C29C}" type="datetime1">
              <a:rPr lang="id-ID" smtClean="0"/>
              <a:t>17/02/2019</a:t>
            </a:fld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3734" y="4622103"/>
            <a:ext cx="2505325" cy="1716913"/>
          </a:xfrm>
        </p:spPr>
        <p:txBody>
          <a:bodyPr>
            <a:normAutofit/>
          </a:bodyPr>
          <a:lstStyle/>
          <a:p>
            <a:r>
              <a:rPr lang="id-ID" sz="2800" dirty="0" smtClean="0"/>
              <a:t>Machine Learning </a:t>
            </a:r>
            <a:r>
              <a:rPr lang="id-ID" sz="2800" dirty="0"/>
              <a:t> </a:t>
            </a:r>
            <a:r>
              <a:rPr lang="id-ID" sz="2800" dirty="0" smtClean="0"/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202637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Pemetaan Nilai Error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10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Mengenal EF</a:t>
            </a:r>
            <a:endParaRPr lang="id-ID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727" y="1765300"/>
            <a:ext cx="5989832" cy="377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5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Perubahan Perceptron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11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Mengenal EF</a:t>
            </a:r>
            <a:endParaRPr lang="id-ID" dirty="0"/>
          </a:p>
        </p:txBody>
      </p:sp>
      <p:grpSp>
        <p:nvGrpSpPr>
          <p:cNvPr id="60" name="Group 59"/>
          <p:cNvGrpSpPr/>
          <p:nvPr/>
        </p:nvGrpSpPr>
        <p:grpSpPr>
          <a:xfrm>
            <a:off x="373738" y="1774574"/>
            <a:ext cx="3914009" cy="3448478"/>
            <a:chOff x="373738" y="1901574"/>
            <a:chExt cx="3914009" cy="3448478"/>
          </a:xfrm>
        </p:grpSpPr>
        <p:sp>
          <p:nvSpPr>
            <p:cNvPr id="12" name="Oval 11"/>
            <p:cNvSpPr/>
            <p:nvPr/>
          </p:nvSpPr>
          <p:spPr>
            <a:xfrm>
              <a:off x="1613576" y="2789923"/>
              <a:ext cx="1765300" cy="17653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33B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4" name="Straight Arrow Connector 13"/>
            <p:cNvCxnSpPr>
              <a:endCxn id="12" idx="1"/>
            </p:cNvCxnSpPr>
            <p:nvPr/>
          </p:nvCxnSpPr>
          <p:spPr>
            <a:xfrm>
              <a:off x="1084938" y="2417667"/>
              <a:ext cx="787160" cy="63077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6"/>
            </p:cNvCxnSpPr>
            <p:nvPr/>
          </p:nvCxnSpPr>
          <p:spPr>
            <a:xfrm>
              <a:off x="1084938" y="3169600"/>
              <a:ext cx="528638" cy="23659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6"/>
            </p:cNvCxnSpPr>
            <p:nvPr/>
          </p:nvCxnSpPr>
          <p:spPr>
            <a:xfrm flipV="1">
              <a:off x="1084938" y="3897456"/>
              <a:ext cx="528638" cy="18457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2" idx="3"/>
            </p:cNvCxnSpPr>
            <p:nvPr/>
          </p:nvCxnSpPr>
          <p:spPr>
            <a:xfrm flipV="1">
              <a:off x="1084938" y="4296701"/>
              <a:ext cx="787160" cy="53725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373738" y="1901574"/>
              <a:ext cx="711200" cy="711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33B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dirty="0" smtClean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X</a:t>
              </a:r>
              <a:r>
                <a:rPr lang="id-ID" sz="2400" baseline="-25000" dirty="0" smtClean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1</a:t>
              </a:r>
              <a:endParaRPr lang="id-ID" sz="240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73738" y="2814000"/>
              <a:ext cx="711200" cy="711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33B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dirty="0" smtClean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X</a:t>
              </a:r>
              <a:r>
                <a:rPr lang="id-ID" sz="2400" baseline="-25000" dirty="0" smtClean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2</a:t>
              </a:r>
              <a:endParaRPr lang="id-ID" sz="240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73738" y="3726426"/>
              <a:ext cx="711200" cy="711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33B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dirty="0" smtClean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X</a:t>
              </a:r>
              <a:r>
                <a:rPr lang="id-ID" sz="2400" baseline="-25000" dirty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n</a:t>
              </a:r>
              <a:endParaRPr lang="id-ID" sz="240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73738" y="4638852"/>
              <a:ext cx="711200" cy="711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33B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dirty="0" smtClean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1</a:t>
              </a:r>
              <a:endParaRPr lang="id-ID" sz="240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endParaRPr>
            </a:p>
          </p:txBody>
        </p:sp>
        <p:cxnSp>
          <p:nvCxnSpPr>
            <p:cNvPr id="24" name="Straight Arrow Connector 23"/>
            <p:cNvCxnSpPr>
              <a:stCxn id="12" idx="6"/>
              <a:endCxn id="37" idx="1"/>
            </p:cNvCxnSpPr>
            <p:nvPr/>
          </p:nvCxnSpPr>
          <p:spPr>
            <a:xfrm>
              <a:off x="3378876" y="3672573"/>
              <a:ext cx="528638" cy="71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34"/>
            <p:cNvSpPr/>
            <p:nvPr/>
          </p:nvSpPr>
          <p:spPr>
            <a:xfrm>
              <a:off x="1950126" y="3250590"/>
              <a:ext cx="1092200" cy="850900"/>
            </a:xfrm>
            <a:custGeom>
              <a:avLst/>
              <a:gdLst>
                <a:gd name="connsiteX0" fmla="*/ 0 w 1092200"/>
                <a:gd name="connsiteY0" fmla="*/ 850900 h 850900"/>
                <a:gd name="connsiteX1" fmla="*/ 520700 w 1092200"/>
                <a:gd name="connsiteY1" fmla="*/ 850900 h 850900"/>
                <a:gd name="connsiteX2" fmla="*/ 520700 w 1092200"/>
                <a:gd name="connsiteY2" fmla="*/ 0 h 850900"/>
                <a:gd name="connsiteX3" fmla="*/ 1092200 w 10922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2200" h="850900">
                  <a:moveTo>
                    <a:pt x="0" y="850900"/>
                  </a:moveTo>
                  <a:lnTo>
                    <a:pt x="520700" y="850900"/>
                  </a:lnTo>
                  <a:lnTo>
                    <a:pt x="520700" y="0"/>
                  </a:lnTo>
                  <a:lnTo>
                    <a:pt x="1092200" y="0"/>
                  </a:lnTo>
                </a:path>
              </a:pathLst>
            </a:cu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07514" y="3257793"/>
              <a:ext cx="3802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2400" dirty="0" smtClean="0">
                  <a:solidFill>
                    <a:srgbClr val="00B0F0"/>
                  </a:solidFill>
                  <a:latin typeface="Product Sans" panose="020B0403030502040203" pitchFamily="34" charset="0"/>
                </a:rPr>
                <a:t>1</a:t>
              </a:r>
            </a:p>
            <a:p>
              <a:pPr algn="ctr"/>
              <a:r>
                <a:rPr lang="id-ID" sz="2400" dirty="0">
                  <a:solidFill>
                    <a:srgbClr val="FF0000"/>
                  </a:solidFill>
                  <a:latin typeface="Product Sans" panose="020B0403030502040203" pitchFamily="34" charset="0"/>
                </a:rPr>
                <a:t>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95727" y="2251228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 smtClean="0">
                  <a:latin typeface="Product Sans" panose="020B0403030502040203" pitchFamily="34" charset="0"/>
                </a:rPr>
                <a:t>w</a:t>
              </a:r>
              <a:r>
                <a:rPr lang="id-ID" sz="2400" baseline="-25000" dirty="0" smtClean="0">
                  <a:latin typeface="Product Sans" panose="020B0403030502040203" pitchFamily="34" charset="0"/>
                </a:rPr>
                <a:t>1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17687" y="27838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 smtClean="0">
                  <a:latin typeface="Product Sans" panose="020B0403030502040203" pitchFamily="34" charset="0"/>
                </a:rPr>
                <a:t>w</a:t>
              </a:r>
              <a:r>
                <a:rPr lang="id-ID" sz="2400" baseline="-25000" dirty="0" smtClean="0">
                  <a:latin typeface="Product Sans" panose="020B0403030502040203" pitchFamily="34" charset="0"/>
                </a:rPr>
                <a:t>2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56324" y="3441740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 smtClean="0">
                  <a:latin typeface="Product Sans" panose="020B0403030502040203" pitchFamily="34" charset="0"/>
                </a:rPr>
                <a:t>w</a:t>
              </a:r>
              <a:r>
                <a:rPr lang="id-ID" sz="2400" baseline="-25000" dirty="0">
                  <a:latin typeface="Product Sans" panose="020B0403030502040203" pitchFamily="34" charset="0"/>
                </a:rPr>
                <a:t>n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50976" y="408879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>
                  <a:latin typeface="Product Sans" panose="020B0403030502040203" pitchFamily="34" charset="0"/>
                </a:rPr>
                <a:t>b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16385" y="1751424"/>
            <a:ext cx="4034234" cy="3448478"/>
            <a:chOff x="4982397" y="1907656"/>
            <a:chExt cx="4034234" cy="3448478"/>
          </a:xfrm>
        </p:grpSpPr>
        <p:sp>
          <p:nvSpPr>
            <p:cNvPr id="44" name="Oval 43"/>
            <p:cNvSpPr/>
            <p:nvPr/>
          </p:nvSpPr>
          <p:spPr>
            <a:xfrm>
              <a:off x="6222235" y="2796005"/>
              <a:ext cx="1765300" cy="17653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33B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45" name="Straight Arrow Connector 44"/>
            <p:cNvCxnSpPr>
              <a:endCxn id="44" idx="1"/>
            </p:cNvCxnSpPr>
            <p:nvPr/>
          </p:nvCxnSpPr>
          <p:spPr>
            <a:xfrm>
              <a:off x="5693597" y="2423749"/>
              <a:ext cx="787160" cy="63077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50" idx="6"/>
            </p:cNvCxnSpPr>
            <p:nvPr/>
          </p:nvCxnSpPr>
          <p:spPr>
            <a:xfrm>
              <a:off x="5693597" y="3175682"/>
              <a:ext cx="528638" cy="23659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1" idx="6"/>
            </p:cNvCxnSpPr>
            <p:nvPr/>
          </p:nvCxnSpPr>
          <p:spPr>
            <a:xfrm flipV="1">
              <a:off x="5693597" y="3903538"/>
              <a:ext cx="528638" cy="18457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44" idx="3"/>
            </p:cNvCxnSpPr>
            <p:nvPr/>
          </p:nvCxnSpPr>
          <p:spPr>
            <a:xfrm flipV="1">
              <a:off x="5693597" y="4302783"/>
              <a:ext cx="787160" cy="53725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4982397" y="1907656"/>
              <a:ext cx="711200" cy="711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33B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dirty="0" smtClean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X</a:t>
              </a:r>
              <a:r>
                <a:rPr lang="id-ID" sz="2400" baseline="-25000" dirty="0" smtClean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1</a:t>
              </a:r>
              <a:endParaRPr lang="id-ID" sz="240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4982397" y="2820082"/>
              <a:ext cx="711200" cy="711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33B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dirty="0" smtClean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X</a:t>
              </a:r>
              <a:r>
                <a:rPr lang="id-ID" sz="2400" baseline="-25000" dirty="0" smtClean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2</a:t>
              </a:r>
              <a:endParaRPr lang="id-ID" sz="240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4982397" y="3732508"/>
              <a:ext cx="711200" cy="711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33B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dirty="0" smtClean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X</a:t>
              </a:r>
              <a:r>
                <a:rPr lang="id-ID" sz="2400" baseline="-25000" dirty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n</a:t>
              </a:r>
              <a:endParaRPr lang="id-ID" sz="240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4982397" y="4644934"/>
              <a:ext cx="711200" cy="711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33B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dirty="0" smtClean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1</a:t>
              </a:r>
              <a:endParaRPr lang="id-ID" sz="240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endParaRPr>
            </a:p>
          </p:txBody>
        </p:sp>
        <p:cxnSp>
          <p:nvCxnSpPr>
            <p:cNvPr id="53" name="Straight Arrow Connector 52"/>
            <p:cNvCxnSpPr>
              <a:stCxn id="44" idx="6"/>
              <a:endCxn id="55" idx="1"/>
            </p:cNvCxnSpPr>
            <p:nvPr/>
          </p:nvCxnSpPr>
          <p:spPr>
            <a:xfrm flipV="1">
              <a:off x="7987535" y="3672571"/>
              <a:ext cx="408413" cy="608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395948" y="2887741"/>
              <a:ext cx="62068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2400" dirty="0" smtClean="0">
                  <a:solidFill>
                    <a:srgbClr val="00B0F0"/>
                  </a:solidFill>
                  <a:latin typeface="Product Sans" panose="020B0403030502040203" pitchFamily="34" charset="0"/>
                </a:rPr>
                <a:t>0.9</a:t>
              </a:r>
            </a:p>
            <a:p>
              <a:pPr algn="ctr"/>
              <a:r>
                <a:rPr lang="id-ID" sz="2400" dirty="0" smtClean="0">
                  <a:solidFill>
                    <a:srgbClr val="00B0F0"/>
                  </a:solidFill>
                  <a:latin typeface="Product Sans" panose="020B0403030502040203" pitchFamily="34" charset="0"/>
                </a:rPr>
                <a:t>0.7</a:t>
              </a:r>
            </a:p>
            <a:p>
              <a:pPr algn="ctr"/>
              <a:r>
                <a:rPr lang="id-ID" sz="2400" dirty="0" smtClean="0">
                  <a:solidFill>
                    <a:srgbClr val="FF0000"/>
                  </a:solidFill>
                  <a:latin typeface="Product Sans" panose="020B0403030502040203" pitchFamily="34" charset="0"/>
                </a:rPr>
                <a:t>0.3</a:t>
              </a:r>
            </a:p>
            <a:p>
              <a:pPr algn="ctr"/>
              <a:r>
                <a:rPr lang="id-ID" sz="2400" dirty="0" smtClean="0">
                  <a:solidFill>
                    <a:srgbClr val="FF0000"/>
                  </a:solidFill>
                  <a:latin typeface="Product Sans" panose="020B0403030502040203" pitchFamily="34" charset="0"/>
                </a:rPr>
                <a:t>0.1</a:t>
              </a:r>
              <a:endParaRPr lang="id-ID" sz="2400" dirty="0">
                <a:solidFill>
                  <a:srgbClr val="FF0000"/>
                </a:solidFill>
                <a:latin typeface="Product Sans" panose="020B0403030502040203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904386" y="225731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 smtClean="0">
                  <a:latin typeface="Product Sans" panose="020B0403030502040203" pitchFamily="34" charset="0"/>
                </a:rPr>
                <a:t>w</a:t>
              </a:r>
              <a:r>
                <a:rPr lang="id-ID" sz="2400" baseline="-25000" dirty="0" smtClean="0">
                  <a:latin typeface="Product Sans" panose="020B0403030502040203" pitchFamily="34" charset="0"/>
                </a:rPr>
                <a:t>1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726346" y="2789923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 smtClean="0">
                  <a:latin typeface="Product Sans" panose="020B0403030502040203" pitchFamily="34" charset="0"/>
                </a:rPr>
                <a:t>w</a:t>
              </a:r>
              <a:r>
                <a:rPr lang="id-ID" sz="2400" baseline="-25000" dirty="0" smtClean="0">
                  <a:latin typeface="Product Sans" panose="020B0403030502040203" pitchFamily="34" charset="0"/>
                </a:rPr>
                <a:t>2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64983" y="3447822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 smtClean="0">
                  <a:latin typeface="Product Sans" panose="020B0403030502040203" pitchFamily="34" charset="0"/>
                </a:rPr>
                <a:t>w</a:t>
              </a:r>
              <a:r>
                <a:rPr lang="id-ID" sz="2400" baseline="-25000" dirty="0">
                  <a:latin typeface="Product Sans" panose="020B0403030502040203" pitchFamily="34" charset="0"/>
                </a:rPr>
                <a:t>n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59635" y="4094872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>
                  <a:latin typeface="Product Sans" panose="020B0403030502040203" pitchFamily="34" charset="0"/>
                </a:rPr>
                <a:t>b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6584835" y="3232534"/>
              <a:ext cx="1028700" cy="880075"/>
            </a:xfrm>
            <a:custGeom>
              <a:avLst/>
              <a:gdLst>
                <a:gd name="connsiteX0" fmla="*/ 0 w 1028700"/>
                <a:gd name="connsiteY0" fmla="*/ 880075 h 880075"/>
                <a:gd name="connsiteX1" fmla="*/ 406400 w 1028700"/>
                <a:gd name="connsiteY1" fmla="*/ 727675 h 880075"/>
                <a:gd name="connsiteX2" fmla="*/ 660400 w 1028700"/>
                <a:gd name="connsiteY2" fmla="*/ 92675 h 880075"/>
                <a:gd name="connsiteX3" fmla="*/ 1028700 w 1028700"/>
                <a:gd name="connsiteY3" fmla="*/ 3775 h 88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700" h="880075">
                  <a:moveTo>
                    <a:pt x="0" y="880075"/>
                  </a:moveTo>
                  <a:cubicBezTo>
                    <a:pt x="148166" y="869491"/>
                    <a:pt x="296333" y="858908"/>
                    <a:pt x="406400" y="727675"/>
                  </a:cubicBezTo>
                  <a:cubicBezTo>
                    <a:pt x="516467" y="596442"/>
                    <a:pt x="556683" y="213325"/>
                    <a:pt x="660400" y="92675"/>
                  </a:cubicBezTo>
                  <a:cubicBezTo>
                    <a:pt x="764117" y="-27975"/>
                    <a:pt x="1028700" y="3775"/>
                    <a:pt x="1028700" y="3775"/>
                  </a:cubicBezTo>
                </a:path>
              </a:pathLst>
            </a:cu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320178" y="5479407"/>
                <a:ext cx="20386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 sz="2400" b="0" i="0" smtClean="0">
                          <a:latin typeface="Cambria Math" panose="02040503050406030204" pitchFamily="18" charset="0"/>
                        </a:rPr>
                        <m:t>step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id-ID" sz="2400" b="0" i="0" smtClean="0">
                          <a:latin typeface="Cambria Math" panose="02040503050406030204" pitchFamily="18" charset="0"/>
                        </a:rPr>
                        <m:t>Wx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178" y="5479407"/>
                <a:ext cx="2038635" cy="461665"/>
              </a:xfrm>
              <a:prstGeom prst="rect">
                <a:avLst/>
              </a:prstGeom>
              <a:blipFill rotWithShape="0">
                <a:blip r:embed="rId2"/>
                <a:stretch>
                  <a:fillRect r="-299" b="-1710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098457" y="5479407"/>
                <a:ext cx="16694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id-ID" sz="2400" b="0" i="0" smtClean="0">
                          <a:latin typeface="Cambria Math" panose="02040503050406030204" pitchFamily="18" charset="0"/>
                        </a:rPr>
                        <m:t>Wx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457" y="5479407"/>
                <a:ext cx="1669431" cy="461665"/>
              </a:xfrm>
              <a:prstGeom prst="rect">
                <a:avLst/>
              </a:prstGeom>
              <a:blipFill rotWithShape="0">
                <a:blip r:embed="rId3"/>
                <a:stretch>
                  <a:fillRect r="-730" b="-1710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90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Klasifikasi Multi-class </a:t>
            </a:r>
            <a:endParaRPr lang="id-ID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Dari Binary Classifier menjadi Multi-class Classifier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177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Ringkasan Sejauh Ini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13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Multi-Class</a:t>
            </a:r>
            <a:endParaRPr lang="id-ID" dirty="0"/>
          </a:p>
        </p:txBody>
      </p:sp>
      <p:grpSp>
        <p:nvGrpSpPr>
          <p:cNvPr id="24" name="Group 23"/>
          <p:cNvGrpSpPr/>
          <p:nvPr/>
        </p:nvGrpSpPr>
        <p:grpSpPr>
          <a:xfrm>
            <a:off x="4787900" y="1048740"/>
            <a:ext cx="2718462" cy="665760"/>
            <a:chOff x="4787900" y="1048740"/>
            <a:chExt cx="2718462" cy="665760"/>
          </a:xfrm>
        </p:grpSpPr>
        <p:cxnSp>
          <p:nvCxnSpPr>
            <p:cNvPr id="11" name="Straight Connector 10"/>
            <p:cNvCxnSpPr>
              <a:stCxn id="9" idx="1"/>
            </p:cNvCxnSpPr>
            <p:nvPr/>
          </p:nvCxnSpPr>
          <p:spPr>
            <a:xfrm flipH="1">
              <a:off x="4787900" y="1279573"/>
              <a:ext cx="1041400" cy="434927"/>
            </a:xfrm>
            <a:prstGeom prst="line">
              <a:avLst/>
            </a:prstGeom>
            <a:ln w="38100">
              <a:solidFill>
                <a:srgbClr val="33B99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829300" y="1048740"/>
              <a:ext cx="16770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 smtClean="0">
                  <a:latin typeface="Product Sans" panose="020B0403030502040203" pitchFamily="34" charset="0"/>
                </a:rPr>
                <a:t>Date-able?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6404" y="4362534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Product Sans" panose="020B0403030502040203" pitchFamily="34" charset="0"/>
              </a:rPr>
              <a:t>Berat Badan</a:t>
            </a:r>
            <a:endParaRPr lang="id-ID" sz="2400" dirty="0">
              <a:latin typeface="Product Sans" panose="020B040303050204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7511" y="5200945"/>
            <a:ext cx="1917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Product Sans" panose="020B0403030502040203" pitchFamily="34" charset="0"/>
              </a:rPr>
              <a:t>Tinggi Badan</a:t>
            </a:r>
            <a:endParaRPr lang="id-ID" sz="2400" dirty="0">
              <a:latin typeface="Product Sans" panose="020B040303050204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122984" y="4362534"/>
                <a:ext cx="4278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984" y="4362534"/>
                <a:ext cx="427873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22984" y="5231723"/>
                <a:ext cx="4361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984" y="5231723"/>
                <a:ext cx="436145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36332" y="5130568"/>
                <a:ext cx="26697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332" y="5130568"/>
                <a:ext cx="2669770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3588552" y="4626990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Product Sans" panose="020B0403030502040203" pitchFamily="34" charset="0"/>
              </a:rPr>
              <a:t>Score</a:t>
            </a:r>
            <a:endParaRPr lang="id-ID" sz="2400" dirty="0">
              <a:latin typeface="Product Sans" panose="020B040303050204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468935" y="5165382"/>
                <a:ext cx="12045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 sz="280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id-ID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935" y="5165382"/>
                <a:ext cx="1204561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540776" y="4626990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Product Sans" panose="020B0403030502040203" pitchFamily="34" charset="0"/>
              </a:rPr>
              <a:t>Probabilitas</a:t>
            </a:r>
            <a:endParaRPr lang="id-ID" sz="2400" dirty="0">
              <a:latin typeface="Product Sans" panose="020B040303050204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85467" y="5129423"/>
                <a:ext cx="16694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id-ID" sz="2400" b="0" i="0" smtClean="0">
                          <a:latin typeface="Cambria Math" panose="02040503050406030204" pitchFamily="18" charset="0"/>
                        </a:rPr>
                        <m:t>Wx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467" y="5129423"/>
                <a:ext cx="1669431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730" b="-1710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021" y="1510405"/>
            <a:ext cx="2399279" cy="2399279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7770215" y="4285589"/>
            <a:ext cx="965329" cy="766028"/>
            <a:chOff x="7859115" y="4285589"/>
            <a:chExt cx="965329" cy="7660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7972930" y="4528397"/>
                  <a:ext cx="73770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id-ID" sz="28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2930" y="4528397"/>
                  <a:ext cx="737701" cy="5232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7859115" y="4285589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>
                  <a:latin typeface="Product Sans" panose="020B0403030502040203" pitchFamily="34" charset="0"/>
                </a:rPr>
                <a:t>Date-able</a:t>
              </a:r>
              <a:endParaRPr lang="id-ID" sz="1400" dirty="0">
                <a:latin typeface="Product Sans" panose="020B0403030502040203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79457" y="5226936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latin typeface="Product Sans" panose="020B0403030502040203" pitchFamily="34" charset="0"/>
              </a:rPr>
              <a:t>Non-date-able</a:t>
            </a:r>
            <a:endParaRPr lang="id-ID" sz="1400" dirty="0">
              <a:latin typeface="Product Sans" panose="020B040303050204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562594" y="5481969"/>
                <a:ext cx="13637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1−0.1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594" y="5481969"/>
                <a:ext cx="1363707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932919" y="5466902"/>
                <a:ext cx="6399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r>
                  <a:rPr lang="id-ID" sz="2800" dirty="0" smtClean="0"/>
                  <a:t>9</a:t>
                </a:r>
                <a:endParaRPr lang="id-ID" sz="28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919" y="5466902"/>
                <a:ext cx="639919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11628" r="-18095" b="-3255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7562594" y="2882501"/>
            <a:ext cx="1363707" cy="3226199"/>
            <a:chOff x="7651494" y="2882501"/>
            <a:chExt cx="1363707" cy="3226199"/>
          </a:xfrm>
        </p:grpSpPr>
        <p:sp>
          <p:nvSpPr>
            <p:cNvPr id="31" name="Rectangle 30"/>
            <p:cNvSpPr/>
            <p:nvPr/>
          </p:nvSpPr>
          <p:spPr>
            <a:xfrm>
              <a:off x="7651494" y="4127500"/>
              <a:ext cx="1363707" cy="1981200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691487" y="2882501"/>
              <a:ext cx="12795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 smtClean="0">
                  <a:latin typeface="Product Sans" panose="020B0403030502040203" pitchFamily="34" charset="0"/>
                </a:rPr>
                <a:t>Total = 1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  <p:cxnSp>
          <p:nvCxnSpPr>
            <p:cNvPr id="34" name="Straight Arrow Connector 33"/>
            <p:cNvCxnSpPr>
              <a:stCxn id="31" idx="0"/>
              <a:endCxn id="32" idx="2"/>
            </p:cNvCxnSpPr>
            <p:nvPr/>
          </p:nvCxnSpPr>
          <p:spPr>
            <a:xfrm flipH="1" flipV="1">
              <a:off x="8331246" y="3344166"/>
              <a:ext cx="2102" cy="783334"/>
            </a:xfrm>
            <a:prstGeom prst="straightConnector1">
              <a:avLst/>
            </a:prstGeom>
            <a:ln w="38100"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973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6" grpId="1"/>
      <p:bldP spid="18" grpId="0"/>
      <p:bldP spid="20" grpId="0"/>
      <p:bldP spid="21" grpId="0"/>
      <p:bldP spid="23" grpId="0"/>
      <p:bldP spid="27" grpId="0"/>
      <p:bldP spid="28" grpId="0"/>
      <p:bldP spid="28" grpId="1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Klasifikasi Multiclass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14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Multi-Class</a:t>
            </a:r>
            <a:endParaRPr lang="id-ID" dirty="0"/>
          </a:p>
        </p:txBody>
      </p:sp>
      <p:grpSp>
        <p:nvGrpSpPr>
          <p:cNvPr id="9" name="Group 8"/>
          <p:cNvGrpSpPr/>
          <p:nvPr/>
        </p:nvGrpSpPr>
        <p:grpSpPr>
          <a:xfrm>
            <a:off x="4823260" y="1048740"/>
            <a:ext cx="2591730" cy="826592"/>
            <a:chOff x="4823260" y="1048740"/>
            <a:chExt cx="2591730" cy="826592"/>
          </a:xfrm>
        </p:grpSpPr>
        <p:cxnSp>
          <p:nvCxnSpPr>
            <p:cNvPr id="10" name="Straight Connector 9"/>
            <p:cNvCxnSpPr>
              <a:stCxn id="11" idx="1"/>
            </p:cNvCxnSpPr>
            <p:nvPr/>
          </p:nvCxnSpPr>
          <p:spPr>
            <a:xfrm flipH="1">
              <a:off x="4823260" y="1279573"/>
              <a:ext cx="1006040" cy="595759"/>
            </a:xfrm>
            <a:prstGeom prst="line">
              <a:avLst/>
            </a:prstGeom>
            <a:ln w="38100">
              <a:solidFill>
                <a:srgbClr val="33B99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829300" y="1048740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 smtClean="0">
                  <a:latin typeface="Product Sans" panose="020B0403030502040203" pitchFamily="34" charset="0"/>
                </a:rPr>
                <a:t>Ikan Paus?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66021" y="1629270"/>
            <a:ext cx="2079290" cy="461665"/>
            <a:chOff x="4866021" y="1048740"/>
            <a:chExt cx="2079290" cy="461665"/>
          </a:xfrm>
        </p:grpSpPr>
        <p:cxnSp>
          <p:nvCxnSpPr>
            <p:cNvPr id="17" name="Straight Connector 16"/>
            <p:cNvCxnSpPr>
              <a:stCxn id="18" idx="1"/>
            </p:cNvCxnSpPr>
            <p:nvPr/>
          </p:nvCxnSpPr>
          <p:spPr>
            <a:xfrm flipH="1">
              <a:off x="4866021" y="1279573"/>
              <a:ext cx="963279" cy="184476"/>
            </a:xfrm>
            <a:prstGeom prst="line">
              <a:avLst/>
            </a:prstGeom>
            <a:ln w="38100">
              <a:solidFill>
                <a:srgbClr val="33B99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29300" y="1048740"/>
              <a:ext cx="1116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 smtClean="0">
                  <a:latin typeface="Product Sans" panose="020B0403030502040203" pitchFamily="34" charset="0"/>
                </a:rPr>
                <a:t>Ayam?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6021" y="2209800"/>
            <a:ext cx="2146616" cy="465035"/>
            <a:chOff x="4866021" y="1045370"/>
            <a:chExt cx="2146616" cy="465035"/>
          </a:xfrm>
        </p:grpSpPr>
        <p:cxnSp>
          <p:nvCxnSpPr>
            <p:cNvPr id="21" name="Straight Connector 20"/>
            <p:cNvCxnSpPr>
              <a:stCxn id="22" idx="1"/>
            </p:cNvCxnSpPr>
            <p:nvPr/>
          </p:nvCxnSpPr>
          <p:spPr>
            <a:xfrm flipH="1" flipV="1">
              <a:off x="4866021" y="1045370"/>
              <a:ext cx="963279" cy="234203"/>
            </a:xfrm>
            <a:prstGeom prst="line">
              <a:avLst/>
            </a:prstGeom>
            <a:ln w="38100">
              <a:solidFill>
                <a:srgbClr val="33B99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29300" y="1048740"/>
              <a:ext cx="11833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 smtClean="0">
                  <a:latin typeface="Product Sans" panose="020B0403030502040203" pitchFamily="34" charset="0"/>
                </a:rPr>
                <a:t>Rubah?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25604" y="4362534"/>
            <a:ext cx="2042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Product Sans" panose="020B0403030502040203" pitchFamily="34" charset="0"/>
              </a:rPr>
              <a:t>Ukuran Badan</a:t>
            </a:r>
            <a:endParaRPr lang="id-ID" sz="2400" dirty="0">
              <a:latin typeface="Product Sans" panose="020B040303050204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0652" y="4974520"/>
            <a:ext cx="201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Product Sans" panose="020B0403030502040203" pitchFamily="34" charset="0"/>
              </a:rPr>
              <a:t>Lokasi tinggal</a:t>
            </a:r>
            <a:endParaRPr lang="id-ID" sz="2400" dirty="0">
              <a:latin typeface="Product Sans" panose="020B040303050204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8850" y="5511345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Product Sans" panose="020B0403030502040203" pitchFamily="34" charset="0"/>
              </a:rPr>
              <a:t>...</a:t>
            </a:r>
            <a:endParaRPr lang="id-ID" sz="2400" dirty="0">
              <a:latin typeface="Product Sans" panose="020B040303050204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13405" y="4362534"/>
                <a:ext cx="4278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405" y="4362534"/>
                <a:ext cx="427873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" t="4017" r="74350" b="69497"/>
          <a:stretch/>
        </p:blipFill>
        <p:spPr>
          <a:xfrm>
            <a:off x="3797299" y="1399885"/>
            <a:ext cx="1409701" cy="1879601"/>
          </a:xfrm>
        </p:spPr>
      </p:pic>
      <p:sp>
        <p:nvSpPr>
          <p:cNvPr id="42" name="TextBox 41"/>
          <p:cNvSpPr txBox="1"/>
          <p:nvPr/>
        </p:nvSpPr>
        <p:spPr>
          <a:xfrm>
            <a:off x="3553604" y="3550726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Product Sans" panose="020B0403030502040203" pitchFamily="34" charset="0"/>
              </a:rPr>
              <a:t>Score</a:t>
            </a:r>
            <a:endParaRPr lang="id-ID" sz="2400" dirty="0">
              <a:latin typeface="Product Sans" panose="020B0403030502040203" pitchFamily="34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3118620" y="4818821"/>
            <a:ext cx="1961380" cy="577033"/>
            <a:chOff x="3118620" y="4818821"/>
            <a:chExt cx="1961380" cy="5770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730207" y="4930001"/>
                  <a:ext cx="134979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d-ID" sz="28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id-ID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id-ID" sz="28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207" y="4930001"/>
                  <a:ext cx="1349793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3" name="Content Placeholder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76" t="4017" r="74350" b="69497"/>
            <a:stretch/>
          </p:blipFill>
          <p:spPr>
            <a:xfrm>
              <a:off x="3118620" y="4818821"/>
              <a:ext cx="432775" cy="577033"/>
            </a:xfrm>
            <a:prstGeom prst="rect">
              <a:avLst/>
            </a:prstGeom>
          </p:spPr>
        </p:pic>
      </p:grpSp>
      <p:grpSp>
        <p:nvGrpSpPr>
          <p:cNvPr id="69" name="Group 68"/>
          <p:cNvGrpSpPr/>
          <p:nvPr/>
        </p:nvGrpSpPr>
        <p:grpSpPr>
          <a:xfrm>
            <a:off x="3048000" y="4167205"/>
            <a:ext cx="1989239" cy="577033"/>
            <a:chOff x="3048000" y="4167205"/>
            <a:chExt cx="1989239" cy="5770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695718" y="4240279"/>
                  <a:ext cx="134152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d-ID" sz="28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id-ID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id-ID" sz="28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718" y="4240279"/>
                  <a:ext cx="1341521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4" name="Content Placeholder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59" t="5183" r="36990" b="68331"/>
            <a:stretch/>
          </p:blipFill>
          <p:spPr>
            <a:xfrm>
              <a:off x="3048000" y="4167205"/>
              <a:ext cx="622299" cy="577033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3083793" y="5531274"/>
            <a:ext cx="1996207" cy="577033"/>
            <a:chOff x="3083793" y="5531274"/>
            <a:chExt cx="1996207" cy="5770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730207" y="5604348"/>
                  <a:ext cx="134979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d-ID" sz="28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id-ID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id-ID" sz="28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207" y="5604348"/>
                  <a:ext cx="1349793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5" name="Content Placeholder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092" t="3434" r="4657" b="70080"/>
            <a:stretch/>
          </p:blipFill>
          <p:spPr>
            <a:xfrm>
              <a:off x="3083793" y="5531274"/>
              <a:ext cx="562009" cy="577033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5419116" y="3548455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Product Sans" panose="020B0403030502040203" pitchFamily="34" charset="0"/>
              </a:rPr>
              <a:t>Probabilitas</a:t>
            </a:r>
            <a:endParaRPr lang="id-ID" sz="2400" dirty="0">
              <a:latin typeface="Product Sans" panose="020B040303050204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375707" y="4182791"/>
                <a:ext cx="18517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?(</m:t>
                      </m:r>
                      <m:sSub>
                        <m:sSubPr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id-ID" sz="28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id-ID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707" y="4182791"/>
                <a:ext cx="1851789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394392" y="4930001"/>
                <a:ext cx="18517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?(</m:t>
                      </m:r>
                      <m:sSub>
                        <m:sSubPr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id-ID" sz="28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id-ID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392" y="4930001"/>
                <a:ext cx="1851789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394392" y="5604348"/>
                <a:ext cx="18517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?(</m:t>
                      </m:r>
                      <m:sSub>
                        <m:sSubPr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id-ID" sz="28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id-ID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392" y="5604348"/>
                <a:ext cx="1851789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>
            <a:off x="7617868" y="4153344"/>
            <a:ext cx="1175336" cy="577033"/>
            <a:chOff x="7617868" y="4153344"/>
            <a:chExt cx="1175336" cy="5770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240167" y="4201468"/>
                  <a:ext cx="5530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8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.1</m:t>
                        </m:r>
                      </m:oMath>
                    </m:oMathPara>
                  </a14:m>
                  <a:endParaRPr lang="id-ID" sz="28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0167" y="4201468"/>
                  <a:ext cx="553037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1" name="Content Placeholder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59" t="5183" r="36990" b="68331"/>
            <a:stretch/>
          </p:blipFill>
          <p:spPr>
            <a:xfrm>
              <a:off x="7617868" y="4153344"/>
              <a:ext cx="622299" cy="57703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313404" y="4974520"/>
                <a:ext cx="4361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404" y="4974520"/>
                <a:ext cx="436145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7642408" y="5511345"/>
            <a:ext cx="1183881" cy="577033"/>
            <a:chOff x="7642408" y="5511345"/>
            <a:chExt cx="1183881" cy="577033"/>
          </a:xfrm>
        </p:grpSpPr>
        <p:pic>
          <p:nvPicPr>
            <p:cNvPr id="57" name="Content Placeholder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092" t="3434" r="4657" b="70080"/>
            <a:stretch/>
          </p:blipFill>
          <p:spPr>
            <a:xfrm>
              <a:off x="7642408" y="5511345"/>
              <a:ext cx="562009" cy="57703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8273252" y="5584417"/>
                  <a:ext cx="5530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8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.2</m:t>
                        </m:r>
                      </m:oMath>
                    </m:oMathPara>
                  </a14:m>
                  <a:endParaRPr lang="id-ID" sz="2800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3252" y="5584417"/>
                  <a:ext cx="553037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7667589" y="4818821"/>
            <a:ext cx="1166385" cy="577033"/>
            <a:chOff x="7667589" y="4818821"/>
            <a:chExt cx="1166385" cy="577033"/>
          </a:xfrm>
        </p:grpSpPr>
        <p:pic>
          <p:nvPicPr>
            <p:cNvPr id="56" name="Content Placeholder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76" t="4017" r="74350" b="69497"/>
            <a:stretch/>
          </p:blipFill>
          <p:spPr>
            <a:xfrm>
              <a:off x="7667589" y="4818821"/>
              <a:ext cx="432775" cy="57703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280937" y="4935522"/>
                  <a:ext cx="5530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8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.7</m:t>
                        </m:r>
                      </m:oMath>
                    </m:oMathPara>
                  </a14:m>
                  <a:endParaRPr lang="id-ID" sz="2800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0937" y="4935522"/>
                  <a:ext cx="553037" cy="43088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7414990" y="2886373"/>
            <a:ext cx="1511311" cy="3311227"/>
            <a:chOff x="7503890" y="2886373"/>
            <a:chExt cx="1511311" cy="3311227"/>
          </a:xfrm>
        </p:grpSpPr>
        <p:sp>
          <p:nvSpPr>
            <p:cNvPr id="62" name="Rectangle 61"/>
            <p:cNvSpPr/>
            <p:nvPr/>
          </p:nvSpPr>
          <p:spPr>
            <a:xfrm>
              <a:off x="7503890" y="4010120"/>
              <a:ext cx="1511311" cy="2187480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619786" y="2886373"/>
              <a:ext cx="12795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 smtClean="0">
                  <a:latin typeface="Product Sans" panose="020B0403030502040203" pitchFamily="34" charset="0"/>
                </a:rPr>
                <a:t>Total = 1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  <p:cxnSp>
          <p:nvCxnSpPr>
            <p:cNvPr id="64" name="Straight Arrow Connector 63"/>
            <p:cNvCxnSpPr>
              <a:stCxn id="62" idx="0"/>
              <a:endCxn id="63" idx="2"/>
            </p:cNvCxnSpPr>
            <p:nvPr/>
          </p:nvCxnSpPr>
          <p:spPr>
            <a:xfrm flipH="1" flipV="1">
              <a:off x="8259545" y="3348038"/>
              <a:ext cx="1" cy="662082"/>
            </a:xfrm>
            <a:prstGeom prst="straightConnector1">
              <a:avLst/>
            </a:prstGeom>
            <a:ln w="38100"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923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8" grpId="0"/>
      <p:bldP spid="42" grpId="0"/>
      <p:bldP spid="46" grpId="0"/>
      <p:bldP spid="48" grpId="0"/>
      <p:bldP spid="49" grpId="0"/>
      <p:bldP spid="50" grpId="0"/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Klasifikasi Multiclass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15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Multi-Class</a:t>
            </a:r>
            <a:endParaRPr lang="id-ID" dirty="0"/>
          </a:p>
        </p:txBody>
      </p:sp>
      <p:pic>
        <p:nvPicPr>
          <p:cNvPr id="8" name="Content Placeholder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9" t="5183" r="36990" b="68331"/>
          <a:stretch/>
        </p:blipFill>
        <p:spPr>
          <a:xfrm>
            <a:off x="686146" y="1408777"/>
            <a:ext cx="1460499" cy="1354262"/>
          </a:xfrm>
          <a:prstGeom prst="rect">
            <a:avLst/>
          </a:prstGeom>
        </p:spPr>
      </p:pic>
      <p:pic>
        <p:nvPicPr>
          <p:cNvPr id="9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4" t="4017" r="74350" b="69497"/>
          <a:stretch/>
        </p:blipFill>
        <p:spPr>
          <a:xfrm>
            <a:off x="933553" y="2952750"/>
            <a:ext cx="965684" cy="1345056"/>
          </a:xfrm>
        </p:spPr>
      </p:pic>
      <p:pic>
        <p:nvPicPr>
          <p:cNvPr id="10" name="Content Placeholder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2" t="3434" r="4657" b="70080"/>
          <a:stretch/>
        </p:blipFill>
        <p:spPr>
          <a:xfrm>
            <a:off x="798119" y="4589117"/>
            <a:ext cx="1236551" cy="12696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96354" y="1824298"/>
                <a:ext cx="4651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354" y="1824298"/>
                <a:ext cx="46519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96353" y="3363668"/>
                <a:ext cx="4651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353" y="3363668"/>
                <a:ext cx="46519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96353" y="4903038"/>
                <a:ext cx="4651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353" y="4903038"/>
                <a:ext cx="46519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66146" y="1631424"/>
                <a:ext cx="1717200" cy="908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0+2+1</m:t>
                          </m:r>
                        </m:den>
                      </m:f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146" y="1631424"/>
                <a:ext cx="1717200" cy="90896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66146" y="3065227"/>
                <a:ext cx="1717201" cy="908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0+2+1</m:t>
                          </m:r>
                        </m:den>
                      </m:f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146" y="3065227"/>
                <a:ext cx="1717201" cy="90896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66146" y="4621549"/>
                <a:ext cx="1717201" cy="908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0+2+1</m:t>
                          </m:r>
                        </m:den>
                      </m:f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146" y="4621549"/>
                <a:ext cx="1717201" cy="90896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61732" y="1860233"/>
                <a:ext cx="2283061" cy="978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1+0+(−1)</m:t>
                          </m:r>
                        </m:den>
                      </m:f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732" y="1860233"/>
                <a:ext cx="2283061" cy="97821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6519033" y="1009427"/>
            <a:ext cx="2325760" cy="2108449"/>
            <a:chOff x="6417433" y="2145171"/>
            <a:chExt cx="2325760" cy="2108449"/>
          </a:xfrm>
        </p:grpSpPr>
        <p:sp>
          <p:nvSpPr>
            <p:cNvPr id="19" name="Rectangle 18"/>
            <p:cNvSpPr/>
            <p:nvPr/>
          </p:nvSpPr>
          <p:spPr>
            <a:xfrm>
              <a:off x="6417433" y="2496263"/>
              <a:ext cx="2325760" cy="1757357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28854" y="2145171"/>
              <a:ext cx="1545615" cy="707886"/>
            </a:xfrm>
            <a:prstGeom prst="rect">
              <a:avLst/>
            </a:prstGeom>
            <a:solidFill>
              <a:srgbClr val="FFF7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2000" dirty="0" smtClean="0">
                  <a:latin typeface="Product Sans" panose="020B0403030502040203" pitchFamily="34" charset="0"/>
                </a:rPr>
                <a:t>Bermasalah </a:t>
              </a:r>
            </a:p>
            <a:p>
              <a:pPr algn="ctr"/>
              <a:r>
                <a:rPr lang="id-ID" sz="2000" dirty="0" smtClean="0">
                  <a:latin typeface="Product Sans" panose="020B0403030502040203" pitchFamily="34" charset="0"/>
                </a:rPr>
                <a:t>pada saat</a:t>
              </a:r>
              <a:endParaRPr lang="id-ID" sz="2000" dirty="0">
                <a:latin typeface="Product Sans" panose="020B0403030502040203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24103" y="3371267"/>
            <a:ext cx="2325760" cy="2737433"/>
            <a:chOff x="6524103" y="3371267"/>
            <a:chExt cx="2325760" cy="2737433"/>
          </a:xfrm>
        </p:grpSpPr>
        <p:sp>
          <p:nvSpPr>
            <p:cNvPr id="21" name="Rectangle 20"/>
            <p:cNvSpPr/>
            <p:nvPr/>
          </p:nvSpPr>
          <p:spPr>
            <a:xfrm>
              <a:off x="6524103" y="3773159"/>
              <a:ext cx="2325760" cy="2335541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1104900" indent="-457200">
                <a:buFont typeface="+mj-lt"/>
                <a:buAutoNum type="alphaLcParenR"/>
              </a:pPr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Sin</a:t>
              </a:r>
            </a:p>
            <a:p>
              <a:pPr marL="1104900" indent="-457200">
                <a:buFont typeface="+mj-lt"/>
                <a:buAutoNum type="alphaLcParenR"/>
              </a:pPr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Cos</a:t>
              </a:r>
            </a:p>
            <a:p>
              <a:pPr marL="1104900" indent="-457200">
                <a:buFont typeface="+mj-lt"/>
                <a:buAutoNum type="alphaLcParenR"/>
              </a:pPr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Log</a:t>
              </a:r>
            </a:p>
            <a:p>
              <a:pPr marL="1104900" indent="-457200">
                <a:buFont typeface="+mj-lt"/>
                <a:buAutoNum type="alphaLcParenR"/>
              </a:pPr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Exp</a:t>
              </a:r>
            </a:p>
            <a:p>
              <a:pPr marL="1077913" indent="-430213"/>
              <a:endParaRPr lang="id-ID" sz="200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76639" y="3371267"/>
              <a:ext cx="2063385" cy="923330"/>
            </a:xfrm>
            <a:prstGeom prst="rect">
              <a:avLst/>
            </a:prstGeom>
            <a:solidFill>
              <a:srgbClr val="FFF7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id-ID" dirty="0" smtClean="0">
                  <a:latin typeface="Product Sans" panose="020B0403030502040203" pitchFamily="34" charset="0"/>
                </a:rPr>
                <a:t>Fungsi yang</a:t>
              </a:r>
            </a:p>
            <a:p>
              <a:pPr algn="ctr"/>
              <a:r>
                <a:rPr lang="id-ID" dirty="0" smtClean="0">
                  <a:latin typeface="Product Sans" panose="020B0403030502040203" pitchFamily="34" charset="0"/>
                </a:rPr>
                <a:t>selalu memberikan</a:t>
              </a:r>
            </a:p>
            <a:p>
              <a:pPr algn="ctr"/>
              <a:r>
                <a:rPr lang="id-ID" dirty="0" smtClean="0">
                  <a:latin typeface="Product Sans" panose="020B0403030502040203" pitchFamily="34" charset="0"/>
                </a:rPr>
                <a:t>hasil positif?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347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Klasifikasi Multiclass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16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Multi-Class</a:t>
            </a:r>
            <a:endParaRPr lang="id-ID" dirty="0"/>
          </a:p>
        </p:txBody>
      </p:sp>
      <p:pic>
        <p:nvPicPr>
          <p:cNvPr id="8" name="Content Placeholder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9" t="5183" r="36990" b="68331"/>
          <a:stretch/>
        </p:blipFill>
        <p:spPr>
          <a:xfrm>
            <a:off x="686146" y="1408777"/>
            <a:ext cx="1460499" cy="1354262"/>
          </a:xfrm>
          <a:prstGeom prst="rect">
            <a:avLst/>
          </a:prstGeom>
        </p:spPr>
      </p:pic>
      <p:pic>
        <p:nvPicPr>
          <p:cNvPr id="9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4" t="4017" r="74350" b="69497"/>
          <a:stretch/>
        </p:blipFill>
        <p:spPr>
          <a:xfrm>
            <a:off x="933553" y="2952750"/>
            <a:ext cx="965684" cy="1345056"/>
          </a:xfrm>
        </p:spPr>
      </p:pic>
      <p:pic>
        <p:nvPicPr>
          <p:cNvPr id="10" name="Content Placeholder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2" t="3434" r="4657" b="70080"/>
          <a:stretch/>
        </p:blipFill>
        <p:spPr>
          <a:xfrm>
            <a:off x="798119" y="4589117"/>
            <a:ext cx="1236551" cy="12696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96354" y="1824298"/>
                <a:ext cx="4651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354" y="1824298"/>
                <a:ext cx="46519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96353" y="3363668"/>
                <a:ext cx="4651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353" y="3363668"/>
                <a:ext cx="46519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96353" y="4903038"/>
                <a:ext cx="4651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353" y="4903038"/>
                <a:ext cx="46519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87102" y="1603853"/>
                <a:ext cx="2206373" cy="964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102" y="1603853"/>
                <a:ext cx="2206373" cy="964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87102" y="3010167"/>
                <a:ext cx="2206373" cy="1002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102" y="3010167"/>
                <a:ext cx="2206373" cy="100226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787102" y="4575800"/>
                <a:ext cx="2206373" cy="963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102" y="4575800"/>
                <a:ext cx="2206373" cy="96321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882274" y="1762742"/>
                <a:ext cx="1148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3600" b="0" i="1" smtClean="0">
                          <a:latin typeface="Cambria Math" panose="02040503050406030204" pitchFamily="18" charset="0"/>
                        </a:rPr>
                        <m:t>0.09</m:t>
                      </m:r>
                    </m:oMath>
                  </m:oMathPara>
                </a14:m>
                <a:endParaRPr lang="id-ID" sz="3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274" y="1762742"/>
                <a:ext cx="1148070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882274" y="3188132"/>
                <a:ext cx="1148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3600" b="0" i="1" smtClean="0">
                          <a:latin typeface="Cambria Math" panose="02040503050406030204" pitchFamily="18" charset="0"/>
                        </a:rPr>
                        <m:t>0.24</m:t>
                      </m:r>
                    </m:oMath>
                  </m:oMathPara>
                </a14:m>
                <a:endParaRPr lang="id-ID" sz="3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274" y="3188132"/>
                <a:ext cx="1148071" cy="64633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897269" y="4734240"/>
                <a:ext cx="1148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3600" b="0" i="1" smtClean="0">
                          <a:latin typeface="Cambria Math" panose="02040503050406030204" pitchFamily="18" charset="0"/>
                        </a:rPr>
                        <m:t>0.67</m:t>
                      </m:r>
                    </m:oMath>
                  </m:oMathPara>
                </a14:m>
                <a:endParaRPr lang="id-ID" sz="3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69" y="4734240"/>
                <a:ext cx="1148071" cy="64633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6715648" y="1023776"/>
            <a:ext cx="1511311" cy="4649035"/>
            <a:chOff x="7503890" y="3452058"/>
            <a:chExt cx="1511311" cy="4649035"/>
          </a:xfrm>
        </p:grpSpPr>
        <p:sp>
          <p:nvSpPr>
            <p:cNvPr id="31" name="Rectangle 30"/>
            <p:cNvSpPr/>
            <p:nvPr/>
          </p:nvSpPr>
          <p:spPr>
            <a:xfrm>
              <a:off x="7503890" y="4010120"/>
              <a:ext cx="1511311" cy="4090973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619786" y="3452058"/>
              <a:ext cx="12795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 smtClean="0">
                  <a:latin typeface="Product Sans" panose="020B0403030502040203" pitchFamily="34" charset="0"/>
                </a:rPr>
                <a:t>Total = 1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56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/>
      <p:bldP spid="26" grpId="0"/>
      <p:bldP spid="27" grpId="0"/>
      <p:bldP spid="28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Sigmoid Function (Binary)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d-ID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d-ID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id-ID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id-ID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id-ID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d-ID" sz="3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sup>
                          </m:sSup>
                        </m:den>
                      </m:f>
                    </m:oMath>
                  </m:oMathPara>
                </a14:m>
                <a:endParaRPr lang="id-ID" sz="36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d-ID" dirty="0" smtClean="0"/>
              <a:t>Softmax Function (Multiclass)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id-ID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d-ID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d-ID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d-ID" sz="3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id-ID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id-ID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d-ID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id-ID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d-ID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d-ID" sz="3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d-ID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id-ID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d-ID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id-ID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3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id-ID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d-ID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d-ID" sz="36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d-ID" sz="3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id-ID" sz="36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17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Sigmoid dan Softmax</a:t>
            </a:r>
            <a:endParaRPr lang="id-ID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Multi-Class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2239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Maximum Likelihood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Memberi tahu komputer model yang baik dan buruk.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58B-8D35-423F-8721-E198DA0F7641}" type="datetime1">
              <a:rPr lang="id-ID" smtClean="0"/>
              <a:t>17/02/2019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880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Error Function?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19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Maximum Likelihood</a:t>
            </a:r>
            <a:endParaRPr lang="id-ID" dirty="0"/>
          </a:p>
        </p:txBody>
      </p:sp>
      <p:grpSp>
        <p:nvGrpSpPr>
          <p:cNvPr id="8" name="Group 7"/>
          <p:cNvGrpSpPr/>
          <p:nvPr/>
        </p:nvGrpSpPr>
        <p:grpSpPr>
          <a:xfrm>
            <a:off x="2668588" y="1686604"/>
            <a:ext cx="3864525" cy="461665"/>
            <a:chOff x="4656727" y="1871473"/>
            <a:chExt cx="3864525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656727" y="1871473"/>
                  <a:ext cx="7727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id-ID" sz="2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727" y="1871473"/>
                  <a:ext cx="772712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5505550" y="1941217"/>
              <a:ext cx="3015702" cy="313487"/>
              <a:chOff x="5505550" y="1941217"/>
              <a:chExt cx="3015702" cy="313487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505550" y="2045661"/>
                <a:ext cx="113288" cy="11328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987234" y="1991267"/>
                <a:ext cx="213388" cy="21338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569018" y="1941217"/>
                <a:ext cx="313487" cy="31348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250901" y="1941217"/>
                <a:ext cx="313487" cy="313487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930136" y="2041316"/>
                <a:ext cx="113288" cy="113288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8407964" y="2041316"/>
                <a:ext cx="113288" cy="113288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1622" r="-2162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4324" r="-1891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6953691" y="1959460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3691" y="1959460"/>
                    <a:ext cx="226023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4324" r="-1891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1622" r="-2162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1053" r="-1842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2" name="Group 21"/>
          <p:cNvGrpSpPr/>
          <p:nvPr/>
        </p:nvGrpSpPr>
        <p:grpSpPr>
          <a:xfrm>
            <a:off x="2668588" y="2749354"/>
            <a:ext cx="3864525" cy="461665"/>
            <a:chOff x="4656727" y="3300519"/>
            <a:chExt cx="3864525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656727" y="3300519"/>
                  <a:ext cx="7727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id-ID" sz="24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727" y="3300519"/>
                  <a:ext cx="772712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 23"/>
            <p:cNvGrpSpPr/>
            <p:nvPr/>
          </p:nvGrpSpPr>
          <p:grpSpPr>
            <a:xfrm>
              <a:off x="5505550" y="3400834"/>
              <a:ext cx="3015702" cy="282916"/>
              <a:chOff x="5505550" y="1971788"/>
              <a:chExt cx="3015702" cy="282916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5505550" y="2045661"/>
                <a:ext cx="113288" cy="11328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027782" y="2018908"/>
                <a:ext cx="163339" cy="16333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644649" y="2002074"/>
                <a:ext cx="191770" cy="19177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7320085" y="2012885"/>
                <a:ext cx="169362" cy="169362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930136" y="2041316"/>
                <a:ext cx="113288" cy="113288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8407964" y="2041316"/>
                <a:ext cx="113288" cy="113288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1622" r="-21622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24324" r="-1891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6953691" y="1971788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3691" y="1971788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24324" r="-1891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1622" r="-21622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21053" r="-1842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6" name="Group 35"/>
          <p:cNvGrpSpPr/>
          <p:nvPr/>
        </p:nvGrpSpPr>
        <p:grpSpPr>
          <a:xfrm>
            <a:off x="2713699" y="3842384"/>
            <a:ext cx="3885615" cy="461665"/>
            <a:chOff x="4656727" y="3300519"/>
            <a:chExt cx="3885615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656727" y="3300519"/>
                  <a:ext cx="7727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id-ID" sz="24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727" y="3300519"/>
                  <a:ext cx="772712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5467181" y="3400834"/>
              <a:ext cx="3075161" cy="282916"/>
              <a:chOff x="5467181" y="1971788"/>
              <a:chExt cx="3075161" cy="282916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5467181" y="2066421"/>
                <a:ext cx="80589" cy="8058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014050" y="2062088"/>
                <a:ext cx="91028" cy="9102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621492" y="2054977"/>
                <a:ext cx="107694" cy="10769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346667" y="2054977"/>
                <a:ext cx="107694" cy="107694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936075" y="2062088"/>
                <a:ext cx="92516" cy="92516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8449826" y="2062088"/>
                <a:ext cx="92516" cy="92516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21053" r="-1842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75" name="Text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21622" r="-21622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6954232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4232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1622" r="-21622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24324" r="-1891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24324" r="-1891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0" name="TextBox 49"/>
          <p:cNvSpPr txBox="1"/>
          <p:nvPr/>
        </p:nvSpPr>
        <p:spPr>
          <a:xfrm>
            <a:off x="695789" y="5008824"/>
            <a:ext cx="8073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Product Sans" panose="020B0403030502040203" pitchFamily="34" charset="0"/>
              </a:rPr>
              <a:t>Maksudnya apa coba? Sangat tidak spesifik bagi komputer.</a:t>
            </a:r>
            <a:endParaRPr lang="id-ID" sz="24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93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Mengenal Error Function</a:t>
            </a:r>
            <a:endParaRPr lang="id-ID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Apa dan Bagaimana?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Menentukan Model yang Baik dan Buruk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20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Maximum Likelihood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738" r="685" b="4320"/>
          <a:stretch/>
        </p:blipFill>
        <p:spPr>
          <a:xfrm>
            <a:off x="470248" y="1290180"/>
            <a:ext cx="8246850" cy="2417524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163734" y="510463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d-ID" dirty="0">
                <a:latin typeface="Product Sans" panose="020B0403030502040203" pitchFamily="34" charset="0"/>
              </a:rPr>
              <a:t>Tapi bagaimana cara kita memberitahu</a:t>
            </a:r>
          </a:p>
          <a:p>
            <a:pPr algn="ctr"/>
            <a:r>
              <a:rPr lang="id-ID" dirty="0">
                <a:latin typeface="Product Sans" panose="020B0403030502040203" pitchFamily="34" charset="0"/>
              </a:rPr>
              <a:t>komputer bahwa ini model yang buruk?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620019" y="3707704"/>
            <a:ext cx="1659429" cy="1128204"/>
            <a:chOff x="1620019" y="3707704"/>
            <a:chExt cx="1659429" cy="1128204"/>
          </a:xfrm>
        </p:grpSpPr>
        <p:sp>
          <p:nvSpPr>
            <p:cNvPr id="51" name="TextBox 50"/>
            <p:cNvSpPr txBox="1"/>
            <p:nvPr/>
          </p:nvSpPr>
          <p:spPr>
            <a:xfrm>
              <a:off x="1620019" y="4466576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dirty="0" smtClean="0">
                  <a:latin typeface="Product Sans" panose="020B0403030502040203" pitchFamily="34" charset="0"/>
                </a:rPr>
                <a:t>Yang ini buruk!</a:t>
              </a:r>
            </a:p>
          </p:txBody>
        </p:sp>
        <p:cxnSp>
          <p:nvCxnSpPr>
            <p:cNvPr id="54" name="Straight Arrow Connector 53"/>
            <p:cNvCxnSpPr>
              <a:stCxn id="51" idx="0"/>
            </p:cNvCxnSpPr>
            <p:nvPr/>
          </p:nvCxnSpPr>
          <p:spPr>
            <a:xfrm flipH="1" flipV="1">
              <a:off x="2449733" y="3707704"/>
              <a:ext cx="1" cy="75887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945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Menentukan Model yang Baik dan Buruk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620" t="2707" r="1784" b="2573"/>
          <a:stretch/>
        </p:blipFill>
        <p:spPr>
          <a:xfrm>
            <a:off x="325677" y="2470150"/>
            <a:ext cx="4070959" cy="2374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ln>
                <a:solidFill>
                  <a:schemeClr val="tx1"/>
                </a:solidFill>
              </a:ln>
            </p:spPr>
            <p:txBody>
              <a:bodyPr anchor="t"/>
              <a:lstStyle/>
              <a:p>
                <a:pPr marL="0" indent="0">
                  <a:spcAft>
                    <a:spcPts val="1200"/>
                  </a:spcAft>
                  <a:buNone/>
                  <a:tabLst>
                    <a:tab pos="1339850" algn="l"/>
                  </a:tabLst>
                </a:pPr>
                <a:r>
                  <a:rPr lang="id-ID" b="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id-ID" dirty="0" smtClean="0"/>
                  <a:t>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id-ID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Wx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id-ID" dirty="0" smtClean="0"/>
              </a:p>
              <a:p>
                <a:pPr marL="538163" indent="0"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13398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id-ID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blue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id-ID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Wx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id-ID" sz="2000" dirty="0" smtClean="0"/>
              </a:p>
              <a:p>
                <a:pPr marL="538163" indent="0"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1339850" algn="l"/>
                  </a:tabLst>
                </a:pPr>
                <a:endParaRPr lang="id-ID" sz="2000" dirty="0" smtClean="0"/>
              </a:p>
              <a:p>
                <a:pPr marL="0" indent="0">
                  <a:spcAft>
                    <a:spcPts val="1200"/>
                  </a:spcAft>
                  <a:buNone/>
                  <a:tabLst>
                    <a:tab pos="1339850" algn="l"/>
                  </a:tabLst>
                </a:pPr>
                <a:r>
                  <a:rPr lang="id-ID" sz="2000" dirty="0" smtClean="0"/>
                  <a:t>Dengan asumsi warna-warna titik merupakan independent event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1339850" algn="l"/>
                  </a:tabLst>
                </a:pPr>
                <a:endParaRPr lang="id-ID" sz="2000" dirty="0" smtClean="0"/>
              </a:p>
              <a:p>
                <a:pPr marL="1165225" indent="-87313">
                  <a:spcAft>
                    <a:spcPts val="1200"/>
                  </a:spcAft>
                  <a:buNone/>
                  <a:tabLst>
                    <a:tab pos="13398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id-ID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red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id-ID" dirty="0" smtClean="0"/>
              </a:p>
              <a:p>
                <a:pPr marL="1077913" indent="0">
                  <a:spcAft>
                    <a:spcPts val="1200"/>
                  </a:spcAft>
                  <a:buNone/>
                  <a:tabLst>
                    <a:tab pos="13398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id-ID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blue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id-ID" dirty="0"/>
              </a:p>
              <a:p>
                <a:pPr marL="1165225" indent="-87313">
                  <a:spcAft>
                    <a:spcPts val="1200"/>
                  </a:spcAft>
                  <a:buNone/>
                  <a:tabLst>
                    <a:tab pos="13398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id-ID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red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id-ID" dirty="0"/>
              </a:p>
              <a:p>
                <a:pPr marL="1077913" indent="0">
                  <a:spcAft>
                    <a:spcPts val="1800"/>
                  </a:spcAft>
                  <a:buNone/>
                  <a:tabLst>
                    <a:tab pos="13398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id-ID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blue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d-ID" dirty="0" smtClean="0"/>
              </a:p>
              <a:p>
                <a:pPr marL="1339850" indent="0">
                  <a:spcAft>
                    <a:spcPts val="1200"/>
                  </a:spcAft>
                  <a:buNone/>
                  <a:tabLst>
                    <a:tab pos="13398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id-ID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all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0084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259" t="-9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21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/>
              <a:t>Maximum </a:t>
            </a:r>
            <a:r>
              <a:rPr lang="id-ID" dirty="0" smtClean="0"/>
              <a:t>Likelihood</a:t>
            </a:r>
            <a:endParaRPr lang="id-ID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819" t="1907" r="1693" b="1483"/>
          <a:stretch/>
        </p:blipFill>
        <p:spPr>
          <a:xfrm>
            <a:off x="325677" y="2470150"/>
            <a:ext cx="4070959" cy="23768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1023" t="2107" r="1479" b="2172"/>
          <a:stretch/>
        </p:blipFill>
        <p:spPr>
          <a:xfrm>
            <a:off x="325678" y="2470150"/>
            <a:ext cx="4070958" cy="2375122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5711868" y="5123445"/>
            <a:ext cx="2318476" cy="463163"/>
            <a:chOff x="5711868" y="5123445"/>
            <a:chExt cx="2318476" cy="463163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711868" y="5586608"/>
              <a:ext cx="2318476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741803" y="5123445"/>
                  <a:ext cx="28854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1803" y="5123445"/>
                  <a:ext cx="28854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9149" r="-19149" b="-163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0306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Menentukan Model yang Baik dan Buruk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22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Maximum Likelihood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738" r="685" b="4320"/>
          <a:stretch/>
        </p:blipFill>
        <p:spPr>
          <a:xfrm>
            <a:off x="470248" y="1290180"/>
            <a:ext cx="8246850" cy="2417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000" t="2194" r="1940" b="2206"/>
          <a:stretch/>
        </p:blipFill>
        <p:spPr>
          <a:xfrm>
            <a:off x="4814682" y="1380207"/>
            <a:ext cx="3821710" cy="22297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447" t="2688" r="1624" b="1981"/>
          <a:stretch/>
        </p:blipFill>
        <p:spPr>
          <a:xfrm>
            <a:off x="583315" y="1380207"/>
            <a:ext cx="3818992" cy="22297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78282" y="3862433"/>
                <a:ext cx="3249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=0.0084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82" y="3862433"/>
                <a:ext cx="324960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100733" y="3862433"/>
                <a:ext cx="3249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id-ID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=0.3024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733" y="3862433"/>
                <a:ext cx="324960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2424648" y="4328935"/>
            <a:ext cx="4338047" cy="991122"/>
            <a:chOff x="2424648" y="4328935"/>
            <a:chExt cx="4338047" cy="991122"/>
          </a:xfrm>
        </p:grpSpPr>
        <p:sp>
          <p:nvSpPr>
            <p:cNvPr id="20" name="TextBox 19"/>
            <p:cNvSpPr txBox="1"/>
            <p:nvPr/>
          </p:nvSpPr>
          <p:spPr>
            <a:xfrm>
              <a:off x="2424648" y="4950725"/>
              <a:ext cx="4338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dirty="0" smtClean="0">
                  <a:latin typeface="Product Sans" panose="020B0403030502040203" pitchFamily="34" charset="0"/>
                </a:rPr>
                <a:t>Spesifik dan mudah dimengerti komputer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606801" y="4328935"/>
              <a:ext cx="1922846" cy="524620"/>
              <a:chOff x="3606801" y="4328935"/>
              <a:chExt cx="1922846" cy="524620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3606801" y="4330700"/>
                <a:ext cx="986871" cy="522855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4593672" y="4328935"/>
                <a:ext cx="935975" cy="52462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1908102" y="5512933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 smtClean="0">
                <a:latin typeface="Product Sans" panose="020B0403030502040203" pitchFamily="34" charset="0"/>
              </a:rPr>
              <a:t>Penentuan ini disebut dengan </a:t>
            </a:r>
            <a:r>
              <a:rPr lang="id-ID" b="1" dirty="0" smtClean="0">
                <a:solidFill>
                  <a:srgbClr val="33B995"/>
                </a:solidFill>
                <a:latin typeface="Product Sans" panose="020B0403030502040203" pitchFamily="34" charset="0"/>
              </a:rPr>
              <a:t>Maximum Likelihood</a:t>
            </a:r>
          </a:p>
        </p:txBody>
      </p:sp>
    </p:spTree>
    <p:extLst>
      <p:ext uri="{BB962C8B-B14F-4D97-AF65-F5344CB8AC3E}">
        <p14:creationId xmlns:p14="http://schemas.microsoft.com/office/powerpoint/2010/main" val="142805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Menentukan Model yang Baik dan Buruk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63735" y="4386494"/>
            <a:ext cx="8807270" cy="1853667"/>
          </a:xfrm>
        </p:spPr>
        <p:txBody>
          <a:bodyPr>
            <a:normAutofit/>
          </a:bodyPr>
          <a:lstStyle/>
          <a:p>
            <a:r>
              <a:rPr lang="id-ID" sz="1800" dirty="0"/>
              <a:t>Sekarang kita tahu bahwa grafik kiri lebih buruk dari </a:t>
            </a:r>
            <a:r>
              <a:rPr lang="id-ID" sz="1800" dirty="0" smtClean="0"/>
              <a:t>kanan berdarkan operasi product </a:t>
            </a:r>
            <a:r>
              <a:rPr lang="id-ID" sz="1800" dirty="0"/>
              <a:t>seluruh probabilitas </a:t>
            </a:r>
            <a:r>
              <a:rPr lang="id-ID" sz="1800" dirty="0" smtClean="0"/>
              <a:t>point terklasifikasi sesuai warnanya.</a:t>
            </a:r>
          </a:p>
          <a:p>
            <a:r>
              <a:rPr lang="id-ID" sz="1800" dirty="0" smtClean="0"/>
              <a:t>Semakin besar probabilitasnya semakin bagus model kita.</a:t>
            </a:r>
          </a:p>
          <a:p>
            <a:r>
              <a:rPr lang="id-ID" sz="1800" dirty="0" smtClean="0"/>
              <a:t>Apakah kita berhasil menemukan Error Function yang kita cari?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23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Maximum Likelihood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738" r="685" b="4320"/>
          <a:stretch/>
        </p:blipFill>
        <p:spPr>
          <a:xfrm>
            <a:off x="470248" y="1290180"/>
            <a:ext cx="8246850" cy="2417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000" t="2194" r="1940" b="2206"/>
          <a:stretch/>
        </p:blipFill>
        <p:spPr>
          <a:xfrm>
            <a:off x="4814682" y="1380207"/>
            <a:ext cx="3821710" cy="22297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447" t="2688" r="1624" b="1981"/>
          <a:stretch/>
        </p:blipFill>
        <p:spPr>
          <a:xfrm>
            <a:off x="583315" y="1380207"/>
            <a:ext cx="3818992" cy="22297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78282" y="3862433"/>
                <a:ext cx="3249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=0.0084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82" y="3862433"/>
                <a:ext cx="324960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100733" y="3862433"/>
                <a:ext cx="3249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id-ID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=0.3024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733" y="3862433"/>
                <a:ext cx="324960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-65423" y="46591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946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Kelemahan Maximum Likelihood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3735" y="2946400"/>
                <a:ext cx="8807270" cy="3293761"/>
              </a:xfrm>
            </p:spPr>
            <p:txBody>
              <a:bodyPr anchor="t"/>
              <a:lstStyle/>
              <a:p>
                <a:r>
                  <a:rPr lang="id-ID" dirty="0" smtClean="0"/>
                  <a:t>Sekarang bayangkan jika kita memiliki ribuan data poin.</a:t>
                </a:r>
              </a:p>
              <a:p>
                <a:endParaRPr lang="id-ID" dirty="0"/>
              </a:p>
              <a:p>
                <a:r>
                  <a:rPr lang="id-ID" dirty="0" smtClean="0"/>
                  <a:t>Masing-masing poin memiliki nilai probabilitas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m:rPr>
                        <m:nor/>
                      </m:rPr>
                      <a:rPr lang="id-ID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id-ID" dirty="0" smtClean="0"/>
                  <a:t>.</a:t>
                </a:r>
              </a:p>
              <a:p>
                <a:endParaRPr lang="id-ID" dirty="0"/>
              </a:p>
              <a:p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.0…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0.0</m:t>
                    </m:r>
                    <m:r>
                      <a:rPr lang="id-ID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id-ID" dirty="0"/>
                  <a:t>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0.0</m:t>
                    </m:r>
                    <m:r>
                      <a:rPr lang="id-ID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d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d-ID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0.0000000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id-ID" dirty="0" smtClean="0"/>
              </a:p>
              <a:p>
                <a:endParaRPr lang="id-ID" dirty="0"/>
              </a:p>
              <a:p>
                <a:r>
                  <a:rPr lang="id-ID" dirty="0" smtClean="0"/>
                  <a:t>Sangat tidak baik untuk perhitungan.</a:t>
                </a:r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735" y="2946400"/>
                <a:ext cx="8807270" cy="3293761"/>
              </a:xfrm>
              <a:blipFill rotWithShape="0">
                <a:blip r:embed="rId2"/>
                <a:stretch>
                  <a:fillRect l="-969" t="-258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24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Maximum Likelihood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28177" y="1456149"/>
                <a:ext cx="35866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</m:t>
                      </m:r>
                      <m:r>
                        <a:rPr lang="id-ID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=0.0084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77" y="1456149"/>
                <a:ext cx="3586623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750628" y="1456149"/>
                <a:ext cx="35866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id-ID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id-ID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=0.3024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628" y="1456149"/>
                <a:ext cx="3586623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37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Cross Entropy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Error Function yang Sebenarnya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58B-8D35-423F-8721-E198DA0F7641}" type="datetime1">
              <a:rPr lang="id-ID" smtClean="0"/>
              <a:t>17/02/2019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66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Formulasi</a:t>
            </a:r>
            <a:r>
              <a:rPr lang="en-GB" dirty="0" smtClean="0"/>
              <a:t> Error Function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26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Cross Entropy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7377" y="1456149"/>
                <a:ext cx="35866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</m:t>
                      </m:r>
                      <m:r>
                        <a:rPr lang="id-ID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=0.0084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77" y="1456149"/>
                <a:ext cx="3586623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954885" y="1480126"/>
                <a:ext cx="35866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id-ID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id-ID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=0.3024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885" y="1480126"/>
                <a:ext cx="3586623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67099" y="2146179"/>
                <a:ext cx="42071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</m:t>
                          </m:r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99" y="2146179"/>
                <a:ext cx="4207177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643570" y="2144130"/>
                <a:ext cx="42071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GB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GB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GB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70" y="2144130"/>
                <a:ext cx="4207177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43299" y="2834160"/>
            <a:ext cx="4119844" cy="402159"/>
            <a:chOff x="243299" y="2834160"/>
            <a:chExt cx="4119844" cy="4021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43299" y="2836209"/>
                  <a:ext cx="77296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−2.3</m:t>
                        </m:r>
                      </m:oMath>
                    </m:oMathPara>
                  </a14:m>
                  <a:endParaRPr lang="id-ID" sz="20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299" y="2836209"/>
                  <a:ext cx="772969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348852" y="2834160"/>
                  <a:ext cx="9156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−0.36</m:t>
                        </m:r>
                      </m:oMath>
                    </m:oMathPara>
                  </a14:m>
                  <a:endParaRPr lang="id-ID" sz="20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852" y="2834160"/>
                  <a:ext cx="915635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242576" y="2834160"/>
                  <a:ext cx="9156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−0.51</m:t>
                        </m:r>
                      </m:oMath>
                    </m:oMathPara>
                  </a14:m>
                  <a:endParaRPr lang="id-ID" sz="2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576" y="2834160"/>
                  <a:ext cx="915635" cy="4001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447508" y="2834160"/>
                  <a:ext cx="9156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−1.61</m:t>
                        </m:r>
                      </m:oMath>
                    </m:oMathPara>
                  </a14:m>
                  <a:endParaRPr lang="id-ID" sz="2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508" y="2834160"/>
                  <a:ext cx="915635" cy="4001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4681938" y="2832111"/>
            <a:ext cx="3979219" cy="407157"/>
            <a:chOff x="4681938" y="2832111"/>
            <a:chExt cx="3979219" cy="407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4681938" y="2834160"/>
                  <a:ext cx="9156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−0.22</m:t>
                        </m:r>
                      </m:oMath>
                    </m:oMathPara>
                  </a14:m>
                  <a:endParaRPr lang="id-ID" sz="20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1938" y="2834160"/>
                  <a:ext cx="915635" cy="40011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855014" y="2839158"/>
                  <a:ext cx="77296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−0.1</m:t>
                        </m:r>
                      </m:oMath>
                    </m:oMathPara>
                  </a14:m>
                  <a:endParaRPr lang="id-ID" sz="2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5014" y="2839158"/>
                  <a:ext cx="772969" cy="4001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5681215" y="2832111"/>
                  <a:ext cx="9156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−0.36</m:t>
                        </m:r>
                      </m:oMath>
                    </m:oMathPara>
                  </a14:m>
                  <a:endParaRPr lang="id-ID" sz="2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1215" y="2832111"/>
                  <a:ext cx="91563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745522" y="2832111"/>
                  <a:ext cx="9156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−0.51</m:t>
                        </m:r>
                      </m:oMath>
                    </m:oMathPara>
                  </a14:m>
                  <a:endParaRPr lang="id-ID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5522" y="2832111"/>
                  <a:ext cx="915635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6851" y="3960487"/>
                <a:ext cx="44448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0.6</m:t>
                              </m:r>
                            </m:e>
                          </m:d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0.7</m:t>
                              </m:r>
                            </m:e>
                          </m:d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1" y="3960487"/>
                <a:ext cx="4444871" cy="400110"/>
              </a:xfrm>
              <a:prstGeom prst="rect">
                <a:avLst/>
              </a:prstGeom>
              <a:blipFill rotWithShape="0">
                <a:blip r:embed="rId1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392967" y="4650517"/>
            <a:ext cx="3966811" cy="400110"/>
            <a:chOff x="392967" y="4650517"/>
            <a:chExt cx="3966811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392967" y="4650517"/>
                  <a:ext cx="58060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2.3</m:t>
                        </m:r>
                      </m:oMath>
                    </m:oMathPara>
                  </a14:m>
                  <a:endParaRPr lang="id-ID" sz="20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967" y="4650517"/>
                  <a:ext cx="580608" cy="40011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5487" y="4650517"/>
                  <a:ext cx="9156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+0.36</m:t>
                        </m:r>
                      </m:oMath>
                    </m:oMathPara>
                  </a14:m>
                  <a:endParaRPr lang="id-ID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487" y="4650517"/>
                  <a:ext cx="915635" cy="40011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1239211" y="4650517"/>
                  <a:ext cx="9156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+0.51</m:t>
                        </m:r>
                      </m:oMath>
                    </m:oMathPara>
                  </a14:m>
                  <a:endParaRPr lang="id-ID" sz="2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211" y="4650517"/>
                  <a:ext cx="915635" cy="40011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3444143" y="4650517"/>
                  <a:ext cx="9156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+1.61</m:t>
                        </m:r>
                      </m:oMath>
                    </m:oMathPara>
                  </a14:m>
                  <a:endParaRPr lang="id-ID" sz="2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143" y="4650517"/>
                  <a:ext cx="915635" cy="40011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660211" y="3960487"/>
                <a:ext cx="44008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GB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id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d-ID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GB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GB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211" y="3960487"/>
                <a:ext cx="4400820" cy="400110"/>
              </a:xfrm>
              <a:prstGeom prst="rect">
                <a:avLst/>
              </a:prstGeom>
              <a:blipFill rotWithShape="0">
                <a:blip r:embed="rId1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4778117" y="4648468"/>
            <a:ext cx="4076553" cy="420125"/>
            <a:chOff x="4778117" y="4648468"/>
            <a:chExt cx="4076553" cy="4201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778117" y="4648468"/>
                  <a:ext cx="7232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0.22</m:t>
                        </m:r>
                      </m:oMath>
                    </m:oMathPara>
                  </a14:m>
                  <a:endParaRPr lang="id-ID" sz="20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8117" y="4648468"/>
                  <a:ext cx="723275" cy="40011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6972553" y="4668483"/>
                  <a:ext cx="77296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id-ID" sz="2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2553" y="4668483"/>
                  <a:ext cx="772969" cy="40011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5864236" y="4648468"/>
                  <a:ext cx="9156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0.36</m:t>
                        </m:r>
                      </m:oMath>
                    </m:oMathPara>
                  </a14:m>
                  <a:endParaRPr lang="id-ID" sz="2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4236" y="4648468"/>
                  <a:ext cx="915635" cy="40011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7939035" y="4648468"/>
                  <a:ext cx="9156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0.51</m:t>
                        </m:r>
                      </m:oMath>
                    </m:oMathPara>
                  </a14:m>
                  <a:endParaRPr lang="id-ID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9035" y="4648468"/>
                  <a:ext cx="915635" cy="40011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1822689" y="5307310"/>
            <a:ext cx="893193" cy="893193"/>
            <a:chOff x="1822689" y="5307310"/>
            <a:chExt cx="893193" cy="8931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1822689" y="5416747"/>
                  <a:ext cx="89319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4.8</m:t>
                        </m:r>
                      </m:oMath>
                    </m:oMathPara>
                  </a14:m>
                  <a:endParaRPr lang="id-ID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2689" y="5416747"/>
                  <a:ext cx="893193" cy="646331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/>
            <p:cNvSpPr/>
            <p:nvPr/>
          </p:nvSpPr>
          <p:spPr>
            <a:xfrm>
              <a:off x="1822689" y="5307310"/>
              <a:ext cx="893193" cy="893193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408416" y="5293767"/>
            <a:ext cx="893194" cy="893193"/>
            <a:chOff x="6408416" y="5293767"/>
            <a:chExt cx="893194" cy="8931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6408417" y="5410726"/>
                  <a:ext cx="89319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1.2</m:t>
                        </m:r>
                      </m:oMath>
                    </m:oMathPara>
                  </a14:m>
                  <a:endParaRPr lang="id-ID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417" y="5410726"/>
                  <a:ext cx="893193" cy="646331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32"/>
            <p:cNvSpPr/>
            <p:nvPr/>
          </p:nvSpPr>
          <p:spPr>
            <a:xfrm>
              <a:off x="6408416" y="5293767"/>
              <a:ext cx="893193" cy="893193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28924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0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Formulasi</a:t>
            </a:r>
            <a:r>
              <a:rPr lang="en-GB" dirty="0" smtClean="0"/>
              <a:t> Error Function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27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Cross Entropy</a:t>
            </a:r>
            <a:endParaRPr lang="id-ID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6" t="1244" r="553" b="13682"/>
          <a:stretch/>
        </p:blipFill>
        <p:spPr>
          <a:xfrm>
            <a:off x="565149" y="1381244"/>
            <a:ext cx="8074025" cy="22286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54049" y="3824924"/>
                <a:ext cx="35866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</m:t>
                      </m:r>
                      <m:r>
                        <a:rPr lang="id-ID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=0.0084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49" y="3824924"/>
                <a:ext cx="3586623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863890" y="3833558"/>
                <a:ext cx="35866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id-ID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id-ID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=0.3024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890" y="3833558"/>
                <a:ext cx="3586623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9020" y="4653981"/>
                <a:ext cx="44448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0.6</m:t>
                              </m:r>
                            </m:e>
                          </m:d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0.7</m:t>
                              </m:r>
                            </m:e>
                          </m:d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0" y="4653981"/>
                <a:ext cx="4444871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717780" y="4653981"/>
                <a:ext cx="44008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GB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id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d-ID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GB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GB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780" y="4653981"/>
                <a:ext cx="4400820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822689" y="5307310"/>
            <a:ext cx="893193" cy="893193"/>
            <a:chOff x="1822689" y="5307310"/>
            <a:chExt cx="893193" cy="8931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822689" y="5416747"/>
                  <a:ext cx="89319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4.8</m:t>
                        </m:r>
                      </m:oMath>
                    </m:oMathPara>
                  </a14:m>
                  <a:endParaRPr lang="id-ID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2689" y="5416747"/>
                  <a:ext cx="893193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Oval 15"/>
            <p:cNvSpPr/>
            <p:nvPr/>
          </p:nvSpPr>
          <p:spPr>
            <a:xfrm>
              <a:off x="1822689" y="5307310"/>
              <a:ext cx="893193" cy="893193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08416" y="5293767"/>
            <a:ext cx="893194" cy="893193"/>
            <a:chOff x="6408416" y="5293767"/>
            <a:chExt cx="893194" cy="8931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6408417" y="5410726"/>
                  <a:ext cx="89319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1.2</m:t>
                        </m:r>
                      </m:oMath>
                    </m:oMathPara>
                  </a14:m>
                  <a:endParaRPr lang="id-ID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417" y="5410726"/>
                  <a:ext cx="893193" cy="6463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6408416" y="5293767"/>
              <a:ext cx="893193" cy="893193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396542" y="5523174"/>
            <a:ext cx="241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Product Sans" panose="020B0403030502040203" pitchFamily="34" charset="0"/>
              </a:rPr>
              <a:t>Cross Entropy</a:t>
            </a:r>
            <a:endParaRPr lang="id-ID" sz="28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17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Formulasi</a:t>
            </a:r>
            <a:r>
              <a:rPr lang="en-GB" dirty="0" smtClean="0"/>
              <a:t> Error Function</a:t>
            </a:r>
            <a:endParaRPr lang="id-ID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23" y="2991213"/>
            <a:ext cx="2438611" cy="243861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28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Cross Entropy</a:t>
            </a:r>
            <a:endParaRPr lang="id-ID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634" y="2991730"/>
            <a:ext cx="2438095" cy="2438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729" y="2991213"/>
            <a:ext cx="2438611" cy="24386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812" y="1547897"/>
            <a:ext cx="991738" cy="9917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850" y="1551129"/>
            <a:ext cx="991738" cy="9917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165" y="1547897"/>
            <a:ext cx="991738" cy="9917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89397" y="4437761"/>
            <a:ext cx="10358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solidFill>
                  <a:schemeClr val="bg1"/>
                </a:solidFill>
                <a:latin typeface="Product Sans" panose="020B0403030502040203" pitchFamily="34" charset="0"/>
              </a:rPr>
              <a:t>0.8</a:t>
            </a:r>
            <a:endParaRPr lang="id-ID" sz="4400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9056" y="4435046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solidFill>
                  <a:schemeClr val="bg1"/>
                </a:solidFill>
                <a:latin typeface="Product Sans" panose="020B0403030502040203" pitchFamily="34" charset="0"/>
              </a:rPr>
              <a:t>0.7</a:t>
            </a:r>
            <a:endParaRPr lang="id-ID" sz="4400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1246" y="4435046"/>
            <a:ext cx="9492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solidFill>
                  <a:schemeClr val="bg1"/>
                </a:solidFill>
                <a:latin typeface="Product Sans" panose="020B0403030502040203" pitchFamily="34" charset="0"/>
              </a:rPr>
              <a:t>0.1</a:t>
            </a:r>
            <a:endParaRPr lang="id-ID" sz="4400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32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Formulasi</a:t>
            </a:r>
            <a:r>
              <a:rPr lang="en-GB" dirty="0" smtClean="0"/>
              <a:t> Error Function</a:t>
            </a:r>
            <a:endParaRPr lang="id-ID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476453"/>
              </p:ext>
            </p:extLst>
          </p:nvPr>
        </p:nvGraphicFramePr>
        <p:xfrm>
          <a:off x="177799" y="1252538"/>
          <a:ext cx="8793164" cy="4860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8291"/>
                <a:gridCol w="2198291"/>
                <a:gridCol w="2198291"/>
                <a:gridCol w="2198291"/>
              </a:tblGrid>
              <a:tr h="2265362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667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667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29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Cross Entropy</a:t>
            </a:r>
            <a:endParaRPr lang="id-ID" dirty="0"/>
          </a:p>
        </p:txBody>
      </p:sp>
      <p:pic>
        <p:nvPicPr>
          <p:cNvPr id="10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76" y="1846130"/>
            <a:ext cx="1454724" cy="14547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21" y="1846130"/>
            <a:ext cx="1454416" cy="14544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358" y="1845822"/>
            <a:ext cx="1454724" cy="14547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737" y="2727543"/>
            <a:ext cx="573003" cy="5730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300" y="2727543"/>
            <a:ext cx="573003" cy="57300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8242082" y="2814736"/>
            <a:ext cx="398519" cy="398616"/>
            <a:chOff x="914852" y="2573184"/>
            <a:chExt cx="630353" cy="630507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914852" y="2573338"/>
              <a:ext cx="630353" cy="630353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922770" y="2573184"/>
              <a:ext cx="614516" cy="61451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15345" y="3975102"/>
                <a:ext cx="12936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Gift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45" y="3975102"/>
                <a:ext cx="1293624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21995" y="5242469"/>
                <a:ext cx="18803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No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gift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95" y="5242469"/>
                <a:ext cx="1880323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920170" y="3773102"/>
            <a:ext cx="10358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latin typeface="Product Sans" panose="020B0403030502040203" pitchFamily="34" charset="0"/>
              </a:rPr>
              <a:t>0.8</a:t>
            </a:r>
            <a:endParaRPr lang="id-ID" sz="4400" b="1" dirty="0">
              <a:latin typeface="Product Sans" panose="020B040303050204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14923" y="377310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latin typeface="Product Sans" panose="020B0403030502040203" pitchFamily="34" charset="0"/>
              </a:rPr>
              <a:t>0.7</a:t>
            </a:r>
            <a:endParaRPr lang="id-ID" sz="4400" b="1" dirty="0">
              <a:latin typeface="Product Sans" panose="020B040303050204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66642" y="3773102"/>
            <a:ext cx="9492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latin typeface="Product Sans" panose="020B0403030502040203" pitchFamily="34" charset="0"/>
              </a:rPr>
              <a:t>0.1</a:t>
            </a:r>
            <a:endParaRPr lang="id-ID" sz="4400" b="1" dirty="0">
              <a:latin typeface="Product Sans" panose="020B040303050204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20169" y="5078569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latin typeface="Product Sans" panose="020B0403030502040203" pitchFamily="34" charset="0"/>
              </a:rPr>
              <a:t>0.2</a:t>
            </a:r>
            <a:endParaRPr lang="id-ID" sz="4400" b="1" dirty="0">
              <a:latin typeface="Product Sans" panose="020B040303050204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14923" y="5075854"/>
            <a:ext cx="10262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latin typeface="Product Sans" panose="020B0403030502040203" pitchFamily="34" charset="0"/>
              </a:rPr>
              <a:t>0.3</a:t>
            </a:r>
            <a:endParaRPr lang="id-ID" sz="4400" b="1" dirty="0">
              <a:latin typeface="Product Sans" panose="020B040303050204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66642" y="5075855"/>
            <a:ext cx="10310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latin typeface="Product Sans" panose="020B0403030502040203" pitchFamily="34" charset="0"/>
              </a:rPr>
              <a:t>0.9</a:t>
            </a:r>
            <a:endParaRPr lang="id-ID" sz="4400" b="1" dirty="0">
              <a:latin typeface="Product Sans" panose="020B0403030502040203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912650" y="3644900"/>
            <a:ext cx="1032949" cy="1043212"/>
          </a:xfrm>
          <a:prstGeom prst="ellipse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/>
          <p:cNvSpPr/>
          <p:nvPr/>
        </p:nvSpPr>
        <p:spPr>
          <a:xfrm>
            <a:off x="5197130" y="3644900"/>
            <a:ext cx="1032949" cy="1043212"/>
          </a:xfrm>
          <a:prstGeom prst="ellipse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Oval 29"/>
          <p:cNvSpPr/>
          <p:nvPr/>
        </p:nvSpPr>
        <p:spPr>
          <a:xfrm>
            <a:off x="7450216" y="4938968"/>
            <a:ext cx="1032949" cy="1043212"/>
          </a:xfrm>
          <a:prstGeom prst="ellipse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193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itu Error Function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Function yang menunjukkan seberapa buruk performa kita.</a:t>
            </a:r>
          </a:p>
          <a:p>
            <a:endParaRPr lang="id-ID" dirty="0"/>
          </a:p>
          <a:p>
            <a:r>
              <a:rPr lang="id-ID" dirty="0" smtClean="0"/>
              <a:t>Contoh:</a:t>
            </a:r>
          </a:p>
          <a:p>
            <a:pPr lvl="1"/>
            <a:r>
              <a:rPr lang="id-ID" dirty="0" smtClean="0"/>
              <a:t>Saya mau pergi ke meja terdekat</a:t>
            </a:r>
          </a:p>
          <a:p>
            <a:pPr lvl="1"/>
            <a:r>
              <a:rPr lang="id-ID" dirty="0" smtClean="0"/>
              <a:t>Error function saya = Jarak posisi saya ke posisi meja.</a:t>
            </a:r>
          </a:p>
          <a:p>
            <a:pPr lvl="1"/>
            <a:endParaRPr lang="id-ID" dirty="0"/>
          </a:p>
          <a:p>
            <a:r>
              <a:rPr lang="id-ID" dirty="0" smtClean="0"/>
              <a:t>Setelah mengetahui Error Function:</a:t>
            </a:r>
          </a:p>
          <a:p>
            <a:pPr lvl="1"/>
            <a:r>
              <a:rPr lang="id-ID" dirty="0" smtClean="0"/>
              <a:t>Setelah mengetahui bahwa posisi saya jauh, saya melihat sekitar untuk mengetahui arah mana yang terbaik menuju posisi meja.</a:t>
            </a:r>
          </a:p>
          <a:p>
            <a:pPr lvl="1"/>
            <a:r>
              <a:rPr lang="id-ID" dirty="0" smtClean="0"/>
              <a:t>Saya ambil langkah untuk bergerak mendekati meja.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3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Mengenal EF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7985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Formulasi</a:t>
            </a:r>
            <a:r>
              <a:rPr lang="en-GB" dirty="0"/>
              <a:t> Error Function</a:t>
            </a:r>
            <a:endParaRPr lang="id-ID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473403"/>
              </p:ext>
            </p:extLst>
          </p:nvPr>
        </p:nvGraphicFramePr>
        <p:xfrm>
          <a:off x="163554" y="1354138"/>
          <a:ext cx="8807450" cy="4540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1490"/>
                <a:gridCol w="1761490"/>
                <a:gridCol w="1761490"/>
                <a:gridCol w="1761490"/>
                <a:gridCol w="1761490"/>
              </a:tblGrid>
              <a:tr h="855662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551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551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551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551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551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551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551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551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30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Cross </a:t>
            </a:r>
            <a:r>
              <a:rPr lang="en-GB" dirty="0" smtClean="0"/>
              <a:t>Entropy</a:t>
            </a:r>
            <a:endParaRPr lang="id-ID" dirty="0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06" y="1465130"/>
            <a:ext cx="579878" cy="5798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743" y="1465130"/>
            <a:ext cx="579755" cy="5797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758" y="1479991"/>
            <a:ext cx="579878" cy="579878"/>
          </a:xfrm>
          <a:prstGeom prst="rect">
            <a:avLst/>
          </a:prstGeom>
        </p:spPr>
      </p:pic>
      <p:grpSp>
        <p:nvGrpSpPr>
          <p:cNvPr id="94" name="Group 93"/>
          <p:cNvGrpSpPr/>
          <p:nvPr/>
        </p:nvGrpSpPr>
        <p:grpSpPr>
          <a:xfrm>
            <a:off x="555749" y="2270343"/>
            <a:ext cx="307757" cy="3502759"/>
            <a:chOff x="466849" y="2270343"/>
            <a:chExt cx="307757" cy="350275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49" y="2270343"/>
              <a:ext cx="307757" cy="30775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49" y="2744019"/>
              <a:ext cx="307757" cy="30775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49" y="3176343"/>
              <a:ext cx="307757" cy="30775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49" y="4103009"/>
              <a:ext cx="307757" cy="307757"/>
            </a:xfrm>
            <a:prstGeom prst="rect">
              <a:avLst/>
            </a:prstGeom>
          </p:spPr>
        </p:pic>
        <p:grpSp>
          <p:nvGrpSpPr>
            <p:cNvPr id="24" name="Group 23"/>
            <p:cNvGrpSpPr/>
            <p:nvPr/>
          </p:nvGrpSpPr>
          <p:grpSpPr>
            <a:xfrm>
              <a:off x="504424" y="3705174"/>
              <a:ext cx="240561" cy="240620"/>
              <a:chOff x="914852" y="2573184"/>
              <a:chExt cx="630353" cy="630507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914852" y="2573338"/>
                <a:ext cx="630353" cy="63035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922770" y="2573184"/>
                <a:ext cx="614516" cy="61451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504424" y="4604451"/>
              <a:ext cx="240561" cy="240620"/>
              <a:chOff x="914852" y="2573184"/>
              <a:chExt cx="630353" cy="630507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914852" y="2573338"/>
                <a:ext cx="630353" cy="63035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922770" y="2573184"/>
                <a:ext cx="614516" cy="61451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500446" y="5073974"/>
              <a:ext cx="240561" cy="240620"/>
              <a:chOff x="914852" y="2573184"/>
              <a:chExt cx="630353" cy="630507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914852" y="2573338"/>
                <a:ext cx="630353" cy="63035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922770" y="2573184"/>
                <a:ext cx="614516" cy="61451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504424" y="5532482"/>
              <a:ext cx="240561" cy="240620"/>
              <a:chOff x="914852" y="2573184"/>
              <a:chExt cx="630353" cy="630507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914852" y="2573338"/>
                <a:ext cx="630353" cy="63035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922770" y="2573184"/>
                <a:ext cx="614516" cy="61451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oup 92"/>
          <p:cNvGrpSpPr/>
          <p:nvPr/>
        </p:nvGrpSpPr>
        <p:grpSpPr>
          <a:xfrm>
            <a:off x="2261871" y="2270343"/>
            <a:ext cx="325372" cy="3502759"/>
            <a:chOff x="2198371" y="2270343"/>
            <a:chExt cx="325372" cy="350275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1742" y="2270343"/>
              <a:ext cx="302001" cy="30200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8185" y="2749775"/>
              <a:ext cx="302001" cy="30200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8185" y="3640855"/>
              <a:ext cx="302001" cy="30200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371" y="4610262"/>
              <a:ext cx="302001" cy="302001"/>
            </a:xfrm>
            <a:prstGeom prst="rect">
              <a:avLst/>
            </a:prstGeom>
          </p:spPr>
        </p:pic>
        <p:grpSp>
          <p:nvGrpSpPr>
            <p:cNvPr id="36" name="Group 35"/>
            <p:cNvGrpSpPr/>
            <p:nvPr/>
          </p:nvGrpSpPr>
          <p:grpSpPr>
            <a:xfrm>
              <a:off x="2248904" y="3222610"/>
              <a:ext cx="240561" cy="240620"/>
              <a:chOff x="914852" y="2573184"/>
              <a:chExt cx="630353" cy="630507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914852" y="2573338"/>
                <a:ext cx="630353" cy="630353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922770" y="2573184"/>
                <a:ext cx="614516" cy="614516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2245882" y="4148963"/>
              <a:ext cx="240561" cy="240620"/>
              <a:chOff x="914852" y="2573184"/>
              <a:chExt cx="630353" cy="630507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914852" y="2573338"/>
                <a:ext cx="630353" cy="630353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922770" y="2573184"/>
                <a:ext cx="614516" cy="614516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242860" y="5089694"/>
              <a:ext cx="240561" cy="240620"/>
              <a:chOff x="914852" y="2573184"/>
              <a:chExt cx="630353" cy="630507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914852" y="2573338"/>
                <a:ext cx="630353" cy="630353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922770" y="2573184"/>
                <a:ext cx="614516" cy="614516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2252461" y="5532482"/>
              <a:ext cx="240561" cy="240620"/>
              <a:chOff x="914852" y="2573184"/>
              <a:chExt cx="630353" cy="630507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914852" y="2573338"/>
                <a:ext cx="630353" cy="630353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922770" y="2573184"/>
                <a:ext cx="614516" cy="614516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034379" y="2265986"/>
            <a:ext cx="307559" cy="3504064"/>
            <a:chOff x="3970879" y="2265986"/>
            <a:chExt cx="307559" cy="350406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79" y="2265986"/>
              <a:ext cx="302001" cy="30200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79" y="3179220"/>
              <a:ext cx="302001" cy="30200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6437" y="3657280"/>
              <a:ext cx="302001" cy="30200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79" y="5048574"/>
              <a:ext cx="302001" cy="302001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>
              <a:off x="4001598" y="2765386"/>
              <a:ext cx="240561" cy="240620"/>
              <a:chOff x="914852" y="2573184"/>
              <a:chExt cx="630353" cy="630507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914852" y="2573338"/>
                <a:ext cx="630353" cy="630353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922770" y="2573184"/>
                <a:ext cx="614516" cy="614516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4001598" y="4149277"/>
              <a:ext cx="240561" cy="240620"/>
              <a:chOff x="914852" y="2573184"/>
              <a:chExt cx="630353" cy="630507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914852" y="2573338"/>
                <a:ext cx="630353" cy="630353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922770" y="2573184"/>
                <a:ext cx="614516" cy="614516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4001598" y="4607465"/>
              <a:ext cx="240561" cy="240620"/>
              <a:chOff x="914852" y="2573184"/>
              <a:chExt cx="630353" cy="630507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914852" y="2573338"/>
                <a:ext cx="630353" cy="630353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922770" y="2573184"/>
                <a:ext cx="614516" cy="614516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4008979" y="5529430"/>
              <a:ext cx="240561" cy="240620"/>
              <a:chOff x="914852" y="2573184"/>
              <a:chExt cx="630353" cy="630507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914852" y="2573338"/>
                <a:ext cx="630353" cy="630353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922770" y="2573184"/>
                <a:ext cx="614516" cy="614516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Group 72"/>
          <p:cNvGrpSpPr/>
          <p:nvPr/>
        </p:nvGrpSpPr>
        <p:grpSpPr>
          <a:xfrm>
            <a:off x="975218" y="2253286"/>
            <a:ext cx="611855" cy="3606415"/>
            <a:chOff x="886318" y="2253286"/>
            <a:chExt cx="611855" cy="3606415"/>
          </a:xfrm>
        </p:grpSpPr>
        <p:sp>
          <p:nvSpPr>
            <p:cNvPr id="60" name="TextBox 59"/>
            <p:cNvSpPr txBox="1"/>
            <p:nvPr/>
          </p:nvSpPr>
          <p:spPr>
            <a:xfrm>
              <a:off x="886318" y="2253286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Product Sans" panose="020B0403030502040203" pitchFamily="34" charset="0"/>
                </a:rPr>
                <a:t>0.8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86318" y="2720544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Product Sans" panose="020B0403030502040203" pitchFamily="34" charset="0"/>
                </a:rPr>
                <a:t>0.8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86318" y="3181177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Product Sans" panose="020B0403030502040203" pitchFamily="34" charset="0"/>
                </a:rPr>
                <a:t>0.8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86318" y="3648435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Product Sans" panose="020B0403030502040203" pitchFamily="34" charset="0"/>
                </a:rPr>
                <a:t>0.2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86318" y="4095220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Product Sans" panose="020B0403030502040203" pitchFamily="34" charset="0"/>
                </a:rPr>
                <a:t>0.8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86318" y="4562478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Product Sans" panose="020B0403030502040203" pitchFamily="34" charset="0"/>
                </a:rPr>
                <a:t>0.2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86318" y="5023111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Product Sans" panose="020B0403030502040203" pitchFamily="34" charset="0"/>
                </a:rPr>
                <a:t>0.2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86318" y="5490369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Product Sans" panose="020B0403030502040203" pitchFamily="34" charset="0"/>
                </a:rPr>
                <a:t>0.2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729408" y="2265986"/>
            <a:ext cx="611855" cy="3606415"/>
            <a:chOff x="886318" y="2253286"/>
            <a:chExt cx="611855" cy="3606415"/>
          </a:xfrm>
        </p:grpSpPr>
        <p:sp>
          <p:nvSpPr>
            <p:cNvPr id="75" name="TextBox 74"/>
            <p:cNvSpPr txBox="1"/>
            <p:nvPr/>
          </p:nvSpPr>
          <p:spPr>
            <a:xfrm>
              <a:off x="886318" y="2253286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Product Sans" panose="020B0403030502040203" pitchFamily="34" charset="0"/>
                </a:rPr>
                <a:t>0.7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86318" y="2720544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0.7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86318" y="3181177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Product Sans" panose="020B0403030502040203" pitchFamily="34" charset="0"/>
                </a:rPr>
                <a:t>0.3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86318" y="3648435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0.7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86318" y="4095220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0.3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86318" y="4562478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0.7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86318" y="5023111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0.3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86318" y="5490369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0.3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508998" y="2253286"/>
            <a:ext cx="611855" cy="3606415"/>
            <a:chOff x="886318" y="2253286"/>
            <a:chExt cx="611855" cy="3606415"/>
          </a:xfrm>
        </p:grpSpPr>
        <p:sp>
          <p:nvSpPr>
            <p:cNvPr id="84" name="TextBox 83"/>
            <p:cNvSpPr txBox="1"/>
            <p:nvPr/>
          </p:nvSpPr>
          <p:spPr>
            <a:xfrm>
              <a:off x="886318" y="2253286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Product Sans" panose="020B0403030502040203" pitchFamily="34" charset="0"/>
                </a:rPr>
                <a:t>0.1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86318" y="2720544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Product Sans" panose="020B0403030502040203" pitchFamily="34" charset="0"/>
                </a:rPr>
                <a:t>0.9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86318" y="3181177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0.1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86318" y="3648435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0.1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86318" y="4095220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0.9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86318" y="4562478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0.9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86318" y="5023111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0.1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86318" y="5490369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0.9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569373" y="1586660"/>
            <a:ext cx="1540028" cy="4272785"/>
            <a:chOff x="5569373" y="1586660"/>
            <a:chExt cx="1540028" cy="4272785"/>
          </a:xfrm>
        </p:grpSpPr>
        <p:grpSp>
          <p:nvGrpSpPr>
            <p:cNvPr id="95" name="Group 94"/>
            <p:cNvGrpSpPr/>
            <p:nvPr/>
          </p:nvGrpSpPr>
          <p:grpSpPr>
            <a:xfrm>
              <a:off x="5874115" y="2253030"/>
              <a:ext cx="930543" cy="3606415"/>
              <a:chOff x="886318" y="2253286"/>
              <a:chExt cx="611855" cy="3606415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886318" y="2253286"/>
                <a:ext cx="6118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Product Sans" panose="020B0403030502040203" pitchFamily="34" charset="0"/>
                  </a:rPr>
                  <a:t>0.0568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886318" y="2720544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Product Sans" panose="020B0403030502040203" pitchFamily="34" charset="0"/>
                  </a:rPr>
                  <a:t>0.504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886318" y="3181177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Product Sans" panose="020B0403030502040203" pitchFamily="34" charset="0"/>
                  </a:rPr>
                  <a:t>0.024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86318" y="3648435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Product Sans" panose="020B0403030502040203" pitchFamily="34" charset="0"/>
                  </a:rPr>
                  <a:t>0.014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886318" y="4095220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Product Sans" panose="020B0403030502040203" pitchFamily="34" charset="0"/>
                  </a:rPr>
                  <a:t>0.216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886318" y="4562478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Product Sans" panose="020B0403030502040203" pitchFamily="34" charset="0"/>
                  </a:rPr>
                  <a:t>0.126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86318" y="5023111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Product Sans" panose="020B0403030502040203" pitchFamily="34" charset="0"/>
                  </a:rPr>
                  <a:t>0.006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886318" y="5490369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Product Sans" panose="020B0403030502040203" pitchFamily="34" charset="0"/>
                  </a:rPr>
                  <a:t>0.054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5569373" y="1586660"/>
              <a:ext cx="1540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err="1" smtClean="0">
                  <a:latin typeface="Product Sans" panose="020B0403030502040203" pitchFamily="34" charset="0"/>
                </a:rPr>
                <a:t>Probabilitas</a:t>
              </a:r>
              <a:endParaRPr lang="id-ID" sz="1600" dirty="0">
                <a:latin typeface="Product Sans" panose="020B0403030502040203" pitchFamily="34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7213600" y="1598020"/>
            <a:ext cx="1757404" cy="4261425"/>
            <a:chOff x="7213600" y="1598020"/>
            <a:chExt cx="1757404" cy="4261425"/>
          </a:xfrm>
        </p:grpSpPr>
        <p:grpSp>
          <p:nvGrpSpPr>
            <p:cNvPr id="104" name="Group 103"/>
            <p:cNvGrpSpPr/>
            <p:nvPr/>
          </p:nvGrpSpPr>
          <p:grpSpPr>
            <a:xfrm>
              <a:off x="7672257" y="2253030"/>
              <a:ext cx="840089" cy="3606415"/>
              <a:chOff x="886318" y="2253286"/>
              <a:chExt cx="611855" cy="3606415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886318" y="2253286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Product Sans" panose="020B0403030502040203" pitchFamily="34" charset="0"/>
                  </a:rPr>
                  <a:t>2.88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886318" y="2720544"/>
                <a:ext cx="6118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Product Sans" panose="020B0403030502040203" pitchFamily="34" charset="0"/>
                  </a:rPr>
                  <a:t>0.69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886318" y="3181177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Product Sans" panose="020B0403030502040203" pitchFamily="34" charset="0"/>
                  </a:rPr>
                  <a:t>3.73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886318" y="3648435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Product Sans" panose="020B0403030502040203" pitchFamily="34" charset="0"/>
                  </a:rPr>
                  <a:t>4.27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886318" y="4095220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Product Sans" panose="020B0403030502040203" pitchFamily="34" charset="0"/>
                  </a:rPr>
                  <a:t>1.53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886318" y="4562478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Product Sans" panose="020B0403030502040203" pitchFamily="34" charset="0"/>
                  </a:rPr>
                  <a:t>2.07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886318" y="5023111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Product Sans" panose="020B0403030502040203" pitchFamily="34" charset="0"/>
                  </a:rPr>
                  <a:t>5.12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886318" y="5490369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Product Sans" panose="020B0403030502040203" pitchFamily="34" charset="0"/>
                  </a:rPr>
                  <a:t>2.92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7213600" y="1598020"/>
              <a:ext cx="1757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>
                  <a:latin typeface="Product Sans" panose="020B0403030502040203" pitchFamily="34" charset="0"/>
                </a:rPr>
                <a:t>-</a:t>
              </a:r>
              <a:r>
                <a:rPr lang="en-GB" sz="1600" dirty="0" err="1" smtClean="0">
                  <a:latin typeface="Product Sans" panose="020B0403030502040203" pitchFamily="34" charset="0"/>
                </a:rPr>
                <a:t>ln</a:t>
              </a:r>
              <a:r>
                <a:rPr lang="en-GB" sz="1600" dirty="0" smtClean="0">
                  <a:latin typeface="Product Sans" panose="020B0403030502040203" pitchFamily="34" charset="0"/>
                </a:rPr>
                <a:t>(</a:t>
              </a:r>
              <a:r>
                <a:rPr lang="en-GB" sz="1600" dirty="0" err="1" smtClean="0">
                  <a:latin typeface="Product Sans" panose="020B0403030502040203" pitchFamily="34" charset="0"/>
                </a:rPr>
                <a:t>Probabilitas</a:t>
              </a:r>
              <a:r>
                <a:rPr lang="en-GB" sz="1600" dirty="0" smtClean="0">
                  <a:latin typeface="Product Sans" panose="020B0403030502040203" pitchFamily="34" charset="0"/>
                </a:rPr>
                <a:t>)</a:t>
              </a:r>
              <a:endParaRPr lang="id-ID" sz="1600" dirty="0">
                <a:latin typeface="Product Sans" panose="020B040303050204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541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Formulasi</a:t>
            </a:r>
            <a:r>
              <a:rPr lang="en-GB" dirty="0"/>
              <a:t> Error Function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31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Cross Entropy</a:t>
            </a:r>
            <a:endParaRPr lang="id-ID" dirty="0"/>
          </a:p>
        </p:txBody>
      </p:sp>
      <p:pic>
        <p:nvPicPr>
          <p:cNvPr id="11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60" y="1307170"/>
            <a:ext cx="647567" cy="6475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815" y="1310605"/>
            <a:ext cx="647430" cy="6474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338" y="1302981"/>
            <a:ext cx="647567" cy="6475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98" y="2280599"/>
            <a:ext cx="301673" cy="3016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89" y="2291619"/>
            <a:ext cx="301673" cy="30167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4861995" y="2339507"/>
            <a:ext cx="209811" cy="209862"/>
            <a:chOff x="914852" y="2573184"/>
            <a:chExt cx="630353" cy="63050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914852" y="2573338"/>
              <a:ext cx="630353" cy="630353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922770" y="2573184"/>
              <a:ext cx="614516" cy="61451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31826" y="1257433"/>
            <a:ext cx="1368119" cy="374583"/>
            <a:chOff x="331826" y="1257433"/>
            <a:chExt cx="1368119" cy="37458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826" y="1330343"/>
              <a:ext cx="301673" cy="3016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33499" y="1257433"/>
                  <a:ext cx="10664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=0.8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499" y="1257433"/>
                  <a:ext cx="106644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331825" y="1699675"/>
            <a:ext cx="1373442" cy="369332"/>
            <a:chOff x="331825" y="1699675"/>
            <a:chExt cx="137344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33499" y="1699675"/>
                  <a:ext cx="10717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=0.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499" y="1699675"/>
                  <a:ext cx="107176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825" y="1763339"/>
              <a:ext cx="301673" cy="301673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31825" y="2136666"/>
            <a:ext cx="1356070" cy="369332"/>
            <a:chOff x="331825" y="2136666"/>
            <a:chExt cx="135607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16127" y="2136666"/>
                  <a:ext cx="10717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=0.1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127" y="2136666"/>
                  <a:ext cx="1071768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825" y="2185824"/>
              <a:ext cx="302001" cy="30200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460608" y="2739256"/>
                <a:ext cx="460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608" y="2739256"/>
                <a:ext cx="460511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649274" y="2742212"/>
                <a:ext cx="4658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274" y="2742212"/>
                <a:ext cx="465832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4749475" y="2739085"/>
                <a:ext cx="8697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475" y="2739085"/>
                <a:ext cx="869790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620691" y="2285644"/>
                <a:ext cx="542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691" y="2285644"/>
                <a:ext cx="542135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821583" y="2269578"/>
                <a:ext cx="542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583" y="2269578"/>
                <a:ext cx="542135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5071806" y="2251103"/>
                <a:ext cx="5421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806" y="2251103"/>
                <a:ext cx="542136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6094398" y="1907487"/>
            <a:ext cx="2737544" cy="948447"/>
            <a:chOff x="6094398" y="1907487"/>
            <a:chExt cx="2737544" cy="948447"/>
          </a:xfrm>
        </p:grpSpPr>
        <p:sp>
          <p:nvSpPr>
            <p:cNvPr id="23" name="Rectangle 22"/>
            <p:cNvSpPr/>
            <p:nvPr/>
          </p:nvSpPr>
          <p:spPr>
            <a:xfrm>
              <a:off x="6094398" y="2065012"/>
              <a:ext cx="2737544" cy="790922"/>
            </a:xfrm>
            <a:prstGeom prst="rect">
              <a:avLst/>
            </a:prstGeom>
            <a:noFill/>
            <a:ln w="28575">
              <a:solidFill>
                <a:srgbClr val="33B99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/>
                <p:cNvSpPr/>
                <p:nvPr/>
              </p:nvSpPr>
              <p:spPr>
                <a:xfrm>
                  <a:off x="6094398" y="2313296"/>
                  <a:ext cx="273754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d-ID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0.8</m:t>
                            </m:r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d-ID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d>
                          </m:e>
                        </m:func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d-ID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id-ID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4398" y="2313296"/>
                  <a:ext cx="2737544" cy="33855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6628718" y="1907487"/>
              <a:ext cx="1620957" cy="369332"/>
            </a:xfrm>
            <a:prstGeom prst="rect">
              <a:avLst/>
            </a:prstGeom>
            <a:solidFill>
              <a:srgbClr val="FFF7FF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Product Sans" panose="020B0403030502040203" pitchFamily="34" charset="0"/>
                </a:rPr>
                <a:t>Cross Entropy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14441" y="3221180"/>
            <a:ext cx="1155125" cy="401676"/>
            <a:chOff x="314441" y="3221180"/>
            <a:chExt cx="1155125" cy="40167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/>
                <p:cNvSpPr/>
                <p:nvPr/>
              </p:nvSpPr>
              <p:spPr>
                <a:xfrm>
                  <a:off x="1034510" y="3221180"/>
                  <a:ext cx="435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510" y="3221180"/>
                  <a:ext cx="435056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>
              <a:off x="314441" y="3253524"/>
              <a:ext cx="7200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latin typeface="Product Sans" panose="020B0403030502040203" pitchFamily="34" charset="0"/>
                </a:rPr>
                <a:t>Label</a:t>
              </a:r>
              <a:endParaRPr lang="id-ID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274465" y="3221279"/>
                <a:ext cx="86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465" y="3221279"/>
                <a:ext cx="864660" cy="369332"/>
              </a:xfrm>
              <a:prstGeom prst="rect">
                <a:avLst/>
              </a:prstGeom>
              <a:blipFill rotWithShape="0">
                <a:blip r:embed="rId2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463132" y="3221279"/>
                <a:ext cx="86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132" y="3221279"/>
                <a:ext cx="864660" cy="369332"/>
              </a:xfrm>
              <a:prstGeom prst="rect">
                <a:avLst/>
              </a:prstGeom>
              <a:blipFill rotWithShape="0">
                <a:blip r:embed="rId2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4719357" y="3221180"/>
                <a:ext cx="86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357" y="3221180"/>
                <a:ext cx="864660" cy="369332"/>
              </a:xfrm>
              <a:prstGeom prst="rect">
                <a:avLst/>
              </a:prstGeom>
              <a:blipFill rotWithShape="0">
                <a:blip r:embed="rId2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14441" y="3806991"/>
                <a:ext cx="2848385" cy="2354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r>
                  <a:rPr lang="en-GB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um = 0</a:t>
                </a:r>
              </a:p>
              <a:p>
                <a:pPr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GB" sz="1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 data:</a:t>
                </a:r>
              </a:p>
              <a:p>
                <a:pPr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(y==1):</a:t>
                </a:r>
              </a:p>
              <a:p>
                <a:pPr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GB" sz="1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nilai</a:t>
                </a:r>
                <a:r>
                  <a:rPr lang="en-GB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GB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r>
                  <a:rPr lang="en-GB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lse:</a:t>
                </a:r>
              </a:p>
              <a:p>
                <a:pPr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GB" sz="1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nilai</a:t>
                </a:r>
                <a:r>
                  <a:rPr lang="en-GB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GB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sum </a:t>
                </a:r>
                <a:r>
                  <a:rPr lang="en-GB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lang="en-GB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sum </a:t>
                </a:r>
                <a:r>
                  <a:rPr lang="en-GB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 </a:t>
                </a:r>
                <a:r>
                  <a:rPr lang="en-GB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nilai</a:t>
                </a:r>
                <a:r>
                  <a:rPr lang="en-GB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lang="en-GB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CE = sum/length(sum)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41" y="3806991"/>
                <a:ext cx="2848385" cy="2354491"/>
              </a:xfrm>
              <a:prstGeom prst="rect">
                <a:avLst/>
              </a:prstGeom>
              <a:blipFill rotWithShape="0">
                <a:blip r:embed="rId23"/>
                <a:stretch>
                  <a:fillRect l="-642" t="-259" b="-181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3"/>
          <a:stretch/>
        </p:blipFill>
        <p:spPr>
          <a:xfrm>
            <a:off x="4949079" y="3828383"/>
            <a:ext cx="3688892" cy="2311705"/>
          </a:xfrm>
          <a:prstGeom prst="rect">
            <a:avLst/>
          </a:prstGeom>
        </p:spPr>
      </p:pic>
      <p:sp>
        <p:nvSpPr>
          <p:cNvPr id="45" name="Right Bracket 44"/>
          <p:cNvSpPr/>
          <p:nvPr/>
        </p:nvSpPr>
        <p:spPr>
          <a:xfrm>
            <a:off x="3050327" y="4483100"/>
            <a:ext cx="251673" cy="965200"/>
          </a:xfrm>
          <a:prstGeom prst="righ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0985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29" grpId="0"/>
      <p:bldP spid="31" grpId="0"/>
      <p:bldP spid="32" grpId="0"/>
      <p:bldP spid="33" grpId="0"/>
      <p:bldP spid="37" grpId="0"/>
      <p:bldP spid="38" grpId="0"/>
      <p:bldP spid="39" grpId="0"/>
      <p:bldP spid="40" grpId="0"/>
      <p:bldP spid="4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Formulasi</a:t>
            </a:r>
            <a:r>
              <a:rPr lang="en-GB" dirty="0"/>
              <a:t> Error Function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32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Cross Entropy</a:t>
            </a:r>
            <a:endParaRPr lang="id-ID" dirty="0"/>
          </a:p>
        </p:txBody>
      </p:sp>
      <p:pic>
        <p:nvPicPr>
          <p:cNvPr id="11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60" y="1307170"/>
            <a:ext cx="647567" cy="6475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815" y="1310605"/>
            <a:ext cx="647430" cy="6474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338" y="1302981"/>
            <a:ext cx="647567" cy="6475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98" y="2280599"/>
            <a:ext cx="301673" cy="3016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89" y="2291619"/>
            <a:ext cx="301673" cy="30167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4861995" y="2339507"/>
            <a:ext cx="209811" cy="209862"/>
            <a:chOff x="914852" y="2573184"/>
            <a:chExt cx="630353" cy="63050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914852" y="2573338"/>
              <a:ext cx="630353" cy="630353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922770" y="2573184"/>
              <a:ext cx="614516" cy="61451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31826" y="1257433"/>
            <a:ext cx="1368119" cy="374583"/>
            <a:chOff x="331826" y="1257433"/>
            <a:chExt cx="1368119" cy="37458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826" y="1330343"/>
              <a:ext cx="301673" cy="30167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33499" y="1257433"/>
                  <a:ext cx="10664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=0.8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499" y="1257433"/>
                  <a:ext cx="106644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331825" y="1699675"/>
            <a:ext cx="1373442" cy="369332"/>
            <a:chOff x="331825" y="1699675"/>
            <a:chExt cx="1373442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33499" y="1699675"/>
                  <a:ext cx="10717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=0.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499" y="1699675"/>
                  <a:ext cx="107176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825" y="1763339"/>
              <a:ext cx="301673" cy="301673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31825" y="2136666"/>
            <a:ext cx="1356070" cy="369332"/>
            <a:chOff x="331825" y="2136666"/>
            <a:chExt cx="1356070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16127" y="2136666"/>
                  <a:ext cx="10717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=0.1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127" y="2136666"/>
                  <a:ext cx="1071768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825" y="2185824"/>
              <a:ext cx="302001" cy="30200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2460608" y="2739256"/>
                <a:ext cx="460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608" y="2739256"/>
                <a:ext cx="460511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3649274" y="2742212"/>
                <a:ext cx="4658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274" y="2742212"/>
                <a:ext cx="465832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4749475" y="2739085"/>
                <a:ext cx="8697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475" y="2739085"/>
                <a:ext cx="869790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2620691" y="2285644"/>
                <a:ext cx="542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691" y="2285644"/>
                <a:ext cx="542135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3821583" y="2269578"/>
                <a:ext cx="542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583" y="2269578"/>
                <a:ext cx="542135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5071806" y="2251103"/>
                <a:ext cx="5421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806" y="2251103"/>
                <a:ext cx="542136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6094398" y="1907487"/>
            <a:ext cx="2737544" cy="948447"/>
            <a:chOff x="6094398" y="1907487"/>
            <a:chExt cx="2737544" cy="948447"/>
          </a:xfrm>
        </p:grpSpPr>
        <p:sp>
          <p:nvSpPr>
            <p:cNvPr id="23" name="Rectangle 22"/>
            <p:cNvSpPr/>
            <p:nvPr/>
          </p:nvSpPr>
          <p:spPr>
            <a:xfrm>
              <a:off x="6094398" y="2065012"/>
              <a:ext cx="2737544" cy="790922"/>
            </a:xfrm>
            <a:prstGeom prst="rect">
              <a:avLst/>
            </a:prstGeom>
            <a:noFill/>
            <a:ln w="28575">
              <a:solidFill>
                <a:srgbClr val="33B99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/>
                <p:cNvSpPr/>
                <p:nvPr/>
              </p:nvSpPr>
              <p:spPr>
                <a:xfrm>
                  <a:off x="6094398" y="2313296"/>
                  <a:ext cx="273754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d-ID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0.8</m:t>
                            </m:r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d-ID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d>
                          </m:e>
                        </m:func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d-ID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id-ID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4398" y="2313296"/>
                  <a:ext cx="2737544" cy="33855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6628718" y="1907487"/>
              <a:ext cx="1620957" cy="369332"/>
            </a:xfrm>
            <a:prstGeom prst="rect">
              <a:avLst/>
            </a:prstGeom>
            <a:solidFill>
              <a:srgbClr val="FFF7FF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Product Sans" panose="020B0403030502040203" pitchFamily="34" charset="0"/>
                </a:rPr>
                <a:t>Cross Entropy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14441" y="3221180"/>
            <a:ext cx="1155125" cy="401676"/>
            <a:chOff x="314441" y="3221180"/>
            <a:chExt cx="1155125" cy="40167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/>
                <p:cNvSpPr/>
                <p:nvPr/>
              </p:nvSpPr>
              <p:spPr>
                <a:xfrm>
                  <a:off x="1034510" y="3221180"/>
                  <a:ext cx="435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510" y="3221180"/>
                  <a:ext cx="435056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>
              <a:off x="314441" y="3253524"/>
              <a:ext cx="7200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latin typeface="Product Sans" panose="020B0403030502040203" pitchFamily="34" charset="0"/>
                </a:rPr>
                <a:t>Label</a:t>
              </a:r>
              <a:endParaRPr lang="id-ID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2274465" y="3221279"/>
                <a:ext cx="8920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465" y="3221279"/>
                <a:ext cx="892039" cy="369332"/>
              </a:xfrm>
              <a:prstGeom prst="rect">
                <a:avLst/>
              </a:prstGeom>
              <a:blipFill rotWithShape="0">
                <a:blip r:embed="rId1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3463132" y="3221279"/>
                <a:ext cx="897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132" y="3221279"/>
                <a:ext cx="897362" cy="369332"/>
              </a:xfrm>
              <a:prstGeom prst="rect">
                <a:avLst/>
              </a:prstGeom>
              <a:blipFill rotWithShape="0">
                <a:blip r:embed="rId2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/>
              <p:cNvSpPr/>
              <p:nvPr/>
            </p:nvSpPr>
            <p:spPr>
              <a:xfrm>
                <a:off x="4719357" y="3221180"/>
                <a:ext cx="897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357" y="3221180"/>
                <a:ext cx="897362" cy="369332"/>
              </a:xfrm>
              <a:prstGeom prst="rect">
                <a:avLst/>
              </a:prstGeom>
              <a:blipFill rotWithShape="0">
                <a:blip r:embed="rId2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314441" y="3806991"/>
                <a:ext cx="2848385" cy="2378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r>
                  <a:rPr lang="en-GB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um = 0</a:t>
                </a:r>
              </a:p>
              <a:p>
                <a:pPr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GB" sz="1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 data:</a:t>
                </a:r>
              </a:p>
              <a:p>
                <a:pPr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(y==1):</a:t>
                </a:r>
              </a:p>
              <a:p>
                <a:pPr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GB" sz="1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nilai</a:t>
                </a:r>
                <a:r>
                  <a:rPr lang="en-GB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d-ID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GB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r>
                  <a:rPr lang="en-GB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lse:</a:t>
                </a:r>
              </a:p>
              <a:p>
                <a:pPr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GB" sz="1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nilai</a:t>
                </a:r>
                <a:r>
                  <a:rPr lang="en-GB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d-ID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GB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sum </a:t>
                </a:r>
                <a:r>
                  <a:rPr lang="en-GB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lang="en-GB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sum </a:t>
                </a:r>
                <a:r>
                  <a:rPr lang="en-GB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 </a:t>
                </a:r>
                <a:r>
                  <a:rPr lang="en-GB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nilai</a:t>
                </a:r>
                <a:r>
                  <a:rPr lang="en-GB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lang="en-GB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CE = sum/length(sum)</a:t>
                </a: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41" y="3806991"/>
                <a:ext cx="2848385" cy="2378536"/>
              </a:xfrm>
              <a:prstGeom prst="rect">
                <a:avLst/>
              </a:prstGeom>
              <a:blipFill rotWithShape="0">
                <a:blip r:embed="rId22"/>
                <a:stretch>
                  <a:fillRect l="-642" t="-256" b="-76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3"/>
          <a:stretch/>
        </p:blipFill>
        <p:spPr>
          <a:xfrm>
            <a:off x="4949079" y="3828383"/>
            <a:ext cx="3688892" cy="2311705"/>
          </a:xfrm>
          <a:prstGeom prst="rect">
            <a:avLst/>
          </a:prstGeom>
        </p:spPr>
      </p:pic>
      <p:sp>
        <p:nvSpPr>
          <p:cNvPr id="45" name="Right Bracket 44"/>
          <p:cNvSpPr/>
          <p:nvPr/>
        </p:nvSpPr>
        <p:spPr>
          <a:xfrm>
            <a:off x="3050327" y="4483100"/>
            <a:ext cx="251673" cy="965200"/>
          </a:xfrm>
          <a:prstGeom prst="righ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2452831" y="2737679"/>
                <a:ext cx="462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1" y="2737679"/>
                <a:ext cx="462434" cy="369332"/>
              </a:xfrm>
              <a:prstGeom prst="rect">
                <a:avLst/>
              </a:prstGeom>
              <a:blipFill rotWithShape="0">
                <a:blip r:embed="rId24"/>
                <a:stretch>
                  <a:fillRect t="-6557" r="-14474"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3653700" y="2733202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700" y="2733202"/>
                <a:ext cx="467756" cy="369332"/>
              </a:xfrm>
              <a:prstGeom prst="rect">
                <a:avLst/>
              </a:prstGeom>
              <a:blipFill rotWithShape="0">
                <a:blip r:embed="rId25"/>
                <a:stretch>
                  <a:fillRect t="-6557" r="-14286"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/>
              <p:cNvSpPr/>
              <p:nvPr/>
            </p:nvSpPr>
            <p:spPr>
              <a:xfrm>
                <a:off x="4742229" y="2733202"/>
                <a:ext cx="8717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229" y="2733202"/>
                <a:ext cx="871713" cy="369332"/>
              </a:xfrm>
              <a:prstGeom prst="rect">
                <a:avLst/>
              </a:prstGeom>
              <a:blipFill rotWithShape="0">
                <a:blip r:embed="rId26"/>
                <a:stretch>
                  <a:fillRect t="-6557" r="-18182"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21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8" grpId="0"/>
      <p:bldP spid="28" grpId="1"/>
      <p:bldP spid="29" grpId="0"/>
      <p:bldP spid="29" grpId="1"/>
      <p:bldP spid="31" grpId="0"/>
      <p:bldP spid="32" grpId="0"/>
      <p:bldP spid="33" grpId="0"/>
      <p:bldP spid="37" grpId="0"/>
      <p:bldP spid="38" grpId="0"/>
      <p:bldP spid="39" grpId="0"/>
      <p:bldP spid="40" grpId="0"/>
      <p:bldP spid="45" grpId="0" animBg="1"/>
      <p:bldP spid="43" grpId="0"/>
      <p:bldP spid="46" grpId="0"/>
      <p:bldP spid="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583349" y="4496385"/>
            <a:ext cx="4254189" cy="1285060"/>
          </a:xfrm>
          <a:prstGeom prst="rect">
            <a:avLst/>
          </a:prstGeom>
          <a:noFill/>
          <a:ln w="28575">
            <a:solidFill>
              <a:srgbClr val="33B99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Formulasi</a:t>
            </a:r>
            <a:r>
              <a:rPr lang="en-GB" dirty="0"/>
              <a:t> Error Function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33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Cross Entropy</a:t>
            </a:r>
            <a:endParaRPr lang="id-ID" dirty="0"/>
          </a:p>
        </p:txBody>
      </p:sp>
      <p:pic>
        <p:nvPicPr>
          <p:cNvPr id="11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60" y="1307170"/>
            <a:ext cx="647567" cy="6475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815" y="1310605"/>
            <a:ext cx="647430" cy="6474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338" y="1302981"/>
            <a:ext cx="647567" cy="6475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98" y="2280599"/>
            <a:ext cx="301673" cy="3016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89" y="2291619"/>
            <a:ext cx="301673" cy="30167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4844174" y="2377642"/>
            <a:ext cx="209811" cy="209862"/>
            <a:chOff x="914852" y="2573184"/>
            <a:chExt cx="630353" cy="63050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914852" y="2573338"/>
              <a:ext cx="630353" cy="630353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922770" y="2573184"/>
              <a:ext cx="614516" cy="61451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" y="1330343"/>
            <a:ext cx="301673" cy="3016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33499" y="1257433"/>
                <a:ext cx="1066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99" y="1257433"/>
                <a:ext cx="106644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33499" y="1699675"/>
                <a:ext cx="1071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99" y="1699675"/>
                <a:ext cx="107176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16127" y="2136666"/>
                <a:ext cx="1071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27" y="2136666"/>
                <a:ext cx="1071768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5" y="1763339"/>
            <a:ext cx="301673" cy="30167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5" y="2185824"/>
            <a:ext cx="302001" cy="3020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620691" y="2285644"/>
                <a:ext cx="542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691" y="2285644"/>
                <a:ext cx="542135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821583" y="2269578"/>
                <a:ext cx="542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583" y="2269578"/>
                <a:ext cx="542135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071806" y="2277937"/>
                <a:ext cx="5421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806" y="2277937"/>
                <a:ext cx="542136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182654" y="3256093"/>
                <a:ext cx="435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54" y="3256093"/>
                <a:ext cx="435056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347757" y="3256093"/>
            <a:ext cx="720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Product Sans" panose="020B0403030502040203" pitchFamily="34" charset="0"/>
              </a:rPr>
              <a:t>Label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2274465" y="3221279"/>
                <a:ext cx="8920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465" y="3221279"/>
                <a:ext cx="892039" cy="369332"/>
              </a:xfrm>
              <a:prstGeom prst="rect">
                <a:avLst/>
              </a:prstGeom>
              <a:blipFill rotWithShape="0">
                <a:blip r:embed="rId1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3463132" y="3221279"/>
                <a:ext cx="897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132" y="3221279"/>
                <a:ext cx="897362" cy="369332"/>
              </a:xfrm>
              <a:prstGeom prst="rect">
                <a:avLst/>
              </a:prstGeom>
              <a:blipFill rotWithShape="0">
                <a:blip r:embed="rId2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/>
              <p:cNvSpPr/>
              <p:nvPr/>
            </p:nvSpPr>
            <p:spPr>
              <a:xfrm>
                <a:off x="4719357" y="3221180"/>
                <a:ext cx="897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357" y="3221180"/>
                <a:ext cx="897362" cy="369332"/>
              </a:xfrm>
              <a:prstGeom prst="rect">
                <a:avLst/>
              </a:prstGeom>
              <a:blipFill rotWithShape="0">
                <a:blip r:embed="rId2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314441" y="3806991"/>
                <a:ext cx="2848385" cy="2409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 smtClean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sum = 0</a:t>
                </a:r>
              </a:p>
              <a:p>
                <a:pPr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 smtClean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GB" sz="1400" b="1" dirty="0" err="1" smtClean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sz="1400" b="1" dirty="0" smtClean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in data:</a:t>
                </a:r>
              </a:p>
              <a:p>
                <a:pPr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 smtClean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 (y==1):</a:t>
                </a:r>
              </a:p>
              <a:p>
                <a:pPr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GB" sz="1400" b="1" dirty="0" err="1" smtClean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nilai</a:t>
                </a:r>
                <a:r>
                  <a:rPr lang="en-GB" sz="1400" b="1" dirty="0" smtClean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sz="1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 i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id-ID" sz="1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GB" sz="1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sz="1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GB" sz="1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1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GB" sz="14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r>
                  <a:rPr lang="en-GB" sz="1400" b="1" dirty="0" smtClean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lse:</a:t>
                </a:r>
              </a:p>
              <a:p>
                <a:pPr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GB" sz="1400" b="1" dirty="0" err="1" smtClean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nilai</a:t>
                </a:r>
                <a:r>
                  <a:rPr lang="en-GB" sz="1400" b="1" dirty="0" smtClean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1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1400" b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d-ID" sz="1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d-ID" sz="1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sz="1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GB" sz="1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1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GB" sz="14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sum </a:t>
                </a:r>
                <a:r>
                  <a:rPr lang="en-GB" sz="1400" b="1" dirty="0" smtClean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lang="en-GB" sz="1400" b="1" dirty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sum </a:t>
                </a:r>
                <a:r>
                  <a:rPr lang="en-GB" sz="1400" b="1" dirty="0" smtClean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 </a:t>
                </a:r>
                <a:r>
                  <a:rPr lang="en-GB" sz="1400" b="1" dirty="0" err="1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nilai</a:t>
                </a:r>
                <a:r>
                  <a:rPr lang="en-GB" sz="1400" b="1" dirty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lang="en-GB" sz="14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 smtClean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CE = sum/length(sum)</a:t>
                </a: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41" y="3806991"/>
                <a:ext cx="2848385" cy="2409314"/>
              </a:xfrm>
              <a:prstGeom prst="rect">
                <a:avLst/>
              </a:prstGeom>
              <a:blipFill rotWithShape="0">
                <a:blip r:embed="rId22"/>
                <a:stretch>
                  <a:fillRect l="-642" t="-25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4583350" y="4243902"/>
            <a:ext cx="4090735" cy="1385636"/>
            <a:chOff x="4049029" y="4026624"/>
            <a:chExt cx="4090735" cy="13856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4049029" y="4563694"/>
                  <a:ext cx="4090735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d-ID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d-ID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d-ID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id-ID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d-ID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d-ID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id-ID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id-ID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id-ID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d-ID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id-ID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d-ID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id-ID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d-ID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id-ID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id-ID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029" y="4563694"/>
                  <a:ext cx="4090735" cy="84856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1"/>
            <p:cNvSpPr/>
            <p:nvPr/>
          </p:nvSpPr>
          <p:spPr>
            <a:xfrm>
              <a:off x="4463981" y="4026624"/>
              <a:ext cx="3260829" cy="461665"/>
            </a:xfrm>
            <a:prstGeom prst="rect">
              <a:avLst/>
            </a:prstGeom>
            <a:solidFill>
              <a:srgbClr val="FFF7FF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 smtClean="0">
                  <a:latin typeface="Product Sans" panose="020B0403030502040203" pitchFamily="34" charset="0"/>
                </a:rPr>
                <a:t>Formula Cross </a:t>
              </a:r>
              <a:r>
                <a:rPr lang="en-GB" sz="2400" dirty="0">
                  <a:latin typeface="Product Sans" panose="020B0403030502040203" pitchFamily="34" charset="0"/>
                </a:rPr>
                <a:t>Entropy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094398" y="1907487"/>
            <a:ext cx="2737544" cy="948447"/>
            <a:chOff x="6094398" y="1907487"/>
            <a:chExt cx="2737544" cy="948447"/>
          </a:xfrm>
        </p:grpSpPr>
        <p:sp>
          <p:nvSpPr>
            <p:cNvPr id="45" name="Rectangle 44"/>
            <p:cNvSpPr/>
            <p:nvPr/>
          </p:nvSpPr>
          <p:spPr>
            <a:xfrm>
              <a:off x="6094398" y="2065012"/>
              <a:ext cx="2737544" cy="790922"/>
            </a:xfrm>
            <a:prstGeom prst="rect">
              <a:avLst/>
            </a:prstGeom>
            <a:noFill/>
            <a:ln w="28575">
              <a:solidFill>
                <a:srgbClr val="33B99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Rectangle 45"/>
                <p:cNvSpPr/>
                <p:nvPr/>
              </p:nvSpPr>
              <p:spPr>
                <a:xfrm>
                  <a:off x="6094398" y="2313296"/>
                  <a:ext cx="273754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d-ID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0.8</m:t>
                            </m:r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d-ID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d>
                          </m:e>
                        </m:func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d-ID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id-ID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4398" y="2313296"/>
                  <a:ext cx="2737544" cy="33855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/>
            <p:cNvSpPr txBox="1"/>
            <p:nvPr/>
          </p:nvSpPr>
          <p:spPr>
            <a:xfrm>
              <a:off x="6628718" y="1907487"/>
              <a:ext cx="1620957" cy="369332"/>
            </a:xfrm>
            <a:prstGeom prst="rect">
              <a:avLst/>
            </a:prstGeom>
            <a:solidFill>
              <a:srgbClr val="FFF7FF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Product Sans" panose="020B0403030502040203" pitchFamily="34" charset="0"/>
                </a:rPr>
                <a:t>Cross Entropy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/>
              <p:cNvSpPr/>
              <p:nvPr/>
            </p:nvSpPr>
            <p:spPr>
              <a:xfrm>
                <a:off x="2452831" y="2737679"/>
                <a:ext cx="462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1" y="2737679"/>
                <a:ext cx="462434" cy="369332"/>
              </a:xfrm>
              <a:prstGeom prst="rect">
                <a:avLst/>
              </a:prstGeom>
              <a:blipFill rotWithShape="0">
                <a:blip r:embed="rId24"/>
                <a:stretch>
                  <a:fillRect t="-6557" r="-14474"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>
                <a:off x="3653700" y="2733202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700" y="2733202"/>
                <a:ext cx="467756" cy="369332"/>
              </a:xfrm>
              <a:prstGeom prst="rect">
                <a:avLst/>
              </a:prstGeom>
              <a:blipFill rotWithShape="0">
                <a:blip r:embed="rId25"/>
                <a:stretch>
                  <a:fillRect t="-6557" r="-14286"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/>
              <p:cNvSpPr/>
              <p:nvPr/>
            </p:nvSpPr>
            <p:spPr>
              <a:xfrm>
                <a:off x="4742229" y="2733202"/>
                <a:ext cx="8717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229" y="2733202"/>
                <a:ext cx="871713" cy="369332"/>
              </a:xfrm>
              <a:prstGeom prst="rect">
                <a:avLst/>
              </a:prstGeom>
              <a:blipFill rotWithShape="0">
                <a:blip r:embed="rId26"/>
                <a:stretch>
                  <a:fillRect t="-6557" r="-18182"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058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Formulasi</a:t>
            </a:r>
            <a:r>
              <a:rPr lang="en-GB" dirty="0"/>
              <a:t> Error Function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34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Cross Entropy</a:t>
            </a:r>
            <a:endParaRPr lang="id-ID" dirty="0"/>
          </a:p>
        </p:txBody>
      </p:sp>
      <p:pic>
        <p:nvPicPr>
          <p:cNvPr id="11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60" y="1307170"/>
            <a:ext cx="647567" cy="6475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815" y="1310605"/>
            <a:ext cx="647430" cy="6474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338" y="1302981"/>
            <a:ext cx="647567" cy="6475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98" y="2280599"/>
            <a:ext cx="301673" cy="3016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89" y="2291619"/>
            <a:ext cx="301673" cy="30167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4844174" y="2377642"/>
            <a:ext cx="209811" cy="209862"/>
            <a:chOff x="914852" y="2573184"/>
            <a:chExt cx="630353" cy="63050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914852" y="2573338"/>
              <a:ext cx="630353" cy="630353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922770" y="2573184"/>
              <a:ext cx="614516" cy="61451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" y="1330343"/>
            <a:ext cx="301673" cy="3016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33499" y="1257433"/>
                <a:ext cx="1066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99" y="1257433"/>
                <a:ext cx="106644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633499" y="1699675"/>
                <a:ext cx="1071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99" y="1699675"/>
                <a:ext cx="107176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616127" y="2136666"/>
                <a:ext cx="1071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27" y="2136666"/>
                <a:ext cx="1071768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5" y="1763339"/>
            <a:ext cx="301673" cy="30167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5" y="2185824"/>
            <a:ext cx="302001" cy="3020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2460608" y="2739256"/>
                <a:ext cx="460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608" y="2739256"/>
                <a:ext cx="460511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3649274" y="2742212"/>
                <a:ext cx="4658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274" y="2742212"/>
                <a:ext cx="465832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4749475" y="2739085"/>
                <a:ext cx="9622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475" y="2739085"/>
                <a:ext cx="96225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2620691" y="2285644"/>
                <a:ext cx="542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691" y="2285644"/>
                <a:ext cx="542135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3821583" y="2269578"/>
                <a:ext cx="542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583" y="2269578"/>
                <a:ext cx="542135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5071806" y="2277937"/>
                <a:ext cx="5421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806" y="2277937"/>
                <a:ext cx="542136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1182654" y="3256093"/>
                <a:ext cx="435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54" y="3256093"/>
                <a:ext cx="435056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347757" y="3256093"/>
            <a:ext cx="720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Product Sans" panose="020B0403030502040203" pitchFamily="34" charset="0"/>
              </a:rPr>
              <a:t>Label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2274465" y="3221279"/>
                <a:ext cx="86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465" y="3221279"/>
                <a:ext cx="864660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3463132" y="3221279"/>
                <a:ext cx="86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132" y="3221279"/>
                <a:ext cx="864660" cy="369332"/>
              </a:xfrm>
              <a:prstGeom prst="rect">
                <a:avLst/>
              </a:prstGeom>
              <a:blipFill rotWithShape="0">
                <a:blip r:embed="rId1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/>
              <p:cNvSpPr/>
              <p:nvPr/>
            </p:nvSpPr>
            <p:spPr>
              <a:xfrm>
                <a:off x="4719357" y="3221180"/>
                <a:ext cx="86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357" y="3221180"/>
                <a:ext cx="864660" cy="369332"/>
              </a:xfrm>
              <a:prstGeom prst="rect">
                <a:avLst/>
              </a:prstGeom>
              <a:blipFill rotWithShape="0">
                <a:blip r:embed="rId2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80039" y="4386010"/>
                <a:ext cx="5021647" cy="1184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sum = 0</a:t>
                </a:r>
              </a:p>
              <a:p>
                <a:pPr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GB" sz="1400" b="1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sz="14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in data:</a:t>
                </a:r>
              </a:p>
              <a:p>
                <a:pPr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id-ID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r>
                  <a:rPr lang="id-ID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um = sum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d-ID" sz="1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id-ID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id-ID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id-ID" sz="1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d-ID" sz="1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id-ID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id-ID" sz="1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d-ID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id-ID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d-ID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id-ID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id-ID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id-ID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id-ID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d-ID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GB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CE </a:t>
                </a:r>
                <a:r>
                  <a:rPr lang="en-GB" sz="14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sum/length(sum)</a:t>
                </a: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39" y="4386010"/>
                <a:ext cx="5021647" cy="1184940"/>
              </a:xfrm>
              <a:prstGeom prst="rect">
                <a:avLst/>
              </a:prstGeom>
              <a:blipFill rotWithShape="0">
                <a:blip r:embed="rId21"/>
                <a:stretch>
                  <a:fillRect l="-365" b="-461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6094398" y="1907487"/>
            <a:ext cx="2737544" cy="948447"/>
            <a:chOff x="6094398" y="1907487"/>
            <a:chExt cx="2737544" cy="948447"/>
          </a:xfrm>
        </p:grpSpPr>
        <p:sp>
          <p:nvSpPr>
            <p:cNvPr id="45" name="Rectangle 44"/>
            <p:cNvSpPr/>
            <p:nvPr/>
          </p:nvSpPr>
          <p:spPr>
            <a:xfrm>
              <a:off x="6094398" y="2065012"/>
              <a:ext cx="2737544" cy="790922"/>
            </a:xfrm>
            <a:prstGeom prst="rect">
              <a:avLst/>
            </a:prstGeom>
            <a:noFill/>
            <a:ln w="28575">
              <a:solidFill>
                <a:srgbClr val="33B99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Rectangle 45"/>
                <p:cNvSpPr/>
                <p:nvPr/>
              </p:nvSpPr>
              <p:spPr>
                <a:xfrm>
                  <a:off x="6094398" y="2313296"/>
                  <a:ext cx="273754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d-ID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0.8</m:t>
                            </m:r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d-ID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d>
                          </m:e>
                        </m:func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d-ID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id-ID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4398" y="2313296"/>
                  <a:ext cx="2737544" cy="33855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/>
            <p:cNvSpPr txBox="1"/>
            <p:nvPr/>
          </p:nvSpPr>
          <p:spPr>
            <a:xfrm>
              <a:off x="6628718" y="1907487"/>
              <a:ext cx="1620957" cy="369332"/>
            </a:xfrm>
            <a:prstGeom prst="rect">
              <a:avLst/>
            </a:prstGeom>
            <a:solidFill>
              <a:srgbClr val="FFF7FF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Product Sans" panose="020B0403030502040203" pitchFamily="34" charset="0"/>
                </a:rPr>
                <a:t>Cross Entropy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4583350" y="4496385"/>
            <a:ext cx="4254189" cy="1285060"/>
          </a:xfrm>
          <a:prstGeom prst="rect">
            <a:avLst/>
          </a:prstGeom>
          <a:noFill/>
          <a:ln w="28575">
            <a:solidFill>
              <a:srgbClr val="33B99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50" name="Group 49"/>
          <p:cNvGrpSpPr/>
          <p:nvPr/>
        </p:nvGrpSpPr>
        <p:grpSpPr>
          <a:xfrm>
            <a:off x="4583350" y="4243902"/>
            <a:ext cx="4090735" cy="1385636"/>
            <a:chOff x="4049029" y="4026624"/>
            <a:chExt cx="4090735" cy="13856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4049029" y="4563694"/>
                  <a:ext cx="4090735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d-ID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d-ID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d-ID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id-ID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d-ID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d-ID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id-ID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id-ID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id-ID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d-ID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id-ID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d-ID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id-ID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d-ID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id-ID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id-ID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029" y="4563694"/>
                  <a:ext cx="4090735" cy="84856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/>
            <p:cNvSpPr/>
            <p:nvPr/>
          </p:nvSpPr>
          <p:spPr>
            <a:xfrm>
              <a:off x="4463981" y="4026624"/>
              <a:ext cx="3260829" cy="461665"/>
            </a:xfrm>
            <a:prstGeom prst="rect">
              <a:avLst/>
            </a:prstGeom>
            <a:solidFill>
              <a:srgbClr val="FFF7FF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 smtClean="0">
                  <a:latin typeface="Product Sans" panose="020B0403030502040203" pitchFamily="34" charset="0"/>
                </a:rPr>
                <a:t>Formula Cross </a:t>
              </a:r>
              <a:r>
                <a:rPr lang="en-GB" sz="2400" dirty="0">
                  <a:latin typeface="Product Sans" panose="020B0403030502040203" pitchFamily="34" charset="0"/>
                </a:rPr>
                <a:t>Entropy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0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Illustrasi Error Function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4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/>
              <a:t>Mengenal </a:t>
            </a:r>
            <a:r>
              <a:rPr lang="id-ID" dirty="0" smtClean="0"/>
              <a:t>EF</a:t>
            </a:r>
            <a:endParaRPr lang="id-ID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940" y="1469688"/>
            <a:ext cx="7621064" cy="4820323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78" y="985944"/>
            <a:ext cx="1678469" cy="1678469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308119" y="1123018"/>
            <a:ext cx="5999208" cy="2754244"/>
            <a:chOff x="2308119" y="1123018"/>
            <a:chExt cx="5999208" cy="275424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8119" y="1380654"/>
              <a:ext cx="2852353" cy="190751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4974" y="1123018"/>
              <a:ext cx="2852353" cy="190751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8883" y="1969751"/>
              <a:ext cx="2852353" cy="1907511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38411" y="1469688"/>
            <a:ext cx="438411" cy="4643013"/>
            <a:chOff x="438411" y="1469688"/>
            <a:chExt cx="438411" cy="4643013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63879" y="1469688"/>
              <a:ext cx="0" cy="4643013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8515" y="1469688"/>
              <a:ext cx="388307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38411" y="6112701"/>
              <a:ext cx="43841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872757" y="3281985"/>
            <a:ext cx="1619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 smtClean="0">
                <a:latin typeface="Product Sans" panose="020B0403030502040203" pitchFamily="34" charset="0"/>
              </a:rPr>
              <a:t>Error Function</a:t>
            </a:r>
          </a:p>
          <a:p>
            <a:pPr algn="ctr"/>
            <a:r>
              <a:rPr lang="id-ID" dirty="0" smtClean="0">
                <a:latin typeface="Product Sans" panose="020B0403030502040203" pitchFamily="34" charset="0"/>
              </a:rPr>
              <a:t>=</a:t>
            </a:r>
            <a:endParaRPr lang="id-ID" dirty="0">
              <a:latin typeface="Product Sans" panose="020B0403030502040203" pitchFamily="34" charset="0"/>
            </a:endParaRPr>
          </a:p>
          <a:p>
            <a:pPr algn="ctr"/>
            <a:r>
              <a:rPr lang="id-ID" dirty="0" smtClean="0">
                <a:latin typeface="Product Sans" panose="020B0403030502040203" pitchFamily="34" charset="0"/>
              </a:rPr>
              <a:t>Ketinggian</a:t>
            </a:r>
            <a:endParaRPr lang="id-ID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3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22222E-6 L 0.0993 0.122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5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93 0.12246 L 2.77778E-6 0.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5" y="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5 L 0.05156 0.3805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56 0.38055 L -0.09167 0.475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70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Permasalahan Error Function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5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/>
              <a:t>Mengenal </a:t>
            </a:r>
            <a:r>
              <a:rPr lang="id-ID" dirty="0" smtClean="0"/>
              <a:t>EF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2009178" y="1987914"/>
            <a:ext cx="4997885" cy="3294345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/>
          <p:cNvSpPr/>
          <p:nvPr/>
        </p:nvSpPr>
        <p:spPr>
          <a:xfrm>
            <a:off x="3444658" y="2642992"/>
            <a:ext cx="237994" cy="237994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/>
          <p:cNvSpPr/>
          <p:nvPr/>
        </p:nvSpPr>
        <p:spPr>
          <a:xfrm>
            <a:off x="4508120" y="2492679"/>
            <a:ext cx="237995" cy="237995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0"/>
          <p:cNvSpPr/>
          <p:nvPr/>
        </p:nvSpPr>
        <p:spPr>
          <a:xfrm>
            <a:off x="5529647" y="3419605"/>
            <a:ext cx="215481" cy="215481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/>
          <p:cNvSpPr/>
          <p:nvPr/>
        </p:nvSpPr>
        <p:spPr>
          <a:xfrm>
            <a:off x="2728326" y="3181611"/>
            <a:ext cx="237994" cy="237994"/>
          </a:xfrm>
          <a:prstGeom prst="ellipse">
            <a:avLst/>
          </a:prstGeom>
          <a:solidFill>
            <a:srgbClr val="FF9999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Oval 12"/>
          <p:cNvSpPr/>
          <p:nvPr/>
        </p:nvSpPr>
        <p:spPr>
          <a:xfrm>
            <a:off x="3682652" y="4102781"/>
            <a:ext cx="237994" cy="237994"/>
          </a:xfrm>
          <a:prstGeom prst="ellipse">
            <a:avLst/>
          </a:prstGeom>
          <a:solidFill>
            <a:srgbClr val="FF9999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/>
          <p:cNvSpPr/>
          <p:nvPr/>
        </p:nvSpPr>
        <p:spPr>
          <a:xfrm>
            <a:off x="5106863" y="4221778"/>
            <a:ext cx="237994" cy="237994"/>
          </a:xfrm>
          <a:prstGeom prst="ellipse">
            <a:avLst/>
          </a:prstGeom>
          <a:solidFill>
            <a:srgbClr val="FF9999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464059" y="2038018"/>
            <a:ext cx="5977074" cy="269682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14226" y="1987914"/>
            <a:ext cx="1082252" cy="3294345"/>
          </a:xfrm>
          <a:prstGeom prst="rect">
            <a:avLst/>
          </a:prstGeom>
          <a:solidFill>
            <a:srgbClr val="FF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/>
        </p:nvSpPr>
        <p:spPr>
          <a:xfrm>
            <a:off x="7019004" y="1987913"/>
            <a:ext cx="1082252" cy="3294345"/>
          </a:xfrm>
          <a:prstGeom prst="rect">
            <a:avLst/>
          </a:prstGeom>
          <a:solidFill>
            <a:srgbClr val="FF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4627117" y="4803405"/>
            <a:ext cx="2372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Product Sans" panose="020B0403030502040203" pitchFamily="34" charset="0"/>
              </a:rPr>
              <a:t>Jumlah error = 2</a:t>
            </a:r>
            <a:endParaRPr lang="id-ID" sz="2400" dirty="0">
              <a:latin typeface="Product Sans" panose="020B040303050204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2934" y="6037546"/>
            <a:ext cx="1198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dirty="0" smtClean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Kudu piye... 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26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4" grpId="2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Diskrit vs Kontinyu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6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/>
              <a:t>Mengenal </a:t>
            </a:r>
            <a:r>
              <a:rPr lang="id-ID" dirty="0" smtClean="0"/>
              <a:t>EF</a:t>
            </a:r>
            <a:endParaRPr lang="id-ID" dirty="0"/>
          </a:p>
        </p:txBody>
      </p:sp>
      <p:grpSp>
        <p:nvGrpSpPr>
          <p:cNvPr id="17" name="Group 16"/>
          <p:cNvGrpSpPr/>
          <p:nvPr/>
        </p:nvGrpSpPr>
        <p:grpSpPr>
          <a:xfrm>
            <a:off x="538620" y="3795385"/>
            <a:ext cx="3832964" cy="1077239"/>
            <a:chOff x="726510" y="3795385"/>
            <a:chExt cx="3832964" cy="1077239"/>
          </a:xfrm>
        </p:grpSpPr>
        <p:sp>
          <p:nvSpPr>
            <p:cNvPr id="8" name="Rectangle 7"/>
            <p:cNvSpPr/>
            <p:nvPr/>
          </p:nvSpPr>
          <p:spPr>
            <a:xfrm>
              <a:off x="726510" y="4471792"/>
              <a:ext cx="3832964" cy="4008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02009" y="4133588"/>
              <a:ext cx="2881964" cy="3382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22336" y="3795385"/>
              <a:ext cx="2041311" cy="3382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1908969" y="3795385"/>
              <a:ext cx="408346" cy="107723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918564" y="3795385"/>
              <a:ext cx="350729" cy="107723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21" y="2909667"/>
            <a:ext cx="885717" cy="88571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5554043" y="2442575"/>
            <a:ext cx="2993914" cy="2430049"/>
            <a:chOff x="5724395" y="2442575"/>
            <a:chExt cx="2993914" cy="2430049"/>
          </a:xfrm>
        </p:grpSpPr>
        <p:sp>
          <p:nvSpPr>
            <p:cNvPr id="19" name="Isosceles Triangle 18"/>
            <p:cNvSpPr/>
            <p:nvPr/>
          </p:nvSpPr>
          <p:spPr>
            <a:xfrm>
              <a:off x="5724395" y="2442575"/>
              <a:ext cx="2478945" cy="243004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7127800" y="3313487"/>
              <a:ext cx="1590509" cy="15591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114" y="2320850"/>
            <a:ext cx="885717" cy="885717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1168069" y="2882479"/>
            <a:ext cx="2524475" cy="1082008"/>
            <a:chOff x="1168069" y="2882479"/>
            <a:chExt cx="2524475" cy="1082008"/>
          </a:xfrm>
        </p:grpSpPr>
        <p:grpSp>
          <p:nvGrpSpPr>
            <p:cNvPr id="43" name="Group 42"/>
            <p:cNvGrpSpPr/>
            <p:nvPr/>
          </p:nvGrpSpPr>
          <p:grpSpPr>
            <a:xfrm>
              <a:off x="1168069" y="3298873"/>
              <a:ext cx="2524475" cy="665614"/>
              <a:chOff x="1168069" y="3298873"/>
              <a:chExt cx="2524475" cy="665614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1168069" y="3298873"/>
                <a:ext cx="87097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2836316" y="3313487"/>
                <a:ext cx="85622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H="1">
                <a:off x="1399382" y="3524339"/>
                <a:ext cx="748762" cy="4347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endCxn id="12" idx="3"/>
              </p:cNvCxnSpPr>
              <p:nvPr/>
            </p:nvCxnSpPr>
            <p:spPr>
              <a:xfrm>
                <a:off x="2749393" y="3524339"/>
                <a:ext cx="726364" cy="44014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1399382" y="2882479"/>
              <a:ext cx="2017494" cy="872107"/>
              <a:chOff x="1399382" y="2882479"/>
              <a:chExt cx="2017494" cy="872107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1510772" y="2882479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dirty="0" smtClean="0">
                    <a:latin typeface="Product Sans" panose="020B0403030502040203" pitchFamily="34" charset="0"/>
                  </a:rPr>
                  <a:t>2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028950" y="2882479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dirty="0" smtClean="0">
                    <a:latin typeface="Product Sans" panose="020B0403030502040203" pitchFamily="34" charset="0"/>
                  </a:rPr>
                  <a:t>2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399382" y="3385254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dirty="0" smtClean="0">
                    <a:latin typeface="Product Sans" panose="020B0403030502040203" pitchFamily="34" charset="0"/>
                  </a:rPr>
                  <a:t>2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111984" y="3385254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dirty="0" smtClean="0">
                    <a:latin typeface="Product Sans" panose="020B0403030502040203" pitchFamily="34" charset="0"/>
                  </a:rPr>
                  <a:t>2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5350504" y="2257909"/>
            <a:ext cx="2524475" cy="1418460"/>
            <a:chOff x="5350504" y="2257909"/>
            <a:chExt cx="2524475" cy="1418460"/>
          </a:xfrm>
        </p:grpSpPr>
        <p:cxnSp>
          <p:nvCxnSpPr>
            <p:cNvPr id="52" name="Straight Arrow Connector 51"/>
            <p:cNvCxnSpPr/>
            <p:nvPr/>
          </p:nvCxnSpPr>
          <p:spPr>
            <a:xfrm flipH="1">
              <a:off x="5350504" y="2686911"/>
              <a:ext cx="87097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018751" y="2701525"/>
              <a:ext cx="85622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931828" y="2912377"/>
              <a:ext cx="726364" cy="4401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581817" y="2912377"/>
              <a:ext cx="748762" cy="4347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693207" y="227051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>
                  <a:latin typeface="Product Sans" panose="020B0403030502040203" pitchFamily="34" charset="0"/>
                </a:rPr>
                <a:t>99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123275" y="2257909"/>
              <a:ext cx="508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>
                  <a:latin typeface="Product Sans" panose="020B0403030502040203" pitchFamily="34" charset="0"/>
                </a:rPr>
                <a:t>101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581817" y="2773292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>
                  <a:latin typeface="Product Sans" panose="020B0403030502040203" pitchFamily="34" charset="0"/>
                </a:rPr>
                <a:t>95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94419" y="2773292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>
                  <a:latin typeface="Product Sans" panose="020B0403030502040203" pitchFamily="34" charset="0"/>
                </a:rPr>
                <a:t>92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644417" y="3016429"/>
              <a:ext cx="1" cy="659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686138" y="320066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>
                  <a:latin typeface="Product Sans" panose="020B0403030502040203" pitchFamily="34" charset="0"/>
                </a:rPr>
                <a:t>87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749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Error Function Kontinyu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7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Mengenal EF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257851" y="2312906"/>
            <a:ext cx="3787072" cy="26299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Freeform 8"/>
          <p:cNvSpPr/>
          <p:nvPr/>
        </p:nvSpPr>
        <p:spPr>
          <a:xfrm>
            <a:off x="257851" y="2442378"/>
            <a:ext cx="3795164" cy="2492347"/>
          </a:xfrm>
          <a:custGeom>
            <a:avLst/>
            <a:gdLst>
              <a:gd name="connsiteX0" fmla="*/ 3795164 w 3795164"/>
              <a:gd name="connsiteY0" fmla="*/ 2459979 h 2459979"/>
              <a:gd name="connsiteX1" fmla="*/ 0 w 3795164"/>
              <a:gd name="connsiteY1" fmla="*/ 2459979 h 2459979"/>
              <a:gd name="connsiteX2" fmla="*/ 0 w 3795164"/>
              <a:gd name="connsiteY2" fmla="*/ 1367554 h 2459979"/>
              <a:gd name="connsiteX3" fmla="*/ 3787072 w 3795164"/>
              <a:gd name="connsiteY3" fmla="*/ 0 h 2459979"/>
              <a:gd name="connsiteX4" fmla="*/ 3795164 w 3795164"/>
              <a:gd name="connsiteY4" fmla="*/ 2459979 h 245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5164" h="2459979">
                <a:moveTo>
                  <a:pt x="3795164" y="2459979"/>
                </a:moveTo>
                <a:lnTo>
                  <a:pt x="0" y="2459979"/>
                </a:lnTo>
                <a:lnTo>
                  <a:pt x="0" y="1367554"/>
                </a:lnTo>
                <a:lnTo>
                  <a:pt x="3787072" y="0"/>
                </a:lnTo>
                <a:cubicBezTo>
                  <a:pt x="3789769" y="819993"/>
                  <a:pt x="3792467" y="1639986"/>
                  <a:pt x="3795164" y="2459979"/>
                </a:cubicBez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57851" y="2442378"/>
            <a:ext cx="3795164" cy="138171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52567" y="2907642"/>
            <a:ext cx="3784600" cy="2035175"/>
          </a:xfrm>
          <a:custGeom>
            <a:avLst/>
            <a:gdLst>
              <a:gd name="connsiteX0" fmla="*/ 3784600 w 3784600"/>
              <a:gd name="connsiteY0" fmla="*/ 2035175 h 2035175"/>
              <a:gd name="connsiteX1" fmla="*/ 0 w 3784600"/>
              <a:gd name="connsiteY1" fmla="*/ 2035175 h 2035175"/>
              <a:gd name="connsiteX2" fmla="*/ 0 w 3784600"/>
              <a:gd name="connsiteY2" fmla="*/ 371475 h 2035175"/>
              <a:gd name="connsiteX3" fmla="*/ 3784600 w 3784600"/>
              <a:gd name="connsiteY3" fmla="*/ 0 h 2035175"/>
              <a:gd name="connsiteX4" fmla="*/ 3784600 w 3784600"/>
              <a:gd name="connsiteY4" fmla="*/ 2035175 h 203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4600" h="2035175">
                <a:moveTo>
                  <a:pt x="3784600" y="2035175"/>
                </a:moveTo>
                <a:lnTo>
                  <a:pt x="0" y="2035175"/>
                </a:lnTo>
                <a:lnTo>
                  <a:pt x="0" y="371475"/>
                </a:lnTo>
                <a:lnTo>
                  <a:pt x="3784600" y="0"/>
                </a:lnTo>
                <a:lnTo>
                  <a:pt x="3784600" y="2035175"/>
                </a:ln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53243" y="2910182"/>
            <a:ext cx="3787072" cy="365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262795" y="2670234"/>
            <a:ext cx="3784600" cy="2266950"/>
          </a:xfrm>
          <a:custGeom>
            <a:avLst/>
            <a:gdLst>
              <a:gd name="connsiteX0" fmla="*/ 3784600 w 3784600"/>
              <a:gd name="connsiteY0" fmla="*/ 2266950 h 2266950"/>
              <a:gd name="connsiteX1" fmla="*/ 0 w 3784600"/>
              <a:gd name="connsiteY1" fmla="*/ 2266950 h 2266950"/>
              <a:gd name="connsiteX2" fmla="*/ 0 w 3784600"/>
              <a:gd name="connsiteY2" fmla="*/ 0 h 2266950"/>
              <a:gd name="connsiteX3" fmla="*/ 3784600 w 3784600"/>
              <a:gd name="connsiteY3" fmla="*/ 1203325 h 2266950"/>
              <a:gd name="connsiteX4" fmla="*/ 3784600 w 3784600"/>
              <a:gd name="connsiteY4" fmla="*/ 2266950 h 226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4600" h="2266950">
                <a:moveTo>
                  <a:pt x="3784600" y="2266950"/>
                </a:moveTo>
                <a:lnTo>
                  <a:pt x="0" y="2266950"/>
                </a:lnTo>
                <a:lnTo>
                  <a:pt x="0" y="0"/>
                </a:lnTo>
                <a:lnTo>
                  <a:pt x="3784600" y="1203325"/>
                </a:lnTo>
                <a:lnTo>
                  <a:pt x="3784600" y="2266950"/>
                </a:ln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3471" y="2667059"/>
            <a:ext cx="3787072" cy="12065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351904" y="2596127"/>
            <a:ext cx="113288" cy="11328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/>
          <p:nvPr/>
        </p:nvSpPr>
        <p:spPr>
          <a:xfrm>
            <a:off x="1099712" y="2570502"/>
            <a:ext cx="113288" cy="11328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/>
          <p:cNvSpPr/>
          <p:nvPr/>
        </p:nvSpPr>
        <p:spPr>
          <a:xfrm>
            <a:off x="3169924" y="3143687"/>
            <a:ext cx="113288" cy="11328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Oval 18"/>
          <p:cNvSpPr/>
          <p:nvPr/>
        </p:nvSpPr>
        <p:spPr>
          <a:xfrm>
            <a:off x="595308" y="3256975"/>
            <a:ext cx="113288" cy="113288"/>
          </a:xfrm>
          <a:prstGeom prst="ellipse">
            <a:avLst/>
          </a:prstGeom>
          <a:solidFill>
            <a:srgbClr val="FF7C8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1641118" y="4291406"/>
            <a:ext cx="113288" cy="113288"/>
          </a:xfrm>
          <a:prstGeom prst="ellipse">
            <a:avLst/>
          </a:prstGeom>
          <a:solidFill>
            <a:srgbClr val="FF7C8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2859729" y="4566536"/>
            <a:ext cx="113288" cy="113288"/>
          </a:xfrm>
          <a:prstGeom prst="ellipse">
            <a:avLst/>
          </a:prstGeom>
          <a:solidFill>
            <a:srgbClr val="FF7C8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/>
          <p:cNvSpPr/>
          <p:nvPr/>
        </p:nvSpPr>
        <p:spPr>
          <a:xfrm>
            <a:off x="257851" y="2312906"/>
            <a:ext cx="3787072" cy="26218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3" name="Group 62"/>
          <p:cNvGrpSpPr/>
          <p:nvPr/>
        </p:nvGrpSpPr>
        <p:grpSpPr>
          <a:xfrm>
            <a:off x="4656727" y="2312906"/>
            <a:ext cx="3864525" cy="461665"/>
            <a:chOff x="4656727" y="1871473"/>
            <a:chExt cx="3864525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656727" y="1871473"/>
                  <a:ext cx="7727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id-ID" sz="2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727" y="1871473"/>
                  <a:ext cx="772712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Group 36"/>
            <p:cNvGrpSpPr/>
            <p:nvPr/>
          </p:nvGrpSpPr>
          <p:grpSpPr>
            <a:xfrm>
              <a:off x="5505550" y="1941217"/>
              <a:ext cx="3015702" cy="313487"/>
              <a:chOff x="5505550" y="1941217"/>
              <a:chExt cx="3015702" cy="313487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5505550" y="2045661"/>
                <a:ext cx="113288" cy="11328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5987234" y="1991267"/>
                <a:ext cx="213388" cy="21338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569018" y="1941217"/>
                <a:ext cx="313487" cy="31348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7250901" y="1941217"/>
                <a:ext cx="313487" cy="313487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930136" y="2041316"/>
                <a:ext cx="113288" cy="113288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8407964" y="2041316"/>
                <a:ext cx="113288" cy="113288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1622" r="-2162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4324" r="-1891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953691" y="1959460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3691" y="1959460"/>
                    <a:ext cx="226023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4324" r="-1891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1622" r="-2162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1053" r="-1842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4" name="Group 63"/>
          <p:cNvGrpSpPr/>
          <p:nvPr/>
        </p:nvGrpSpPr>
        <p:grpSpPr>
          <a:xfrm>
            <a:off x="4656727" y="3375656"/>
            <a:ext cx="3864525" cy="461665"/>
            <a:chOff x="4656727" y="3300519"/>
            <a:chExt cx="3864525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4656727" y="3300519"/>
                  <a:ext cx="7727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id-ID" sz="24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727" y="3300519"/>
                  <a:ext cx="772712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Group 50"/>
            <p:cNvGrpSpPr/>
            <p:nvPr/>
          </p:nvGrpSpPr>
          <p:grpSpPr>
            <a:xfrm>
              <a:off x="5505550" y="3400834"/>
              <a:ext cx="3015702" cy="282916"/>
              <a:chOff x="5505550" y="1971788"/>
              <a:chExt cx="3015702" cy="282916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505550" y="2045661"/>
                <a:ext cx="113288" cy="11328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027782" y="2018908"/>
                <a:ext cx="163339" cy="16333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644649" y="2002074"/>
                <a:ext cx="191770" cy="19177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7320085" y="2012885"/>
                <a:ext cx="169362" cy="169362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7930136" y="2041316"/>
                <a:ext cx="113288" cy="113288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8407964" y="2041316"/>
                <a:ext cx="113288" cy="113288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1622" r="-21622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24324" r="-1891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953691" y="1971788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3691" y="1971788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24324" r="-1891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1622" r="-21622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21053" r="-1842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5" name="Group 64"/>
          <p:cNvGrpSpPr/>
          <p:nvPr/>
        </p:nvGrpSpPr>
        <p:grpSpPr>
          <a:xfrm>
            <a:off x="4701838" y="4468686"/>
            <a:ext cx="3885615" cy="461665"/>
            <a:chOff x="4656727" y="3300519"/>
            <a:chExt cx="3885615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4656727" y="3300519"/>
                  <a:ext cx="7727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id-ID" sz="24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727" y="3300519"/>
                  <a:ext cx="772712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7" name="Group 66"/>
            <p:cNvGrpSpPr/>
            <p:nvPr/>
          </p:nvGrpSpPr>
          <p:grpSpPr>
            <a:xfrm>
              <a:off x="5467181" y="3400834"/>
              <a:ext cx="3075161" cy="282916"/>
              <a:chOff x="5467181" y="1971788"/>
              <a:chExt cx="3075161" cy="282916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467181" y="2066421"/>
                <a:ext cx="80589" cy="8058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014050" y="2062088"/>
                <a:ext cx="91028" cy="9102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6621492" y="2054977"/>
                <a:ext cx="107694" cy="10769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346667" y="2054977"/>
                <a:ext cx="107694" cy="107694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7936075" y="2062088"/>
                <a:ext cx="92516" cy="92516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8449826" y="2062088"/>
                <a:ext cx="92516" cy="92516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21053" r="-1842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75" name="Text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21622" r="-21622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6954232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4232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1622" r="-21622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24324" r="-1891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24324" r="-1891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78337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2" grpId="0" animBg="1"/>
      <p:bldP spid="12" grpId="1" animBg="1"/>
      <p:bldP spid="14" grpId="0" animBg="1"/>
      <p:bldP spid="16" grpId="0" animBg="1"/>
      <p:bldP spid="17" grpId="0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Error Function Kontinyu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8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Mengenal EF</a:t>
            </a:r>
            <a:endParaRPr lang="id-ID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84" y="1066800"/>
            <a:ext cx="8747520" cy="271779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37226" y="3934698"/>
            <a:ext cx="3591874" cy="2318324"/>
            <a:chOff x="637226" y="3934698"/>
            <a:chExt cx="3591874" cy="231832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26" y="3934698"/>
              <a:ext cx="3591874" cy="18496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564175" y="5852912"/>
              <a:ext cx="17379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latin typeface="Product Sans" panose="020B0403030502040203" pitchFamily="34" charset="0"/>
                </a:rPr>
                <a:t>Step Function</a:t>
              </a:r>
              <a:endParaRPr lang="id-ID" sz="2000" dirty="0">
                <a:latin typeface="Product Sans" panose="020B0403030502040203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27600" y="3843498"/>
            <a:ext cx="3810000" cy="2406633"/>
            <a:chOff x="4927600" y="3843498"/>
            <a:chExt cx="3810000" cy="240663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7600" y="3843498"/>
              <a:ext cx="3810000" cy="17526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767244" y="5850021"/>
              <a:ext cx="2130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latin typeface="Product Sans" panose="020B0403030502040203" pitchFamily="34" charset="0"/>
                </a:rPr>
                <a:t>Sigmoid Function</a:t>
              </a:r>
              <a:endParaRPr lang="id-ID" sz="2000" dirty="0">
                <a:latin typeface="Product Sans" panose="020B040303050204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185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Error Function Kontinyu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9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Mengenal EF</a:t>
            </a:r>
            <a:endParaRPr lang="id-ID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23" y="1651000"/>
            <a:ext cx="8637835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9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1529</TotalTime>
  <Words>1013</Words>
  <Application>Microsoft Office PowerPoint</Application>
  <PresentationFormat>On-screen Show (4:3)</PresentationFormat>
  <Paragraphs>537</Paragraphs>
  <Slides>34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Cambria Math</vt:lpstr>
      <vt:lpstr>Courier New</vt:lpstr>
      <vt:lpstr>Product Sans</vt:lpstr>
      <vt:lpstr>Office Theme</vt:lpstr>
      <vt:lpstr>Error Function</vt:lpstr>
      <vt:lpstr>Mengenal Error Function</vt:lpstr>
      <vt:lpstr>Apa itu Error Function</vt:lpstr>
      <vt:lpstr>Illustrasi Error Function</vt:lpstr>
      <vt:lpstr>Permasalahan Error Function</vt:lpstr>
      <vt:lpstr>Diskrit vs Kontinyu</vt:lpstr>
      <vt:lpstr>Error Function Kontinyu</vt:lpstr>
      <vt:lpstr>Error Function Kontinyu</vt:lpstr>
      <vt:lpstr>Error Function Kontinyu</vt:lpstr>
      <vt:lpstr>Pemetaan Nilai Error</vt:lpstr>
      <vt:lpstr>Perubahan Perceptron</vt:lpstr>
      <vt:lpstr>Klasifikasi Multi-class </vt:lpstr>
      <vt:lpstr>Ringkasan Sejauh Ini</vt:lpstr>
      <vt:lpstr>Klasifikasi Multiclass</vt:lpstr>
      <vt:lpstr>Klasifikasi Multiclass</vt:lpstr>
      <vt:lpstr>Klasifikasi Multiclass</vt:lpstr>
      <vt:lpstr>Sigmoid dan Softmax</vt:lpstr>
      <vt:lpstr>Maximum Likelihood</vt:lpstr>
      <vt:lpstr>Error Function?</vt:lpstr>
      <vt:lpstr>Menentukan Model yang Baik dan Buruk</vt:lpstr>
      <vt:lpstr>Menentukan Model yang Baik dan Buruk</vt:lpstr>
      <vt:lpstr>Menentukan Model yang Baik dan Buruk</vt:lpstr>
      <vt:lpstr>Menentukan Model yang Baik dan Buruk</vt:lpstr>
      <vt:lpstr>Kelemahan Maximum Likelihood</vt:lpstr>
      <vt:lpstr>Cross Entropy</vt:lpstr>
      <vt:lpstr>Formulasi Error Function</vt:lpstr>
      <vt:lpstr>Formulasi Error Function</vt:lpstr>
      <vt:lpstr>Formulasi Error Function</vt:lpstr>
      <vt:lpstr>Formulasi Error Function</vt:lpstr>
      <vt:lpstr>Formulasi Error Function</vt:lpstr>
      <vt:lpstr>Formulasi Error Function</vt:lpstr>
      <vt:lpstr>Formulasi Error Function</vt:lpstr>
      <vt:lpstr>Formulasi Error Function</vt:lpstr>
      <vt:lpstr>Formulasi Error Function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296</cp:revision>
  <dcterms:created xsi:type="dcterms:W3CDTF">2019-02-12T07:41:50Z</dcterms:created>
  <dcterms:modified xsi:type="dcterms:W3CDTF">2019-02-17T04:57:28Z</dcterms:modified>
</cp:coreProperties>
</file>