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995"/>
    <a:srgbClr val="FFF7FF"/>
    <a:srgbClr val="FF7C80"/>
    <a:srgbClr val="FFD1D1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0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08E99-1EA4-430A-910F-974FA3A8442E}" type="datetimeFigureOut">
              <a:rPr lang="id-ID" smtClean="0"/>
              <a:t>18/02/2019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EB4F0-8D74-4875-BB89-E2C52D4E3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515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016A1-3E3A-41F6-8EAB-877B5D025063}" type="datetimeFigureOut">
              <a:rPr lang="id-ID" smtClean="0"/>
              <a:t>18/02/2019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5981-6286-4158-8493-E4CADBB0E5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326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5981-6286-4158-8493-E4CADBB0E54D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987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0281" y="234778"/>
            <a:ext cx="3991233" cy="3275185"/>
          </a:xfrm>
        </p:spPr>
        <p:txBody>
          <a:bodyPr anchor="ctr"/>
          <a:lstStyle>
            <a:lvl1pPr algn="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9968" y="3744741"/>
            <a:ext cx="3101546" cy="1222676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i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076509-5669-4AF3-83DE-65EF80C74DA3}" type="datetime1">
              <a:rPr lang="id-ID" smtClean="0"/>
              <a:t>18/02/2019</a:t>
            </a:fld>
            <a:endParaRPr lang="id-ID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89" y="5533704"/>
            <a:ext cx="1112425" cy="1112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8" y="3293098"/>
            <a:ext cx="1132058" cy="1166364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63734" y="4609070"/>
            <a:ext cx="2505325" cy="172994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Machine Learning Course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39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35" y="1062681"/>
            <a:ext cx="8807270" cy="51651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74AD-5DA9-4AF4-B33D-7C465A2B5270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1968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34" y="1050324"/>
            <a:ext cx="8807270" cy="5226907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0AE0-7A84-46DC-AD78-C7FC5F3A36B2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0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23568"/>
            <a:ext cx="4856204" cy="6425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2891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62476"/>
            <a:ext cx="7886700" cy="1527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734" y="1087315"/>
            <a:ext cx="4351116" cy="52022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7315"/>
            <a:ext cx="4341854" cy="52022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1AEF-9DF7-4334-9733-5D975FE73AC3}" type="datetime1">
              <a:rPr lang="id-ID" smtClean="0"/>
              <a:t>18/02/2019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9365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34" y="1049981"/>
            <a:ext cx="4334448" cy="6433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34" y="1816442"/>
            <a:ext cx="4334448" cy="44607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49981"/>
            <a:ext cx="4341854" cy="6433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16443"/>
            <a:ext cx="4341854" cy="44607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A8CE-34F8-4F03-9954-69B7C25105D3}" type="datetime1">
              <a:rPr lang="id-ID" smtClean="0"/>
              <a:t>18/02/2019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5301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FC4-92C1-497A-A797-3062BBC4556A}" type="datetime1">
              <a:rPr lang="id-ID" smtClean="0"/>
              <a:t>18/02/2019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9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47B4-E74F-431D-9C5E-BECE1F963562}" type="datetime1">
              <a:rPr lang="id-ID" smtClean="0"/>
              <a:t>18/02/2019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635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34" y="987426"/>
            <a:ext cx="3415285" cy="9649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4670" y="987426"/>
            <a:ext cx="5276334" cy="5277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34" y="2057400"/>
            <a:ext cx="3415285" cy="42074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CEC5-5A08-45D5-839C-C0356CBE693D}" type="datetime1">
              <a:rPr lang="id-ID" smtClean="0"/>
              <a:t>18/02/2019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Product Sans" panose="020B040303050204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016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34" y="987426"/>
            <a:ext cx="3415285" cy="964942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2314" y="987426"/>
            <a:ext cx="5288690" cy="52898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34" y="2057400"/>
            <a:ext cx="3415285" cy="421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9F25-8C6D-4588-94AE-7DD818B57D86}" type="datetime1">
              <a:rPr lang="id-ID" smtClean="0"/>
              <a:t>18/02/2019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49350" y="123568"/>
            <a:ext cx="1519238" cy="642551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Section Title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Product Sans" panose="020B040303050204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4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53015" y="123568"/>
            <a:ext cx="4917989" cy="642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35" y="1062680"/>
            <a:ext cx="8807270" cy="517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734" y="6509837"/>
            <a:ext cx="2505325" cy="272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Product Sans" panose="020B0403030502040203" pitchFamily="34" charset="0"/>
              </a:defRPr>
            </a:lvl1pPr>
          </a:lstStyle>
          <a:p>
            <a:fld id="{F9076F26-F554-481B-AD3F-402C6F87EB1C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09836"/>
            <a:ext cx="5001394" cy="2725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roduct Sans" panose="020B0403030502040203" pitchFamily="34" charset="0"/>
              </a:defRPr>
            </a:lvl1pPr>
          </a:lstStyle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3340" y="6504055"/>
            <a:ext cx="767664" cy="278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Product Sans" panose="020B0403030502040203" pitchFamily="34" charset="0"/>
              </a:defRPr>
            </a:lvl1pPr>
          </a:lstStyle>
          <a:p>
            <a:fld id="{33C1A3A1-16FD-4184-B35C-4B69B1FCD9CE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" y="173514"/>
            <a:ext cx="526697" cy="5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70.png"/><Relationship Id="rId5" Type="http://schemas.openxmlformats.org/officeDocument/2006/relationships/image" Target="../media/image68.png"/><Relationship Id="rId10" Type="http://schemas.openxmlformats.org/officeDocument/2006/relationships/image" Target="../media/image60.png"/><Relationship Id="rId4" Type="http://schemas.openxmlformats.org/officeDocument/2006/relationships/image" Target="../media/image67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70.png"/><Relationship Id="rId5" Type="http://schemas.openxmlformats.org/officeDocument/2006/relationships/image" Target="../media/image68.png"/><Relationship Id="rId10" Type="http://schemas.openxmlformats.org/officeDocument/2006/relationships/image" Target="../media/image60.png"/><Relationship Id="rId4" Type="http://schemas.openxmlformats.org/officeDocument/2006/relationships/image" Target="../media/image67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75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53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52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55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54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53.png"/><Relationship Id="rId21" Type="http://schemas.openxmlformats.org/officeDocument/2006/relationships/image" Target="../media/image123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52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126.png"/><Relationship Id="rId5" Type="http://schemas.openxmlformats.org/officeDocument/2006/relationships/image" Target="../media/image55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84.png"/><Relationship Id="rId19" Type="http://schemas.openxmlformats.org/officeDocument/2006/relationships/image" Target="../media/image121.png"/><Relationship Id="rId31" Type="http://schemas.openxmlformats.org/officeDocument/2006/relationships/image" Target="../media/image133.png"/><Relationship Id="rId4" Type="http://schemas.openxmlformats.org/officeDocument/2006/relationships/image" Target="../media/image54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137.png"/><Relationship Id="rId3" Type="http://schemas.openxmlformats.org/officeDocument/2006/relationships/image" Target="../media/image53.png"/><Relationship Id="rId21" Type="http://schemas.openxmlformats.org/officeDocument/2006/relationships/image" Target="../media/image14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136.png"/><Relationship Id="rId2" Type="http://schemas.openxmlformats.org/officeDocument/2006/relationships/image" Target="../media/image52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134.png"/><Relationship Id="rId10" Type="http://schemas.openxmlformats.org/officeDocument/2006/relationships/image" Target="../media/image60.png"/><Relationship Id="rId19" Type="http://schemas.openxmlformats.org/officeDocument/2006/relationships/image" Target="../media/image13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5951" y="259830"/>
            <a:ext cx="4495564" cy="3275185"/>
          </a:xfrm>
        </p:spPr>
        <p:txBody>
          <a:bodyPr/>
          <a:lstStyle/>
          <a:p>
            <a:r>
              <a:rPr lang="id-ID" sz="5600" dirty="0" smtClean="0"/>
              <a:t>Forward Backward Propagation</a:t>
            </a:r>
            <a:endParaRPr lang="id-ID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i="1" dirty="0" smtClean="0"/>
              <a:t>Dennis A. Christie</a:t>
            </a:r>
            <a:endParaRPr lang="id-ID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D1FB-B2FE-4564-A8E6-A81206E5C29C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3734" y="4622103"/>
            <a:ext cx="2505325" cy="171691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Machine Learning </a:t>
            </a:r>
            <a:r>
              <a:rPr lang="id-ID" sz="2800" dirty="0"/>
              <a:t> </a:t>
            </a:r>
            <a:r>
              <a:rPr lang="id-ID" sz="2800" dirty="0" smtClean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20263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/>
          <p:cNvSpPr/>
          <p:nvPr/>
        </p:nvSpPr>
        <p:spPr>
          <a:xfrm>
            <a:off x="1722481" y="1848957"/>
            <a:ext cx="5874818" cy="3339043"/>
          </a:xfrm>
          <a:prstGeom prst="right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Feedforward vs Backpropagate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10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Back-propagate</a:t>
            </a:r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2668588" y="1751910"/>
            <a:ext cx="4215950" cy="3640409"/>
            <a:chOff x="285514" y="1622437"/>
            <a:chExt cx="4215950" cy="3640409"/>
          </a:xfrm>
        </p:grpSpPr>
        <p:sp>
          <p:nvSpPr>
            <p:cNvPr id="10" name="Oval 9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871553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71553" y="1642094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08224" y="1756929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1871551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008222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345758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425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/>
            <p:cNvCxnSpPr>
              <a:stCxn id="10" idx="6"/>
              <a:endCxn id="17" idx="2"/>
            </p:cNvCxnSpPr>
            <p:nvPr/>
          </p:nvCxnSpPr>
          <p:spPr>
            <a:xfrm flipV="1">
              <a:off x="914910" y="1956792"/>
              <a:ext cx="956643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9" idx="1"/>
            </p:cNvCxnSpPr>
            <p:nvPr/>
          </p:nvCxnSpPr>
          <p:spPr>
            <a:xfrm>
              <a:off x="822737" y="2179317"/>
              <a:ext cx="1140987" cy="105062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6"/>
              <a:endCxn id="19" idx="2"/>
            </p:cNvCxnSpPr>
            <p:nvPr/>
          </p:nvCxnSpPr>
          <p:spPr>
            <a:xfrm flipV="1">
              <a:off x="914909" y="3452470"/>
              <a:ext cx="956642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7" idx="3"/>
            </p:cNvCxnSpPr>
            <p:nvPr/>
          </p:nvCxnSpPr>
          <p:spPr>
            <a:xfrm flipV="1">
              <a:off x="822736" y="2179316"/>
              <a:ext cx="1140990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48041" y="2242311"/>
              <a:ext cx="1322694" cy="24300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5"/>
              <a:endCxn id="21" idx="1"/>
            </p:cNvCxnSpPr>
            <p:nvPr/>
          </p:nvCxnSpPr>
          <p:spPr>
            <a:xfrm>
              <a:off x="2408775" y="2179316"/>
              <a:ext cx="1140986" cy="105062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9" idx="6"/>
              <a:endCxn id="21" idx="2"/>
            </p:cNvCxnSpPr>
            <p:nvPr/>
          </p:nvCxnSpPr>
          <p:spPr>
            <a:xfrm>
              <a:off x="2500946" y="3452470"/>
              <a:ext cx="95664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7"/>
              <a:endCxn id="21" idx="3"/>
            </p:cNvCxnSpPr>
            <p:nvPr/>
          </p:nvCxnSpPr>
          <p:spPr>
            <a:xfrm flipV="1">
              <a:off x="2408775" y="3674994"/>
              <a:ext cx="1140986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7"/>
              <a:endCxn id="19" idx="3"/>
            </p:cNvCxnSpPr>
            <p:nvPr/>
          </p:nvCxnSpPr>
          <p:spPr>
            <a:xfrm flipV="1">
              <a:off x="832513" y="3674994"/>
              <a:ext cx="1131211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4" t="-4545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955" t="-2222" r="-10448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21" idx="6"/>
            </p:cNvCxnSpPr>
            <p:nvPr/>
          </p:nvCxnSpPr>
          <p:spPr>
            <a:xfrm flipV="1">
              <a:off x="4086983" y="3447624"/>
              <a:ext cx="414481" cy="484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/>
          <p:cNvSpPr/>
          <p:nvPr/>
        </p:nvSpPr>
        <p:spPr>
          <a:xfrm flipH="1">
            <a:off x="852854" y="1848957"/>
            <a:ext cx="6400800" cy="3339043"/>
          </a:xfrm>
          <a:prstGeom prst="rightArrow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Feedforward vs Backpropagate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11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Back-propagate</a:t>
            </a:r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2668588" y="1751910"/>
            <a:ext cx="4215950" cy="3640409"/>
            <a:chOff x="285514" y="1622437"/>
            <a:chExt cx="4215950" cy="3640409"/>
          </a:xfrm>
        </p:grpSpPr>
        <p:sp>
          <p:nvSpPr>
            <p:cNvPr id="10" name="Oval 9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871553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871553" y="1642094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08224" y="1756929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1871551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008222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345758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425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/>
            <p:cNvCxnSpPr>
              <a:stCxn id="10" idx="6"/>
              <a:endCxn id="17" idx="2"/>
            </p:cNvCxnSpPr>
            <p:nvPr/>
          </p:nvCxnSpPr>
          <p:spPr>
            <a:xfrm flipV="1">
              <a:off x="914910" y="1956792"/>
              <a:ext cx="956643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9" idx="1"/>
            </p:cNvCxnSpPr>
            <p:nvPr/>
          </p:nvCxnSpPr>
          <p:spPr>
            <a:xfrm>
              <a:off x="822737" y="2179317"/>
              <a:ext cx="1140987" cy="105062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6"/>
              <a:endCxn id="19" idx="2"/>
            </p:cNvCxnSpPr>
            <p:nvPr/>
          </p:nvCxnSpPr>
          <p:spPr>
            <a:xfrm flipV="1">
              <a:off x="914909" y="3452470"/>
              <a:ext cx="956642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7" idx="3"/>
            </p:cNvCxnSpPr>
            <p:nvPr/>
          </p:nvCxnSpPr>
          <p:spPr>
            <a:xfrm flipV="1">
              <a:off x="822736" y="2179316"/>
              <a:ext cx="1140990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48041" y="2242311"/>
              <a:ext cx="1322694" cy="24300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5"/>
              <a:endCxn id="21" idx="1"/>
            </p:cNvCxnSpPr>
            <p:nvPr/>
          </p:nvCxnSpPr>
          <p:spPr>
            <a:xfrm>
              <a:off x="2408775" y="2179316"/>
              <a:ext cx="1140986" cy="105062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9" idx="6"/>
              <a:endCxn id="21" idx="2"/>
            </p:cNvCxnSpPr>
            <p:nvPr/>
          </p:nvCxnSpPr>
          <p:spPr>
            <a:xfrm>
              <a:off x="2500946" y="3452470"/>
              <a:ext cx="95664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7"/>
              <a:endCxn id="21" idx="3"/>
            </p:cNvCxnSpPr>
            <p:nvPr/>
          </p:nvCxnSpPr>
          <p:spPr>
            <a:xfrm flipV="1">
              <a:off x="2408775" y="3674994"/>
              <a:ext cx="1140986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7"/>
              <a:endCxn id="19" idx="3"/>
            </p:cNvCxnSpPr>
            <p:nvPr/>
          </p:nvCxnSpPr>
          <p:spPr>
            <a:xfrm flipV="1">
              <a:off x="832513" y="3674994"/>
              <a:ext cx="1131211" cy="105063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677" y="4809648"/>
                  <a:ext cx="18113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319" y="1622437"/>
                  <a:ext cx="412997" cy="2689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39" y="2109069"/>
                  <a:ext cx="412997" cy="2689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0" y="2771965"/>
                  <a:ext cx="412997" cy="2689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824" t="-4545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29" y="3122088"/>
                  <a:ext cx="412997" cy="2689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955" t="-2222" r="-10448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21" y="4151753"/>
                  <a:ext cx="412997" cy="2689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58" y="4540328"/>
                  <a:ext cx="412997" cy="26898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2242311"/>
                  <a:ext cx="412998" cy="26898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824" t="-2273" r="-1029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856" y="3122088"/>
                  <a:ext cx="412998" cy="26898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824" t="-2222" r="-10294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id-ID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768" y="3767167"/>
                  <a:ext cx="412998" cy="26898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t="-2273" r="-8824" b="-1590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21" idx="6"/>
            </p:cNvCxnSpPr>
            <p:nvPr/>
          </p:nvCxnSpPr>
          <p:spPr>
            <a:xfrm flipV="1">
              <a:off x="4086983" y="3447624"/>
              <a:ext cx="414481" cy="4846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 dibalik Backpropagate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12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Back-propagate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667794" y="17254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 17"/>
          <p:cNvSpPr/>
          <p:nvPr/>
        </p:nvSpPr>
        <p:spPr>
          <a:xfrm>
            <a:off x="2668588" y="1726577"/>
            <a:ext cx="1102519" cy="1509713"/>
          </a:xfrm>
          <a:custGeom>
            <a:avLst/>
            <a:gdLst>
              <a:gd name="connsiteX0" fmla="*/ 2382 w 1102519"/>
              <a:gd name="connsiteY0" fmla="*/ 0 h 1509713"/>
              <a:gd name="connsiteX1" fmla="*/ 1102519 w 1102519"/>
              <a:gd name="connsiteY1" fmla="*/ 0 h 1509713"/>
              <a:gd name="connsiteX2" fmla="*/ 731044 w 1102519"/>
              <a:gd name="connsiteY2" fmla="*/ 1509713 h 1509713"/>
              <a:gd name="connsiteX3" fmla="*/ 0 w 1102519"/>
              <a:gd name="connsiteY3" fmla="*/ 1509713 h 1509713"/>
              <a:gd name="connsiteX4" fmla="*/ 2382 w 1102519"/>
              <a:gd name="connsiteY4" fmla="*/ 0 h 15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19" h="1509713">
                <a:moveTo>
                  <a:pt x="2382" y="0"/>
                </a:moveTo>
                <a:lnTo>
                  <a:pt x="1102519" y="0"/>
                </a:lnTo>
                <a:lnTo>
                  <a:pt x="731044" y="1509713"/>
                </a:lnTo>
                <a:lnTo>
                  <a:pt x="0" y="1509713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0" name="Straight Connector 29"/>
          <p:cNvCxnSpPr>
            <a:stCxn id="10" idx="6"/>
            <a:endCxn id="14" idx="1"/>
          </p:cNvCxnSpPr>
          <p:nvPr/>
        </p:nvCxnSpPr>
        <p:spPr>
          <a:xfrm flipV="1">
            <a:off x="1777952" y="2482520"/>
            <a:ext cx="889514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5"/>
            <a:endCxn id="15" idx="1"/>
          </p:cNvCxnSpPr>
          <p:nvPr/>
        </p:nvCxnSpPr>
        <p:spPr>
          <a:xfrm>
            <a:off x="1685779" y="2705045"/>
            <a:ext cx="981687" cy="207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5" idx="1"/>
          </p:cNvCxnSpPr>
          <p:nvPr/>
        </p:nvCxnSpPr>
        <p:spPr>
          <a:xfrm flipV="1">
            <a:off x="1777952" y="4780867"/>
            <a:ext cx="889514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4" idx="1"/>
          </p:cNvCxnSpPr>
          <p:nvPr/>
        </p:nvCxnSpPr>
        <p:spPr>
          <a:xfrm flipV="1">
            <a:off x="1685779" y="2482520"/>
            <a:ext cx="981687" cy="20758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466" y="1725434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1" name="Straight Connector 40"/>
          <p:cNvCxnSpPr>
            <a:stCxn id="14" idx="3"/>
            <a:endCxn id="19" idx="1"/>
          </p:cNvCxnSpPr>
          <p:nvPr/>
        </p:nvCxnSpPr>
        <p:spPr>
          <a:xfrm>
            <a:off x="4952207" y="2482520"/>
            <a:ext cx="793396" cy="1113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3"/>
            <a:endCxn id="22" idx="1"/>
          </p:cNvCxnSpPr>
          <p:nvPr/>
        </p:nvCxnSpPr>
        <p:spPr>
          <a:xfrm flipV="1">
            <a:off x="4952207" y="3592834"/>
            <a:ext cx="788306" cy="11880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16293" y="1938282"/>
            <a:ext cx="968214" cy="473468"/>
            <a:chOff x="2716293" y="1938282"/>
            <a:chExt cx="968214" cy="473468"/>
          </a:xfrm>
        </p:grpSpPr>
        <p:sp>
          <p:nvSpPr>
            <p:cNvPr id="46" name="Oval 45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00" t="-2222" r="-6500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22" idx="3"/>
          </p:cNvCxnSpPr>
          <p:nvPr/>
        </p:nvCxnSpPr>
        <p:spPr>
          <a:xfrm>
            <a:off x="8025254" y="3592834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930061" y="1566456"/>
            <a:ext cx="2040943" cy="1737296"/>
            <a:chOff x="6930061" y="1566456"/>
            <a:chExt cx="2040943" cy="1737296"/>
          </a:xfrm>
        </p:grpSpPr>
        <p:sp>
          <p:nvSpPr>
            <p:cNvPr id="55" name="TextBox 54"/>
            <p:cNvSpPr txBox="1"/>
            <p:nvPr/>
          </p:nvSpPr>
          <p:spPr>
            <a:xfrm>
              <a:off x="6930061" y="156645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 smtClean="0">
                  <a:latin typeface="Product Sans" panose="020B0403030502040203" pitchFamily="34" charset="0"/>
                </a:rPr>
                <a:t>Model yang buruk!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Nilai prediksi </a:t>
              </a:r>
              <a:r>
                <a:rPr lang="id-ID" sz="1200" dirty="0" smtClean="0">
                  <a:latin typeface="Product Sans" panose="020B0403030502040203" pitchFamily="34" charset="0"/>
                </a:rPr>
                <a:t>juga pasti kecil</a:t>
              </a:r>
              <a:endParaRPr lang="id-ID" sz="1200" dirty="0">
                <a:latin typeface="Product Sans" panose="020B0403030502040203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585068" y="2042418"/>
              <a:ext cx="0" cy="12613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176622" y="1152293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Karena model yang ini</a:t>
            </a:r>
          </a:p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Jadi memperburuk arsitektur secara keseluruhan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957296" y="2473470"/>
            <a:ext cx="793396" cy="111385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828556" y="3568595"/>
            <a:ext cx="924681" cy="1399979"/>
          </a:xfrm>
          <a:prstGeom prst="line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45603" y="28392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/>
        </p:nvSpPr>
        <p:spPr>
          <a:xfrm>
            <a:off x="5748779" y="2840207"/>
            <a:ext cx="2276475" cy="1509712"/>
          </a:xfrm>
          <a:custGeom>
            <a:avLst/>
            <a:gdLst>
              <a:gd name="connsiteX0" fmla="*/ 0 w 2276475"/>
              <a:gd name="connsiteY0" fmla="*/ 0 h 1509712"/>
              <a:gd name="connsiteX1" fmla="*/ 1290637 w 2276475"/>
              <a:gd name="connsiteY1" fmla="*/ 0 h 1509712"/>
              <a:gd name="connsiteX2" fmla="*/ 923925 w 2276475"/>
              <a:gd name="connsiteY2" fmla="*/ 578644 h 1509712"/>
              <a:gd name="connsiteX3" fmla="*/ 973931 w 2276475"/>
              <a:gd name="connsiteY3" fmla="*/ 1014412 h 1509712"/>
              <a:gd name="connsiteX4" fmla="*/ 1426368 w 2276475"/>
              <a:gd name="connsiteY4" fmla="*/ 1116806 h 1509712"/>
              <a:gd name="connsiteX5" fmla="*/ 2276475 w 2276475"/>
              <a:gd name="connsiteY5" fmla="*/ 935831 h 1509712"/>
              <a:gd name="connsiteX6" fmla="*/ 2276475 w 2276475"/>
              <a:gd name="connsiteY6" fmla="*/ 1509712 h 1509712"/>
              <a:gd name="connsiteX7" fmla="*/ 0 w 2276475"/>
              <a:gd name="connsiteY7" fmla="*/ 1509712 h 1509712"/>
              <a:gd name="connsiteX8" fmla="*/ 0 w 2276475"/>
              <a:gd name="connsiteY8" fmla="*/ 0 h 15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1509712">
                <a:moveTo>
                  <a:pt x="0" y="0"/>
                </a:moveTo>
                <a:lnTo>
                  <a:pt x="1290637" y="0"/>
                </a:lnTo>
                <a:lnTo>
                  <a:pt x="923925" y="578644"/>
                </a:lnTo>
                <a:lnTo>
                  <a:pt x="973931" y="1014412"/>
                </a:lnTo>
                <a:lnTo>
                  <a:pt x="1426368" y="1116806"/>
                </a:lnTo>
                <a:lnTo>
                  <a:pt x="2276475" y="935831"/>
                </a:lnTo>
                <a:lnTo>
                  <a:pt x="2276475" y="1509712"/>
                </a:lnTo>
                <a:lnTo>
                  <a:pt x="0" y="150971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5740513" y="283574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4" name="Group 53"/>
          <p:cNvGrpSpPr/>
          <p:nvPr/>
        </p:nvGrpSpPr>
        <p:grpSpPr>
          <a:xfrm>
            <a:off x="5692652" y="3099746"/>
            <a:ext cx="968214" cy="556208"/>
            <a:chOff x="6024793" y="3057679"/>
            <a:chExt cx="968214" cy="556208"/>
          </a:xfrm>
        </p:grpSpPr>
        <p:sp>
          <p:nvSpPr>
            <p:cNvPr id="50" name="Oval 49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6024793" y="3244555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793" y="3244555"/>
                  <a:ext cx="9682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Arrow Connector 58"/>
          <p:cNvCxnSpPr/>
          <p:nvPr/>
        </p:nvCxnSpPr>
        <p:spPr>
          <a:xfrm flipH="1" flipV="1">
            <a:off x="6436106" y="2922499"/>
            <a:ext cx="705742" cy="405084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81352" y="2220107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perkecil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47242" y="4503895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756875" y="2495088"/>
            <a:ext cx="889514" cy="1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67465" y="1726655"/>
            <a:ext cx="2284741" cy="1514171"/>
          </a:xfrm>
          <a:prstGeom prst="rect">
            <a:avLst/>
          </a:prstGeom>
          <a:solidFill>
            <a:srgbClr val="FF0000">
              <a:alpha val="29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1148557" y="21678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1756875" y="4799588"/>
            <a:ext cx="889514" cy="1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795" y="40237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/>
        </p:nvSpPr>
        <p:spPr>
          <a:xfrm>
            <a:off x="2668588" y="4855540"/>
            <a:ext cx="2283619" cy="683419"/>
          </a:xfrm>
          <a:custGeom>
            <a:avLst/>
            <a:gdLst>
              <a:gd name="connsiteX0" fmla="*/ 2283619 w 2283619"/>
              <a:gd name="connsiteY0" fmla="*/ 683419 h 683419"/>
              <a:gd name="connsiteX1" fmla="*/ 0 w 2283619"/>
              <a:gd name="connsiteY1" fmla="*/ 683419 h 683419"/>
              <a:gd name="connsiteX2" fmla="*/ 0 w 2283619"/>
              <a:gd name="connsiteY2" fmla="*/ 352425 h 683419"/>
              <a:gd name="connsiteX3" fmla="*/ 2281238 w 2283619"/>
              <a:gd name="connsiteY3" fmla="*/ 0 h 683419"/>
              <a:gd name="connsiteX4" fmla="*/ 2283619 w 2283619"/>
              <a:gd name="connsiteY4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619" h="683419">
                <a:moveTo>
                  <a:pt x="2283619" y="683419"/>
                </a:moveTo>
                <a:lnTo>
                  <a:pt x="0" y="683419"/>
                </a:lnTo>
                <a:lnTo>
                  <a:pt x="0" y="352425"/>
                </a:lnTo>
                <a:lnTo>
                  <a:pt x="2281238" y="0"/>
                </a:lnTo>
                <a:cubicBezTo>
                  <a:pt x="2282032" y="227806"/>
                  <a:pt x="2282825" y="455613"/>
                  <a:pt x="2283619" y="68341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2667466" y="4023781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3" name="Group 52"/>
          <p:cNvGrpSpPr/>
          <p:nvPr/>
        </p:nvGrpSpPr>
        <p:grpSpPr>
          <a:xfrm>
            <a:off x="2759639" y="4307852"/>
            <a:ext cx="968214" cy="487576"/>
            <a:chOff x="2759639" y="4307852"/>
            <a:chExt cx="968214" cy="487576"/>
          </a:xfrm>
        </p:grpSpPr>
        <p:sp>
          <p:nvSpPr>
            <p:cNvPr id="47" name="Oval 46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/>
          <p:cNvSpPr/>
          <p:nvPr/>
        </p:nvSpPr>
        <p:spPr>
          <a:xfrm>
            <a:off x="1148557" y="44661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443151" y="1683724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80595" y="5032722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3332055" y="1853779"/>
            <a:ext cx="667316" cy="302605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58303" y="4868898"/>
            <a:ext cx="59122" cy="522570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8" grpId="0"/>
      <p:bldP spid="69" grpId="0"/>
      <p:bldP spid="58" grpId="0" animBg="1"/>
      <p:bldP spid="58" grpId="1" animBg="1"/>
      <p:bldP spid="7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 dibalik Backpropagate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13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Back-propagate</a:t>
            </a:r>
          </a:p>
        </p:txBody>
      </p:sp>
      <p:cxnSp>
        <p:nvCxnSpPr>
          <p:cNvPr id="30" name="Straight Connector 29"/>
          <p:cNvCxnSpPr>
            <a:stCxn id="10" idx="6"/>
            <a:endCxn id="14" idx="1"/>
          </p:cNvCxnSpPr>
          <p:nvPr/>
        </p:nvCxnSpPr>
        <p:spPr>
          <a:xfrm flipV="1">
            <a:off x="1777952" y="2480072"/>
            <a:ext cx="884752" cy="2449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5"/>
            <a:endCxn id="15" idx="1"/>
          </p:cNvCxnSpPr>
          <p:nvPr/>
        </p:nvCxnSpPr>
        <p:spPr>
          <a:xfrm>
            <a:off x="1685779" y="2705045"/>
            <a:ext cx="984165" cy="2090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5" idx="1"/>
          </p:cNvCxnSpPr>
          <p:nvPr/>
        </p:nvCxnSpPr>
        <p:spPr>
          <a:xfrm>
            <a:off x="1777952" y="4780868"/>
            <a:ext cx="891992" cy="14560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4" idx="1"/>
          </p:cNvCxnSpPr>
          <p:nvPr/>
        </p:nvCxnSpPr>
        <p:spPr>
          <a:xfrm flipV="1">
            <a:off x="1685779" y="2480072"/>
            <a:ext cx="976925" cy="207827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3"/>
            <a:endCxn id="19" idx="1"/>
          </p:cNvCxnSpPr>
          <p:nvPr/>
        </p:nvCxnSpPr>
        <p:spPr>
          <a:xfrm>
            <a:off x="4947445" y="2480072"/>
            <a:ext cx="798158" cy="11162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2" idx="1"/>
          </p:cNvCxnSpPr>
          <p:nvPr/>
        </p:nvCxnSpPr>
        <p:spPr>
          <a:xfrm flipV="1">
            <a:off x="4853611" y="3597802"/>
            <a:ext cx="899232" cy="1348618"/>
          </a:xfrm>
          <a:prstGeom prst="line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500" t="-2222" r="-6500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22" idx="3"/>
          </p:cNvCxnSpPr>
          <p:nvPr/>
        </p:nvCxnSpPr>
        <p:spPr>
          <a:xfrm>
            <a:off x="8037584" y="3597802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745603" y="28392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667794" y="17254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667795" y="40237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3" name="Group 52"/>
          <p:cNvGrpSpPr/>
          <p:nvPr/>
        </p:nvGrpSpPr>
        <p:grpSpPr>
          <a:xfrm>
            <a:off x="2759639" y="4307852"/>
            <a:ext cx="968214" cy="487576"/>
            <a:chOff x="2759639" y="4307852"/>
            <a:chExt cx="968214" cy="487576"/>
          </a:xfrm>
        </p:grpSpPr>
        <p:sp>
          <p:nvSpPr>
            <p:cNvPr id="47" name="Oval 46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148557" y="21678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148557" y="44661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/>
          <p:cNvSpPr/>
          <p:nvPr/>
        </p:nvSpPr>
        <p:spPr>
          <a:xfrm>
            <a:off x="2667000" y="1726406"/>
            <a:ext cx="621506" cy="1507332"/>
          </a:xfrm>
          <a:custGeom>
            <a:avLst/>
            <a:gdLst>
              <a:gd name="connsiteX0" fmla="*/ 0 w 621506"/>
              <a:gd name="connsiteY0" fmla="*/ 0 h 1507332"/>
              <a:gd name="connsiteX1" fmla="*/ 0 w 621506"/>
              <a:gd name="connsiteY1" fmla="*/ 1507332 h 1507332"/>
              <a:gd name="connsiteX2" fmla="*/ 338138 w 621506"/>
              <a:gd name="connsiteY2" fmla="*/ 1507332 h 1507332"/>
              <a:gd name="connsiteX3" fmla="*/ 621506 w 621506"/>
              <a:gd name="connsiteY3" fmla="*/ 2382 h 1507332"/>
              <a:gd name="connsiteX4" fmla="*/ 0 w 621506"/>
              <a:gd name="connsiteY4" fmla="*/ 0 h 150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06" h="1507332">
                <a:moveTo>
                  <a:pt x="0" y="0"/>
                </a:moveTo>
                <a:lnTo>
                  <a:pt x="0" y="1507332"/>
                </a:lnTo>
                <a:lnTo>
                  <a:pt x="338138" y="1507332"/>
                </a:lnTo>
                <a:lnTo>
                  <a:pt x="621506" y="238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2" name="Group 51"/>
          <p:cNvGrpSpPr/>
          <p:nvPr/>
        </p:nvGrpSpPr>
        <p:grpSpPr>
          <a:xfrm>
            <a:off x="2716293" y="1938282"/>
            <a:ext cx="968214" cy="473468"/>
            <a:chOff x="2716293" y="1938282"/>
            <a:chExt cx="968214" cy="473468"/>
          </a:xfrm>
        </p:grpSpPr>
        <p:sp>
          <p:nvSpPr>
            <p:cNvPr id="46" name="Oval 45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/>
          <p:cNvSpPr/>
          <p:nvPr/>
        </p:nvSpPr>
        <p:spPr>
          <a:xfrm>
            <a:off x="2662704" y="1722986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Freeform 38"/>
          <p:cNvSpPr/>
          <p:nvPr/>
        </p:nvSpPr>
        <p:spPr>
          <a:xfrm>
            <a:off x="2669381" y="5233988"/>
            <a:ext cx="2278857" cy="297656"/>
          </a:xfrm>
          <a:custGeom>
            <a:avLst/>
            <a:gdLst>
              <a:gd name="connsiteX0" fmla="*/ 2278857 w 2278857"/>
              <a:gd name="connsiteY0" fmla="*/ 297656 h 297656"/>
              <a:gd name="connsiteX1" fmla="*/ 0 w 2278857"/>
              <a:gd name="connsiteY1" fmla="*/ 297656 h 297656"/>
              <a:gd name="connsiteX2" fmla="*/ 0 w 2278857"/>
              <a:gd name="connsiteY2" fmla="*/ 128587 h 297656"/>
              <a:gd name="connsiteX3" fmla="*/ 2278857 w 2278857"/>
              <a:gd name="connsiteY3" fmla="*/ 0 h 297656"/>
              <a:gd name="connsiteX4" fmla="*/ 2278857 w 2278857"/>
              <a:gd name="connsiteY4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8857" h="297656">
                <a:moveTo>
                  <a:pt x="2278857" y="297656"/>
                </a:moveTo>
                <a:lnTo>
                  <a:pt x="0" y="297656"/>
                </a:lnTo>
                <a:lnTo>
                  <a:pt x="0" y="128587"/>
                </a:lnTo>
                <a:lnTo>
                  <a:pt x="2278857" y="0"/>
                </a:lnTo>
                <a:lnTo>
                  <a:pt x="2278857" y="297656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2669944" y="4038342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Freeform 67"/>
          <p:cNvSpPr/>
          <p:nvPr/>
        </p:nvSpPr>
        <p:spPr>
          <a:xfrm>
            <a:off x="5745956" y="2840831"/>
            <a:ext cx="2278857" cy="1507332"/>
          </a:xfrm>
          <a:custGeom>
            <a:avLst/>
            <a:gdLst>
              <a:gd name="connsiteX0" fmla="*/ 2382 w 2278857"/>
              <a:gd name="connsiteY0" fmla="*/ 0 h 1507332"/>
              <a:gd name="connsiteX1" fmla="*/ 845344 w 2278857"/>
              <a:gd name="connsiteY1" fmla="*/ 0 h 1507332"/>
              <a:gd name="connsiteX2" fmla="*/ 307182 w 2278857"/>
              <a:gd name="connsiteY2" fmla="*/ 400050 h 1507332"/>
              <a:gd name="connsiteX3" fmla="*/ 266700 w 2278857"/>
              <a:gd name="connsiteY3" fmla="*/ 1031082 h 1507332"/>
              <a:gd name="connsiteX4" fmla="*/ 1002507 w 2278857"/>
              <a:gd name="connsiteY4" fmla="*/ 1262063 h 1507332"/>
              <a:gd name="connsiteX5" fmla="*/ 2278857 w 2278857"/>
              <a:gd name="connsiteY5" fmla="*/ 783432 h 1507332"/>
              <a:gd name="connsiteX6" fmla="*/ 2278857 w 2278857"/>
              <a:gd name="connsiteY6" fmla="*/ 1507332 h 1507332"/>
              <a:gd name="connsiteX7" fmla="*/ 0 w 2278857"/>
              <a:gd name="connsiteY7" fmla="*/ 1507332 h 1507332"/>
              <a:gd name="connsiteX8" fmla="*/ 2382 w 2278857"/>
              <a:gd name="connsiteY8" fmla="*/ 0 h 150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8857" h="1507332">
                <a:moveTo>
                  <a:pt x="2382" y="0"/>
                </a:moveTo>
                <a:lnTo>
                  <a:pt x="845344" y="0"/>
                </a:lnTo>
                <a:lnTo>
                  <a:pt x="307182" y="400050"/>
                </a:lnTo>
                <a:lnTo>
                  <a:pt x="266700" y="1031082"/>
                </a:lnTo>
                <a:lnTo>
                  <a:pt x="1002507" y="1262063"/>
                </a:lnTo>
                <a:lnTo>
                  <a:pt x="2278857" y="783432"/>
                </a:lnTo>
                <a:lnTo>
                  <a:pt x="2278857" y="1507332"/>
                </a:lnTo>
                <a:lnTo>
                  <a:pt x="0" y="1507332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4" name="Group 53"/>
          <p:cNvGrpSpPr/>
          <p:nvPr/>
        </p:nvGrpSpPr>
        <p:grpSpPr>
          <a:xfrm>
            <a:off x="5750693" y="3099746"/>
            <a:ext cx="968214" cy="487576"/>
            <a:chOff x="6082834" y="3057679"/>
            <a:chExt cx="968214" cy="487576"/>
          </a:xfrm>
        </p:grpSpPr>
        <p:sp>
          <p:nvSpPr>
            <p:cNvPr id="50" name="Oval 49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5752843" y="2840716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5081352" y="2220107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perkecil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47242" y="4503895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43151" y="1683724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0595" y="5032722"/>
            <a:ext cx="1186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dirty="0" smtClean="0">
                <a:latin typeface="Product Sans" panose="020B0403030502040203" pitchFamily="34" charset="0"/>
              </a:rPr>
              <a:t>Kita perbesar</a:t>
            </a:r>
          </a:p>
          <a:p>
            <a:pPr algn="ctr"/>
            <a:r>
              <a:rPr lang="id-ID" sz="1200" i="1" dirty="0" smtClean="0">
                <a:latin typeface="Product Sans" panose="020B0403030502040203" pitchFamily="34" charset="0"/>
              </a:rPr>
              <a:t>weight</a:t>
            </a:r>
            <a:r>
              <a:rPr lang="id-ID" sz="1200" dirty="0" smtClean="0">
                <a:latin typeface="Product Sans" panose="020B0403030502040203" pitchFamily="34" charset="0"/>
              </a:rPr>
              <a:t> yang ini</a:t>
            </a:r>
            <a:endParaRPr lang="id-ID" sz="12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Back-propagation 1 Layer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087314"/>
                <a:ext cx="4341854" cy="5237285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Prediction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Wx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id-ID" sz="16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Error Function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z="16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sz="16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Gradient dari Error Funtion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087314"/>
                <a:ext cx="4341854" cy="52372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FC4-92C1-497A-A797-3062BBC4556A}" type="datetime1">
              <a:rPr lang="id-ID" smtClean="0"/>
              <a:t>18/02/2019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14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Back-propagate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45893" y="1745593"/>
            <a:ext cx="629395" cy="629395"/>
            <a:chOff x="453155" y="1642095"/>
            <a:chExt cx="629395" cy="629395"/>
          </a:xfrm>
        </p:grpSpPr>
        <p:sp>
          <p:nvSpPr>
            <p:cNvPr id="13" name="Oval 12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845892" y="2797384"/>
            <a:ext cx="629395" cy="629395"/>
            <a:chOff x="453155" y="1642095"/>
            <a:chExt cx="629395" cy="629395"/>
          </a:xfrm>
        </p:grpSpPr>
        <p:sp>
          <p:nvSpPr>
            <p:cNvPr id="17" name="Oval 16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845891" y="3849175"/>
            <a:ext cx="629395" cy="629395"/>
            <a:chOff x="453155" y="1642095"/>
            <a:chExt cx="629395" cy="629395"/>
          </a:xfrm>
        </p:grpSpPr>
        <p:sp>
          <p:nvSpPr>
            <p:cNvPr id="20" name="Oval 19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4082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845891" y="4900966"/>
            <a:ext cx="629395" cy="629395"/>
            <a:chOff x="462931" y="4633451"/>
            <a:chExt cx="629395" cy="629395"/>
          </a:xfrm>
        </p:grpSpPr>
        <p:sp>
          <p:nvSpPr>
            <p:cNvPr id="25" name="Oval 24"/>
            <p:cNvSpPr/>
            <p:nvPr/>
          </p:nvSpPr>
          <p:spPr>
            <a:xfrm>
              <a:off x="46293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483" r="-31034" b="-888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/>
          <p:cNvCxnSpPr>
            <a:stCxn id="13" idx="5"/>
            <a:endCxn id="28" idx="1"/>
          </p:cNvCxnSpPr>
          <p:nvPr/>
        </p:nvCxnSpPr>
        <p:spPr>
          <a:xfrm>
            <a:off x="1383115" y="2282815"/>
            <a:ext cx="1108613" cy="11326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6"/>
          </p:cNvCxnSpPr>
          <p:nvPr/>
        </p:nvCxnSpPr>
        <p:spPr>
          <a:xfrm>
            <a:off x="1475287" y="3112082"/>
            <a:ext cx="956763" cy="40896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</p:cNvCxnSpPr>
          <p:nvPr/>
        </p:nvCxnSpPr>
        <p:spPr>
          <a:xfrm flipV="1">
            <a:off x="1475286" y="3741477"/>
            <a:ext cx="956764" cy="4223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28" idx="3"/>
          </p:cNvCxnSpPr>
          <p:nvPr/>
        </p:nvCxnSpPr>
        <p:spPr>
          <a:xfrm flipV="1">
            <a:off x="1383113" y="3860501"/>
            <a:ext cx="1108615" cy="11326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399555" y="3323279"/>
            <a:ext cx="629395" cy="629395"/>
            <a:chOff x="3625228" y="3137772"/>
            <a:chExt cx="629395" cy="629395"/>
          </a:xfrm>
        </p:grpSpPr>
        <p:sp>
          <p:nvSpPr>
            <p:cNvPr id="28" name="Oval 27"/>
            <p:cNvSpPr/>
            <p:nvPr/>
          </p:nvSpPr>
          <p:spPr>
            <a:xfrm>
              <a:off x="362522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76189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6" name="Straight Arrow Connector 45"/>
          <p:cNvCxnSpPr>
            <a:stCxn id="28" idx="6"/>
          </p:cNvCxnSpPr>
          <p:nvPr/>
        </p:nvCxnSpPr>
        <p:spPr>
          <a:xfrm flipV="1">
            <a:off x="3028950" y="3634740"/>
            <a:ext cx="461010" cy="32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9337" y="2160197"/>
                <a:ext cx="264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337" y="2160197"/>
                <a:ext cx="2647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6279" r="-4651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34430" y="2922013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30" y="2922013"/>
                <a:ext cx="268920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5909" r="-4545" b="-111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95804" y="3827518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04" y="3827518"/>
                <a:ext cx="26892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15909" r="-4545" b="-142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495804" y="4546433"/>
                <a:ext cx="140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04" y="4546433"/>
                <a:ext cx="14023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0435" r="-30435" b="-57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13363" y="5147433"/>
                <a:ext cx="486030" cy="473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63" y="5147433"/>
                <a:ext cx="486030" cy="4736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489095" y="5147433"/>
                <a:ext cx="489621" cy="473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095" y="5147433"/>
                <a:ext cx="489621" cy="4736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206976" y="5143838"/>
                <a:ext cx="494943" cy="47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2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sz="12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76" y="5143838"/>
                <a:ext cx="494943" cy="47468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680056" y="5143838"/>
                <a:ext cx="407099" cy="443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id-ID" sz="1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56" y="5143838"/>
                <a:ext cx="407099" cy="443455"/>
              </a:xfrm>
              <a:prstGeom prst="rect">
                <a:avLst/>
              </a:prstGeom>
              <a:blipFill rotWithShape="0">
                <a:blip r:embed="rId1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46319 -0.393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60" y="-1967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51858 -0.316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38" y="-158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59271 -0.2270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35" y="-113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-0.64201 -0.129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1" y="-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44" grpId="1"/>
      <p:bldP spid="44" grpId="2"/>
      <p:bldP spid="45" grpId="1"/>
      <p:bldP spid="45" grpId="2"/>
      <p:bldP spid="48" grpId="1"/>
      <p:bldP spid="4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Back-propagation </a:t>
            </a:r>
            <a:r>
              <a:rPr lang="id-ID" dirty="0" smtClean="0"/>
              <a:t>n-Layer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087315"/>
                <a:ext cx="4341854" cy="5069645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Prediction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20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/>
                  <a:t>Error Function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z="1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sz="16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16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/>
                  <a:t>Gradient dari Error </a:t>
                </a:r>
                <a:r>
                  <a:rPr lang="id-ID" sz="1600" dirty="0" smtClean="0"/>
                  <a:t>Funtion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f>
                            <m:fPr>
                              <m:ctrlP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d-ID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42" name="Content Placeholder 4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087315"/>
                <a:ext cx="4341854" cy="506964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15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Back-propagate</a:t>
            </a:r>
          </a:p>
        </p:txBody>
      </p:sp>
      <p:sp>
        <p:nvSpPr>
          <p:cNvPr id="76" name="Oval 75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3" name="Oval 82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4" name="Freeform 83"/>
          <p:cNvSpPr/>
          <p:nvPr/>
        </p:nvSpPr>
        <p:spPr>
          <a:xfrm>
            <a:off x="200822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6" name="Freeform 85"/>
          <p:cNvSpPr/>
          <p:nvPr/>
        </p:nvSpPr>
        <p:spPr>
          <a:xfrm>
            <a:off x="200822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Oval 86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8" name="Freeform 87"/>
          <p:cNvSpPr/>
          <p:nvPr/>
        </p:nvSpPr>
        <p:spPr>
          <a:xfrm>
            <a:off x="359425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9" name="Straight Connector 88"/>
          <p:cNvCxnSpPr>
            <a:stCxn id="76" idx="6"/>
            <a:endCxn id="83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5"/>
            <a:endCxn id="85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6"/>
            <a:endCxn id="85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8" idx="7"/>
            <a:endCxn id="83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7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5" idx="6"/>
            <a:endCxn id="87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7"/>
            <a:endCxn id="87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0" idx="7"/>
            <a:endCxn id="85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955" t="-2273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blipFill rotWithShape="0">
                <a:blip r:embed="rId15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87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3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Back-propagation </a:t>
            </a:r>
            <a:r>
              <a:rPr lang="id-ID" dirty="0" smtClean="0"/>
              <a:t>n-Layer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16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Back-propagate</a:t>
            </a:r>
          </a:p>
        </p:txBody>
      </p:sp>
      <p:sp>
        <p:nvSpPr>
          <p:cNvPr id="76" name="Oval 75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3" name="Oval 82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4" name="Freeform 83"/>
          <p:cNvSpPr/>
          <p:nvPr/>
        </p:nvSpPr>
        <p:spPr>
          <a:xfrm>
            <a:off x="200822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6" name="Freeform 85"/>
          <p:cNvSpPr/>
          <p:nvPr/>
        </p:nvSpPr>
        <p:spPr>
          <a:xfrm>
            <a:off x="200822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Oval 86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8" name="Freeform 87"/>
          <p:cNvSpPr/>
          <p:nvPr/>
        </p:nvSpPr>
        <p:spPr>
          <a:xfrm>
            <a:off x="359425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9" name="Straight Connector 88"/>
          <p:cNvCxnSpPr>
            <a:stCxn id="76" idx="6"/>
            <a:endCxn id="83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5"/>
            <a:endCxn id="85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6"/>
            <a:endCxn id="85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8" idx="7"/>
            <a:endCxn id="83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7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5" idx="6"/>
            <a:endCxn id="87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7"/>
            <a:endCxn id="87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0" idx="7"/>
            <a:endCxn id="85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blipFill rotWithShape="0">
                <a:blip r:embed="rId6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blipFill rotWithShape="0">
                <a:blip r:embed="rId7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blipFill rotWithShape="0">
                <a:blip r:embed="rId8"/>
                <a:stretch>
                  <a:fillRect l="-9259" t="-8571" r="-9259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blipFill rotWithShape="0">
                <a:blip r:embed="rId9"/>
                <a:stretch>
                  <a:fillRect l="-9259" t="-8824" r="-11111" b="-205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blipFill rotWithShape="0">
                <a:blip r:embed="rId10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blipFill rotWithShape="0">
                <a:blip r:embed="rId11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blipFill rotWithShape="0">
                <a:blip r:embed="rId12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blipFill rotWithShape="0">
                <a:blip r:embed="rId13"/>
                <a:stretch>
                  <a:fillRect l="-9434" t="-8571" r="-1132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blipFill rotWithShape="0">
                <a:blip r:embed="rId14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87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40906" y="1521592"/>
                <a:ext cx="2125582" cy="1086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id-ID" sz="1600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06" y="1521592"/>
                <a:ext cx="2125582" cy="10860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56576" y="1523243"/>
                <a:ext cx="1445396" cy="108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sz="1600" i="1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76" y="1523243"/>
                <a:ext cx="1445396" cy="10858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22537" y="2827013"/>
                <a:ext cx="2836738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d-ID" sz="16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537" y="2827013"/>
                <a:ext cx="2836738" cy="88505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91567" y="3729166"/>
                <a:ext cx="2167708" cy="676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id-ID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67" y="3729166"/>
                <a:ext cx="2167708" cy="67698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966976" y="4423249"/>
                <a:ext cx="2216889" cy="740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id-ID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id-ID" sz="1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76" y="4423249"/>
                <a:ext cx="2216889" cy="74078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92533" y="1017769"/>
                <a:ext cx="2869375" cy="534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33" y="1017769"/>
                <a:ext cx="2869375" cy="53469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76031" y="5478602"/>
                <a:ext cx="2483244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31" y="5478602"/>
                <a:ext cx="2483244" cy="69910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05448" y="3042491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8" y="3042491"/>
                <a:ext cx="593047" cy="49423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778896" y="3031886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96" y="3031886"/>
                <a:ext cx="593047" cy="49423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7452344" y="3039490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3039490"/>
                <a:ext cx="573747" cy="47596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105448" y="3790210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8" y="3790210"/>
                <a:ext cx="593047" cy="49423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812376" y="3794935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6" y="3794935"/>
                <a:ext cx="593047" cy="49423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52344" y="3781219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3781219"/>
                <a:ext cx="573747" cy="475964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105447" y="4562529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47" y="4562529"/>
                <a:ext cx="593047" cy="49423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778896" y="4553301"/>
                <a:ext cx="593047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96" y="4553301"/>
                <a:ext cx="593047" cy="494238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452344" y="4553301"/>
                <a:ext cx="573747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05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sz="105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sz="105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sz="105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05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sz="105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44" y="4553301"/>
                <a:ext cx="573747" cy="47596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267830" y="989335"/>
            <a:ext cx="3218704" cy="939971"/>
            <a:chOff x="1267830" y="989335"/>
            <a:chExt cx="3218704" cy="939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08969" y="989335"/>
                  <a:ext cx="2577565" cy="5076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200" dirty="0" smtClean="0">
                      <a:latin typeface="Product Sans" panose="020B0403030502040203" pitchFamily="34" charset="0"/>
                    </a:rPr>
                    <a:t>Bagaimana cara melakukan</a:t>
                  </a:r>
                </a:p>
                <a:p>
                  <a:r>
                    <a:rPr lang="id-ID" sz="1200" dirty="0" smtClean="0">
                      <a:latin typeface="Product Sans" panose="020B0403030502040203" pitchFamily="34" charset="0"/>
                    </a:rPr>
                    <a:t>partial derivative </a:t>
                  </a:r>
                  <a14:m>
                    <m:oMath xmlns:m="http://schemas.openxmlformats.org/officeDocument/2006/math">
                      <m:r>
                        <a:rPr lang="id-ID" sz="12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id-ID" sz="1200" dirty="0" smtClean="0">
                      <a:latin typeface="Product Sans" panose="020B0403030502040203" pitchFamily="34" charset="0"/>
                    </a:rPr>
                    <a:t> terhadap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id-ID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2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a14:m>
                  <a:r>
                    <a:rPr lang="id-ID" sz="1200" dirty="0" smtClean="0">
                      <a:latin typeface="Product Sans" panose="020B0403030502040203" pitchFamily="34" charset="0"/>
                    </a:rPr>
                    <a:t> ? </a:t>
                  </a:r>
                  <a:endParaRPr lang="id-ID" sz="1200" dirty="0">
                    <a:latin typeface="Product Sans" panose="020B0403030502040203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969" y="989335"/>
                  <a:ext cx="2577565" cy="50763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595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1267830" y="1495425"/>
              <a:ext cx="603721" cy="433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Curved Connector 21"/>
            <p:cNvCxnSpPr>
              <a:stCxn id="12" idx="1"/>
              <a:endCxn id="19" idx="0"/>
            </p:cNvCxnSpPr>
            <p:nvPr/>
          </p:nvCxnSpPr>
          <p:spPr>
            <a:xfrm rot="10800000" flipV="1">
              <a:off x="1569691" y="1243155"/>
              <a:ext cx="339278" cy="252270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52864 -0.2282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41" y="-1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0.62465 -0.126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33" y="-631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50868 -0.1134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34" y="-567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57968 -0.1791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93" y="-895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-0.59496 -0.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57" y="-50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50538 -0.113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8" y="-567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60833 -0.1097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17" y="-548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61388 -0.0541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94" y="-270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5375 -0.1122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3" grpId="0"/>
      <p:bldP spid="9" grpId="0"/>
      <p:bldP spid="47" grpId="0"/>
      <p:bldP spid="10" grpId="0"/>
      <p:bldP spid="11" grpId="0"/>
      <p:bldP spid="8" grpId="0"/>
      <p:bldP spid="8" grpId="1"/>
      <p:bldP spid="48" grpId="0"/>
      <p:bldP spid="48" grpId="1"/>
      <p:bldP spid="49" grpId="0"/>
      <p:bldP spid="49" grpId="1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Chain Rule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17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Back-propagate</a:t>
            </a:r>
            <a:endParaRPr lang="id-ID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9350" y="2731619"/>
            <a:ext cx="1171559" cy="1171559"/>
            <a:chOff x="1628791" y="3166601"/>
            <a:chExt cx="1171559" cy="1171559"/>
          </a:xfrm>
        </p:grpSpPr>
        <p:sp>
          <p:nvSpPr>
            <p:cNvPr id="8" name="Oval 7"/>
            <p:cNvSpPr/>
            <p:nvPr/>
          </p:nvSpPr>
          <p:spPr>
            <a:xfrm>
              <a:off x="1628791" y="3166601"/>
              <a:ext cx="1171559" cy="117155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032853" y="3398609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363433" cy="5539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3943348" y="2731619"/>
            <a:ext cx="1171559" cy="1171559"/>
            <a:chOff x="1628789" y="3166600"/>
            <a:chExt cx="1171559" cy="1171559"/>
          </a:xfrm>
        </p:grpSpPr>
        <p:sp>
          <p:nvSpPr>
            <p:cNvPr id="12" name="Oval 11"/>
            <p:cNvSpPr/>
            <p:nvPr/>
          </p:nvSpPr>
          <p:spPr>
            <a:xfrm>
              <a:off x="1628789" y="3166600"/>
              <a:ext cx="1171559" cy="117155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32853" y="3398609"/>
                  <a:ext cx="40043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400430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737346" y="2731619"/>
            <a:ext cx="1171559" cy="1171559"/>
            <a:chOff x="1628791" y="3166601"/>
            <a:chExt cx="1171559" cy="1171559"/>
          </a:xfrm>
          <a:solidFill>
            <a:srgbClr val="00B0F0"/>
          </a:solidFill>
        </p:grpSpPr>
        <p:sp>
          <p:nvSpPr>
            <p:cNvPr id="15" name="Oval 14"/>
            <p:cNvSpPr/>
            <p:nvPr/>
          </p:nvSpPr>
          <p:spPr>
            <a:xfrm>
              <a:off x="1628791" y="3166601"/>
              <a:ext cx="1171559" cy="1171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032853" y="3398609"/>
                  <a:ext cx="419538" cy="55399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id-ID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3" y="3398609"/>
                  <a:ext cx="419538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Arrow Connector 17"/>
          <p:cNvCxnSpPr>
            <a:stCxn id="8" idx="6"/>
            <a:endCxn id="12" idx="2"/>
          </p:cNvCxnSpPr>
          <p:nvPr/>
        </p:nvCxnSpPr>
        <p:spPr>
          <a:xfrm>
            <a:off x="2320909" y="3317399"/>
            <a:ext cx="162243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5" idx="2"/>
          </p:cNvCxnSpPr>
          <p:nvPr/>
        </p:nvCxnSpPr>
        <p:spPr>
          <a:xfrm>
            <a:off x="5114907" y="3317399"/>
            <a:ext cx="162243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95076" y="2702017"/>
                <a:ext cx="4741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d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76" y="2702017"/>
                <a:ext cx="47410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89074" y="2717406"/>
                <a:ext cx="492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id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74" y="2717406"/>
                <a:ext cx="49218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46025" y="3409562"/>
                <a:ext cx="439031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25" y="3409562"/>
                <a:ext cx="439031" cy="702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9074" y="3409562"/>
                <a:ext cx="45070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74" y="3409562"/>
                <a:ext cx="450700" cy="7023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3692968" y="3903178"/>
            <a:ext cx="1672317" cy="1041719"/>
            <a:chOff x="3692968" y="3903178"/>
            <a:chExt cx="1672317" cy="104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3692968" y="4421677"/>
                  <a:ext cx="16723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968" y="4421677"/>
                  <a:ext cx="1672317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>
              <a:stCxn id="12" idx="4"/>
              <a:endCxn id="24" idx="0"/>
            </p:cNvCxnSpPr>
            <p:nvPr/>
          </p:nvCxnSpPr>
          <p:spPr>
            <a:xfrm flipH="1">
              <a:off x="4529127" y="3903178"/>
              <a:ext cx="1" cy="51849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207915" y="3903178"/>
            <a:ext cx="2230419" cy="1041719"/>
            <a:chOff x="6207915" y="3903178"/>
            <a:chExt cx="2230419" cy="1041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6207915" y="4421677"/>
                  <a:ext cx="223041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915" y="4421677"/>
                  <a:ext cx="223041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>
              <a:stCxn id="15" idx="4"/>
              <a:endCxn id="25" idx="0"/>
            </p:cNvCxnSpPr>
            <p:nvPr/>
          </p:nvCxnSpPr>
          <p:spPr>
            <a:xfrm flipH="1">
              <a:off x="7323125" y="3903178"/>
              <a:ext cx="1" cy="51849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urved Connector 34"/>
          <p:cNvCxnSpPr>
            <a:stCxn id="8" idx="0"/>
            <a:endCxn id="15" idx="0"/>
          </p:cNvCxnSpPr>
          <p:nvPr/>
        </p:nvCxnSpPr>
        <p:spPr>
          <a:xfrm rot="5400000" flipH="1" flipV="1">
            <a:off x="4529128" y="-62379"/>
            <a:ext cx="12700" cy="5587996"/>
          </a:xfrm>
          <a:prstGeom prst="curvedConnector3">
            <a:avLst>
              <a:gd name="adj1" fmla="val 91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10128" y="1676916"/>
                <a:ext cx="450700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id-ID" sz="24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28" y="1676916"/>
                <a:ext cx="450700" cy="7023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56885" y="5496534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85" y="5496534"/>
                <a:ext cx="482824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65053" y="562320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200" dirty="0" smtClean="0">
                <a:latin typeface="Product Sans" panose="020B0403030502040203" pitchFamily="34" charset="0"/>
              </a:rPr>
              <a:t>Melakukan partial derivatif B terhadap x</a:t>
            </a:r>
          </a:p>
          <a:p>
            <a:pPr algn="r"/>
            <a:r>
              <a:rPr lang="id-ID" sz="1200" dirty="0" smtClean="0">
                <a:latin typeface="Product Sans" panose="020B0403030502040203" pitchFamily="34" charset="0"/>
              </a:rPr>
              <a:t>Bisa melalui A terlebih dahulu</a:t>
            </a:r>
            <a:endParaRPr lang="id-ID" sz="12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9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9254 0.5349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2673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12761 0.284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42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25157 0.2849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142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6" grpId="1"/>
      <p:bldP spid="27" grpId="0"/>
      <p:bldP spid="27" grpId="1"/>
      <p:bldP spid="38" grpId="0"/>
      <p:bldP spid="38" grpId="1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163734" y="1839266"/>
            <a:ext cx="4970241" cy="3339043"/>
          </a:xfrm>
          <a:prstGeom prst="rightArrow">
            <a:avLst/>
          </a:prstGeom>
          <a:solidFill>
            <a:srgbClr val="00B05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Ringkasan Algoritma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18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Back-Propagate</a:t>
            </a:r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5515" y="1642095"/>
            <a:ext cx="629395" cy="629395"/>
            <a:chOff x="285515" y="1642095"/>
            <a:chExt cx="629395" cy="629395"/>
          </a:xfrm>
        </p:grpSpPr>
        <p:sp>
          <p:nvSpPr>
            <p:cNvPr id="8" name="Oval 7"/>
            <p:cNvSpPr/>
            <p:nvPr/>
          </p:nvSpPr>
          <p:spPr>
            <a:xfrm>
              <a:off x="28551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40" y="1778860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285514" y="3137773"/>
            <a:ext cx="629395" cy="629395"/>
            <a:chOff x="285514" y="3137773"/>
            <a:chExt cx="629395" cy="629395"/>
          </a:xfrm>
        </p:grpSpPr>
        <p:sp>
          <p:nvSpPr>
            <p:cNvPr id="10" name="Oval 9"/>
            <p:cNvSpPr/>
            <p:nvPr/>
          </p:nvSpPr>
          <p:spPr>
            <a:xfrm>
              <a:off x="285514" y="313777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39" y="3274538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295291" y="4633451"/>
            <a:ext cx="629395" cy="629395"/>
            <a:chOff x="295291" y="4633451"/>
            <a:chExt cx="629395" cy="629395"/>
          </a:xfrm>
        </p:grpSpPr>
        <p:sp>
          <p:nvSpPr>
            <p:cNvPr id="12" name="Oval 11"/>
            <p:cNvSpPr/>
            <p:nvPr/>
          </p:nvSpPr>
          <p:spPr>
            <a:xfrm>
              <a:off x="29529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18" y="4798528"/>
                  <a:ext cx="18113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7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7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7"/>
            <a:endCxn id="15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  <a:endCxn id="19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  <a:endCxn id="19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7"/>
            <a:endCxn id="19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7"/>
            <a:endCxn id="17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1" y="1651226"/>
                <a:ext cx="327269" cy="211405"/>
              </a:xfrm>
              <a:prstGeom prst="rect">
                <a:avLst/>
              </a:prstGeom>
              <a:blipFill rotWithShape="0">
                <a:blip r:embed="rId6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2105016"/>
                <a:ext cx="327269" cy="211596"/>
              </a:xfrm>
              <a:prstGeom prst="rect">
                <a:avLst/>
              </a:prstGeom>
              <a:blipFill rotWithShape="0">
                <a:blip r:embed="rId7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" y="2857795"/>
                <a:ext cx="327269" cy="211596"/>
              </a:xfrm>
              <a:prstGeom prst="rect">
                <a:avLst/>
              </a:prstGeom>
              <a:blipFill rotWithShape="0">
                <a:blip r:embed="rId8"/>
                <a:stretch>
                  <a:fillRect l="-9259" t="-8571" r="-9259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00" y="3197656"/>
                <a:ext cx="327269" cy="211596"/>
              </a:xfrm>
              <a:prstGeom prst="rect">
                <a:avLst/>
              </a:prstGeom>
              <a:blipFill rotWithShape="0">
                <a:blip r:embed="rId9"/>
                <a:stretch>
                  <a:fillRect l="-9259" t="-8824" r="-11111" b="-2058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3" y="4284448"/>
                <a:ext cx="327269" cy="212430"/>
              </a:xfrm>
              <a:prstGeom prst="rect">
                <a:avLst/>
              </a:prstGeom>
              <a:blipFill rotWithShape="0">
                <a:blip r:embed="rId10"/>
                <a:stretch>
                  <a:fillRect l="-9259" t="-8571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3" y="4605300"/>
                <a:ext cx="327269" cy="212430"/>
              </a:xfrm>
              <a:prstGeom prst="rect">
                <a:avLst/>
              </a:prstGeom>
              <a:blipFill rotWithShape="0">
                <a:blip r:embed="rId11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91" y="2062307"/>
                <a:ext cx="327269" cy="211405"/>
              </a:xfrm>
              <a:prstGeom prst="rect">
                <a:avLst/>
              </a:prstGeom>
              <a:blipFill rotWithShape="0">
                <a:blip r:embed="rId12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61" y="3187142"/>
                <a:ext cx="327269" cy="211596"/>
              </a:xfrm>
              <a:prstGeom prst="rect">
                <a:avLst/>
              </a:prstGeom>
              <a:blipFill rotWithShape="0">
                <a:blip r:embed="rId13"/>
                <a:stretch>
                  <a:fillRect l="-9434" t="-8571" r="-1132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1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1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03" y="4340628"/>
                <a:ext cx="327269" cy="212430"/>
              </a:xfrm>
              <a:prstGeom prst="rect">
                <a:avLst/>
              </a:prstGeom>
              <a:blipFill rotWithShape="0">
                <a:blip r:embed="rId14"/>
                <a:stretch>
                  <a:fillRect l="-9259" t="-5714" r="-11111" b="-171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9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906591" y="1691237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91" y="1691237"/>
                <a:ext cx="618183" cy="438262"/>
              </a:xfrm>
              <a:prstGeom prst="rect">
                <a:avLst/>
              </a:prstGeom>
              <a:blipFill rotWithShape="0">
                <a:blip r:embed="rId1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886601" y="3222242"/>
                <a:ext cx="618182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601" y="3222242"/>
                <a:ext cx="618182" cy="4507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906591" y="1691237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91" y="1691237"/>
                <a:ext cx="618183" cy="438262"/>
              </a:xfrm>
              <a:prstGeom prst="rect">
                <a:avLst/>
              </a:prstGeom>
              <a:blipFill rotWithShape="0">
                <a:blip r:embed="rId2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886504" y="3219565"/>
                <a:ext cx="618182" cy="450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04" y="3219565"/>
                <a:ext cx="618182" cy="45076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496617" y="3222242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17" y="3222242"/>
                <a:ext cx="618183" cy="438262"/>
              </a:xfrm>
              <a:prstGeom prst="rect">
                <a:avLst/>
              </a:prstGeom>
              <a:blipFill rotWithShape="0">
                <a:blip r:embed="rId2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33975" y="1190908"/>
                <a:ext cx="3180038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1190908"/>
                <a:ext cx="3180038" cy="346185"/>
              </a:xfrm>
              <a:prstGeom prst="rect">
                <a:avLst/>
              </a:prstGeom>
              <a:blipFill rotWithShape="0">
                <a:blip r:embed="rId24"/>
                <a:stretch>
                  <a:fillRect l="-1341" t="-3509" r="-1149" b="-175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33975" y="1675344"/>
                <a:ext cx="3180038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1675344"/>
                <a:ext cx="3180038" cy="358431"/>
              </a:xfrm>
              <a:prstGeom prst="rect">
                <a:avLst/>
              </a:prstGeom>
              <a:blipFill rotWithShape="0">
                <a:blip r:embed="rId25"/>
                <a:stretch>
                  <a:fillRect l="-1341" t="-3390" r="-1149" b="-1186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644482" y="2463907"/>
                <a:ext cx="415902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2" y="2463907"/>
                <a:ext cx="4159024" cy="358431"/>
              </a:xfrm>
              <a:prstGeom prst="rect">
                <a:avLst/>
              </a:prstGeom>
              <a:blipFill rotWithShape="0">
                <a:blip r:embed="rId26"/>
                <a:stretch>
                  <a:fillRect l="-1026" t="-3390" r="-733" b="-203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496617" y="3222242"/>
                <a:ext cx="618183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17" y="3222242"/>
                <a:ext cx="618183" cy="438262"/>
              </a:xfrm>
              <a:prstGeom prst="rect">
                <a:avLst/>
              </a:prstGeom>
              <a:blipFill rotWithShape="0">
                <a:blip r:embed="rId27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605199" y="3238896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99" y="3238896"/>
                <a:ext cx="371384" cy="369332"/>
              </a:xfrm>
              <a:prstGeom prst="rect">
                <a:avLst/>
              </a:prstGeom>
              <a:blipFill rotWithShape="0">
                <a:blip r:embed="rId28"/>
                <a:stretch>
                  <a:fillRect t="-6557" r="-16393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030984" y="3841500"/>
                <a:ext cx="1386020" cy="438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84" y="3841500"/>
                <a:ext cx="1386020" cy="438262"/>
              </a:xfrm>
              <a:prstGeom prst="rect">
                <a:avLst/>
              </a:prstGeom>
              <a:blipFill rotWithShape="0">
                <a:blip r:embed="rId29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289306" y="4386425"/>
                <a:ext cx="286937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06" y="4386425"/>
                <a:ext cx="2869375" cy="380810"/>
              </a:xfrm>
              <a:prstGeom prst="rect">
                <a:avLst/>
              </a:prstGeom>
              <a:blipFill rotWithShape="0">
                <a:blip r:embed="rId30"/>
                <a:stretch>
                  <a:fillRect t="-3226" b="-64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805708" y="5187666"/>
                <a:ext cx="514194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08" y="5187666"/>
                <a:ext cx="5141948" cy="84856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17187 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17362 -0.2122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062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75 -0.4365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218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17291 0.2099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48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17257 0.000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75 -0.2150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07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17552 0.21111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1055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17761 -4.81481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17552 -0.2141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7" y="-1071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5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10903 -3.7037E-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1" grpId="0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6" grpId="0"/>
      <p:bldP spid="57" grpId="0"/>
      <p:bldP spid="58" grpId="0"/>
      <p:bldP spid="60" grpId="1" build="allAtOnce"/>
      <p:bldP spid="60" grpId="2" build="allAtOnce"/>
      <p:bldP spid="61" grpId="0"/>
      <p:bldP spid="62" grpId="0"/>
      <p:bldP spid="63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501464" y="4672355"/>
            <a:ext cx="4469540" cy="1499845"/>
          </a:xfrm>
          <a:prstGeom prst="rect">
            <a:avLst/>
          </a:prstGeom>
          <a:noFill/>
          <a:ln w="38100">
            <a:solidFill>
              <a:srgbClr val="33B99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ight Arrow 40"/>
          <p:cNvSpPr/>
          <p:nvPr/>
        </p:nvSpPr>
        <p:spPr>
          <a:xfrm flipH="1">
            <a:off x="125634" y="1778860"/>
            <a:ext cx="4852250" cy="3339043"/>
          </a:xfrm>
          <a:prstGeom prst="rightArrow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Ringkasan Algoritma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19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Back-propagate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Oval 18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21" name="Straight Connector 20"/>
          <p:cNvCxnSpPr>
            <a:stCxn id="8" idx="6"/>
            <a:endCxn id="15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5"/>
            <a:endCxn id="17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6"/>
            <a:endCxn id="17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7"/>
            <a:endCxn id="15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  <a:endCxn id="19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6"/>
            <a:endCxn id="19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7"/>
            <a:endCxn id="19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7"/>
            <a:endCxn id="17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blipFill rotWithShape="0">
                <a:blip r:embed="rId6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955" t="-2273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19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86582" y="3250597"/>
                <a:ext cx="433517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82" y="3250597"/>
                <a:ext cx="433517" cy="346185"/>
              </a:xfrm>
              <a:prstGeom prst="rect">
                <a:avLst/>
              </a:prstGeom>
              <a:blipFill rotWithShape="0">
                <a:blip r:embed="rId15"/>
                <a:stretch>
                  <a:fillRect l="-12676" t="-1754" r="-11268" b="-175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69487" y="1748796"/>
                <a:ext cx="43351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87" y="1748796"/>
                <a:ext cx="433517" cy="358431"/>
              </a:xfrm>
              <a:prstGeom prst="rect">
                <a:avLst/>
              </a:prstGeom>
              <a:blipFill rotWithShape="0">
                <a:blip r:embed="rId16"/>
                <a:stretch>
                  <a:fillRect l="-12676" t="-1695" r="-12676" b="-152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55526" y="3240072"/>
                <a:ext cx="43351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26" y="3240072"/>
                <a:ext cx="433517" cy="345929"/>
              </a:xfrm>
              <a:prstGeom prst="rect">
                <a:avLst/>
              </a:prstGeom>
              <a:blipFill rotWithShape="0">
                <a:blip r:embed="rId17"/>
                <a:stretch>
                  <a:fillRect l="-12676" t="-3571" r="-12676" b="-178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579762" y="328704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762" y="3287041"/>
                <a:ext cx="3713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6557" r="-16393" b="-655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829056" y="1108225"/>
                <a:ext cx="514194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6" y="1108225"/>
                <a:ext cx="5141948" cy="8485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047372" y="1956791"/>
                <a:ext cx="2792624" cy="821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372" y="1956791"/>
                <a:ext cx="2792624" cy="82182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138232" y="5103899"/>
                <a:ext cx="3196003" cy="833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32" y="5103899"/>
                <a:ext cx="3196003" cy="83375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53986" y="4200309"/>
                <a:ext cx="3558795" cy="788614"/>
              </a:xfrm>
              <a:prstGeom prst="rect">
                <a:avLst/>
              </a:prstGeom>
              <a:solidFill>
                <a:srgbClr val="FFF7FF"/>
              </a:solidFill>
            </p:spPr>
            <p:txBody>
              <a:bodyPr wrap="none" rtlCol="0">
                <a:sp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id-ID" dirty="0" smtClean="0">
                    <a:latin typeface="Product Sans" panose="020B0403030502040203" pitchFamily="34" charset="0"/>
                  </a:rPr>
                  <a:t>Partial derivative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d-ID" dirty="0" smtClean="0">
                    <a:latin typeface="Product Sans" panose="020B0403030502040203" pitchFamily="34" charset="0"/>
                  </a:rPr>
                  <a:t> terhadap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id-ID" dirty="0" smtClean="0">
                  <a:latin typeface="Product Sans" panose="020B0403030502040203" pitchFamily="34" charset="0"/>
                </a:endParaRPr>
              </a:p>
              <a:p>
                <a:pPr algn="r">
                  <a:spcAft>
                    <a:spcPts val="600"/>
                  </a:spcAft>
                </a:pPr>
                <a:r>
                  <a:rPr lang="id-ID" dirty="0">
                    <a:latin typeface="Product Sans" panose="020B0403030502040203" pitchFamily="34" charset="0"/>
                  </a:rPr>
                  <a:t>m</a:t>
                </a:r>
                <a:r>
                  <a:rPr lang="id-ID" dirty="0" smtClean="0">
                    <a:latin typeface="Product Sans" panose="020B0403030502040203" pitchFamily="34" charset="0"/>
                  </a:rPr>
                  <a:t>enggunakan chain-rule</a:t>
                </a:r>
                <a:endParaRPr lang="id-ID" dirty="0">
                  <a:latin typeface="Product Sans" panose="020B0403030502040203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86" y="4200309"/>
                <a:ext cx="3558795" cy="788614"/>
              </a:xfrm>
              <a:prstGeom prst="rect">
                <a:avLst/>
              </a:prstGeom>
              <a:blipFill rotWithShape="0">
                <a:blip r:embed="rId22"/>
                <a:stretch>
                  <a:fillRect l="-514" r="-1370" b="-124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5" grpId="0"/>
      <p:bldP spid="46" grpId="0"/>
      <p:bldP spid="47" grpId="0"/>
      <p:bldP spid="49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 Melatih ANN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2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Forward Backward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99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Feedforward Propagation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Tahap Pertama dalam ANN Traning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42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Neural Network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4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Feed-forward</a:t>
            </a:r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19520" y="2143801"/>
            <a:ext cx="629395" cy="629395"/>
            <a:chOff x="1148557" y="2167823"/>
            <a:chExt cx="629395" cy="629395"/>
          </a:xfrm>
        </p:grpSpPr>
        <p:sp>
          <p:nvSpPr>
            <p:cNvPr id="8" name="Oval 7"/>
            <p:cNvSpPr/>
            <p:nvPr/>
          </p:nvSpPr>
          <p:spPr>
            <a:xfrm>
              <a:off x="1148557" y="2167823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34982" y="2304588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982" y="2304588"/>
                  <a:ext cx="27610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419519" y="4539010"/>
            <a:ext cx="629395" cy="629395"/>
            <a:chOff x="1148557" y="4466170"/>
            <a:chExt cx="629395" cy="629395"/>
          </a:xfrm>
        </p:grpSpPr>
        <p:sp>
          <p:nvSpPr>
            <p:cNvPr id="9" name="Oval 8"/>
            <p:cNvSpPr/>
            <p:nvPr/>
          </p:nvSpPr>
          <p:spPr>
            <a:xfrm>
              <a:off x="1148557" y="4466170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34982" y="459945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982" y="4599456"/>
                  <a:ext cx="28142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Connector 21"/>
          <p:cNvCxnSpPr>
            <a:stCxn id="8" idx="5"/>
          </p:cNvCxnSpPr>
          <p:nvPr/>
        </p:nvCxnSpPr>
        <p:spPr>
          <a:xfrm>
            <a:off x="2956742" y="2681023"/>
            <a:ext cx="885563" cy="73578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7"/>
          </p:cNvCxnSpPr>
          <p:nvPr/>
        </p:nvCxnSpPr>
        <p:spPr>
          <a:xfrm flipV="1">
            <a:off x="2956741" y="3854259"/>
            <a:ext cx="875786" cy="77692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842961" y="2915153"/>
            <a:ext cx="2284741" cy="1514171"/>
            <a:chOff x="3842961" y="2915153"/>
            <a:chExt cx="2284741" cy="1514171"/>
          </a:xfrm>
        </p:grpSpPr>
        <p:sp>
          <p:nvSpPr>
            <p:cNvPr id="15" name="Rectangle 14"/>
            <p:cNvSpPr/>
            <p:nvPr/>
          </p:nvSpPr>
          <p:spPr>
            <a:xfrm>
              <a:off x="3842961" y="29151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43755" y="2916296"/>
              <a:ext cx="1102519" cy="1509713"/>
            </a:xfrm>
            <a:custGeom>
              <a:avLst/>
              <a:gdLst>
                <a:gd name="connsiteX0" fmla="*/ 2382 w 1102519"/>
                <a:gd name="connsiteY0" fmla="*/ 0 h 1509713"/>
                <a:gd name="connsiteX1" fmla="*/ 1102519 w 1102519"/>
                <a:gd name="connsiteY1" fmla="*/ 0 h 1509713"/>
                <a:gd name="connsiteX2" fmla="*/ 731044 w 1102519"/>
                <a:gd name="connsiteY2" fmla="*/ 1509713 h 1509713"/>
                <a:gd name="connsiteX3" fmla="*/ 0 w 1102519"/>
                <a:gd name="connsiteY3" fmla="*/ 1509713 h 1509713"/>
                <a:gd name="connsiteX4" fmla="*/ 2382 w 1102519"/>
                <a:gd name="connsiteY4" fmla="*/ 0 h 15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519" h="1509713">
                  <a:moveTo>
                    <a:pt x="2382" y="0"/>
                  </a:moveTo>
                  <a:lnTo>
                    <a:pt x="1102519" y="0"/>
                  </a:lnTo>
                  <a:lnTo>
                    <a:pt x="731044" y="1509713"/>
                  </a:lnTo>
                  <a:lnTo>
                    <a:pt x="0" y="1509713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42633" y="2915153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3891460" y="3128001"/>
            <a:ext cx="968214" cy="473468"/>
            <a:chOff x="2716293" y="1938282"/>
            <a:chExt cx="968214" cy="473468"/>
          </a:xfrm>
        </p:grpSpPr>
        <p:sp>
          <p:nvSpPr>
            <p:cNvPr id="19" name="Oval 18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35340" y="255756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40" y="2557565"/>
                <a:ext cx="3171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14685" y="43392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85" y="4339223"/>
                <a:ext cx="3224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10636" y="4477722"/>
                <a:ext cx="1719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636" y="4477722"/>
                <a:ext cx="171995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18" r="-2482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7" idx="3"/>
          </p:cNvCxnSpPr>
          <p:nvPr/>
        </p:nvCxnSpPr>
        <p:spPr>
          <a:xfrm flipV="1">
            <a:off x="6127374" y="3671152"/>
            <a:ext cx="678028" cy="10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5699" y="3206808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99" y="3206808"/>
                <a:ext cx="121533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513" t="-2222" r="-7035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37043" y="3671152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43" y="3671152"/>
                <a:ext cx="6163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911" r="-8911" b="-239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926697" y="353311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97" y="3533118"/>
                <a:ext cx="18671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955292" y="2680091"/>
            <a:ext cx="885563" cy="73578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574231" y="2663903"/>
            <a:ext cx="2547492" cy="937566"/>
            <a:chOff x="6574231" y="2663903"/>
            <a:chExt cx="2547492" cy="937566"/>
          </a:xfrm>
        </p:grpSpPr>
        <p:sp>
          <p:nvSpPr>
            <p:cNvPr id="41" name="TextBox 40"/>
            <p:cNvSpPr txBox="1"/>
            <p:nvPr/>
          </p:nvSpPr>
          <p:spPr>
            <a:xfrm>
              <a:off x="6574231" y="2663903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Melihat dari model yang buruk</a:t>
              </a:r>
            </a:p>
            <a:p>
              <a:pPr algn="ctr"/>
              <a:r>
                <a:rPr lang="id-ID" sz="1400" dirty="0" smtClean="0">
                  <a:latin typeface="Product Sans" panose="020B0403030502040203" pitchFamily="34" charset="0"/>
                </a:rPr>
                <a:t>Nilai prediksi pasti kecil</a:t>
              </a:r>
              <a:endParaRPr lang="id-ID" sz="1400" dirty="0">
                <a:latin typeface="Product Sans" panose="020B0403030502040203" pitchFamily="34" charset="0"/>
              </a:endParaRPr>
            </a:p>
          </p:txBody>
        </p:sp>
        <p:cxnSp>
          <p:nvCxnSpPr>
            <p:cNvPr id="43" name="Straight Connector 42"/>
            <p:cNvCxnSpPr>
              <a:endCxn id="41" idx="2"/>
            </p:cNvCxnSpPr>
            <p:nvPr/>
          </p:nvCxnSpPr>
          <p:spPr>
            <a:xfrm flipV="1">
              <a:off x="7234710" y="3187123"/>
              <a:ext cx="613267" cy="41434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5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Neural Network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758B-8D35-423F-8721-E198DA0F7641}" type="datetime1">
              <a:rPr lang="id-ID" smtClean="0"/>
              <a:t>18/02/2019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5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Feed-forward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1148557" y="216782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1148557" y="4466170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667794" y="1725434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667795" y="4023781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/>
        </p:nvSpPr>
        <p:spPr>
          <a:xfrm>
            <a:off x="2668588" y="4855540"/>
            <a:ext cx="2283619" cy="683419"/>
          </a:xfrm>
          <a:custGeom>
            <a:avLst/>
            <a:gdLst>
              <a:gd name="connsiteX0" fmla="*/ 2283619 w 2283619"/>
              <a:gd name="connsiteY0" fmla="*/ 683419 h 683419"/>
              <a:gd name="connsiteX1" fmla="*/ 0 w 2283619"/>
              <a:gd name="connsiteY1" fmla="*/ 683419 h 683419"/>
              <a:gd name="connsiteX2" fmla="*/ 0 w 2283619"/>
              <a:gd name="connsiteY2" fmla="*/ 352425 h 683419"/>
              <a:gd name="connsiteX3" fmla="*/ 2281238 w 2283619"/>
              <a:gd name="connsiteY3" fmla="*/ 0 h 683419"/>
              <a:gd name="connsiteX4" fmla="*/ 2283619 w 2283619"/>
              <a:gd name="connsiteY4" fmla="*/ 683419 h 68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3619" h="683419">
                <a:moveTo>
                  <a:pt x="2283619" y="683419"/>
                </a:moveTo>
                <a:lnTo>
                  <a:pt x="0" y="683419"/>
                </a:lnTo>
                <a:lnTo>
                  <a:pt x="0" y="352425"/>
                </a:lnTo>
                <a:lnTo>
                  <a:pt x="2281238" y="0"/>
                </a:lnTo>
                <a:cubicBezTo>
                  <a:pt x="2282032" y="227806"/>
                  <a:pt x="2282825" y="455613"/>
                  <a:pt x="2283619" y="683419"/>
                </a:cubicBez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 17"/>
          <p:cNvSpPr/>
          <p:nvPr/>
        </p:nvSpPr>
        <p:spPr>
          <a:xfrm>
            <a:off x="2668588" y="1726577"/>
            <a:ext cx="1102519" cy="1509713"/>
          </a:xfrm>
          <a:custGeom>
            <a:avLst/>
            <a:gdLst>
              <a:gd name="connsiteX0" fmla="*/ 2382 w 1102519"/>
              <a:gd name="connsiteY0" fmla="*/ 0 h 1509713"/>
              <a:gd name="connsiteX1" fmla="*/ 1102519 w 1102519"/>
              <a:gd name="connsiteY1" fmla="*/ 0 h 1509713"/>
              <a:gd name="connsiteX2" fmla="*/ 731044 w 1102519"/>
              <a:gd name="connsiteY2" fmla="*/ 1509713 h 1509713"/>
              <a:gd name="connsiteX3" fmla="*/ 0 w 1102519"/>
              <a:gd name="connsiteY3" fmla="*/ 1509713 h 1509713"/>
              <a:gd name="connsiteX4" fmla="*/ 2382 w 1102519"/>
              <a:gd name="connsiteY4" fmla="*/ 0 h 150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19" h="1509713">
                <a:moveTo>
                  <a:pt x="2382" y="0"/>
                </a:moveTo>
                <a:lnTo>
                  <a:pt x="1102519" y="0"/>
                </a:lnTo>
                <a:lnTo>
                  <a:pt x="731044" y="1509713"/>
                </a:lnTo>
                <a:lnTo>
                  <a:pt x="0" y="1509713"/>
                </a:lnTo>
                <a:lnTo>
                  <a:pt x="2382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5745603" y="2839285"/>
            <a:ext cx="2284741" cy="1514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/>
        </p:nvSpPr>
        <p:spPr>
          <a:xfrm>
            <a:off x="5748779" y="2840207"/>
            <a:ext cx="2276475" cy="1509712"/>
          </a:xfrm>
          <a:custGeom>
            <a:avLst/>
            <a:gdLst>
              <a:gd name="connsiteX0" fmla="*/ 0 w 2276475"/>
              <a:gd name="connsiteY0" fmla="*/ 0 h 1509712"/>
              <a:gd name="connsiteX1" fmla="*/ 1290637 w 2276475"/>
              <a:gd name="connsiteY1" fmla="*/ 0 h 1509712"/>
              <a:gd name="connsiteX2" fmla="*/ 923925 w 2276475"/>
              <a:gd name="connsiteY2" fmla="*/ 578644 h 1509712"/>
              <a:gd name="connsiteX3" fmla="*/ 973931 w 2276475"/>
              <a:gd name="connsiteY3" fmla="*/ 1014412 h 1509712"/>
              <a:gd name="connsiteX4" fmla="*/ 1426368 w 2276475"/>
              <a:gd name="connsiteY4" fmla="*/ 1116806 h 1509712"/>
              <a:gd name="connsiteX5" fmla="*/ 2276475 w 2276475"/>
              <a:gd name="connsiteY5" fmla="*/ 935831 h 1509712"/>
              <a:gd name="connsiteX6" fmla="*/ 2276475 w 2276475"/>
              <a:gd name="connsiteY6" fmla="*/ 1509712 h 1509712"/>
              <a:gd name="connsiteX7" fmla="*/ 0 w 2276475"/>
              <a:gd name="connsiteY7" fmla="*/ 1509712 h 1509712"/>
              <a:gd name="connsiteX8" fmla="*/ 0 w 2276475"/>
              <a:gd name="connsiteY8" fmla="*/ 0 h 150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475" h="1509712">
                <a:moveTo>
                  <a:pt x="0" y="0"/>
                </a:moveTo>
                <a:lnTo>
                  <a:pt x="1290637" y="0"/>
                </a:lnTo>
                <a:lnTo>
                  <a:pt x="923925" y="578644"/>
                </a:lnTo>
                <a:lnTo>
                  <a:pt x="973931" y="1014412"/>
                </a:lnTo>
                <a:lnTo>
                  <a:pt x="1426368" y="1116806"/>
                </a:lnTo>
                <a:lnTo>
                  <a:pt x="2276475" y="935831"/>
                </a:lnTo>
                <a:lnTo>
                  <a:pt x="2276475" y="1509712"/>
                </a:lnTo>
                <a:lnTo>
                  <a:pt x="0" y="1509712"/>
                </a:lnTo>
                <a:lnTo>
                  <a:pt x="0" y="0"/>
                </a:lnTo>
                <a:close/>
              </a:path>
            </a:pathLst>
          </a:cu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5740513" y="2835748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0" name="Straight Connector 29"/>
          <p:cNvCxnSpPr>
            <a:stCxn id="10" idx="6"/>
            <a:endCxn id="14" idx="1"/>
          </p:cNvCxnSpPr>
          <p:nvPr/>
        </p:nvCxnSpPr>
        <p:spPr>
          <a:xfrm flipV="1">
            <a:off x="1777952" y="2482520"/>
            <a:ext cx="889514" cy="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5"/>
            <a:endCxn id="15" idx="1"/>
          </p:cNvCxnSpPr>
          <p:nvPr/>
        </p:nvCxnSpPr>
        <p:spPr>
          <a:xfrm>
            <a:off x="1685779" y="2705045"/>
            <a:ext cx="981687" cy="207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6"/>
            <a:endCxn id="15" idx="1"/>
          </p:cNvCxnSpPr>
          <p:nvPr/>
        </p:nvCxnSpPr>
        <p:spPr>
          <a:xfrm flipV="1">
            <a:off x="1777952" y="4780867"/>
            <a:ext cx="889514" cy="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4" idx="1"/>
          </p:cNvCxnSpPr>
          <p:nvPr/>
        </p:nvCxnSpPr>
        <p:spPr>
          <a:xfrm flipV="1">
            <a:off x="1685779" y="2482520"/>
            <a:ext cx="981687" cy="20758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67466" y="1725434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2667466" y="4023781"/>
            <a:ext cx="2284741" cy="151417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1" name="Straight Connector 40"/>
          <p:cNvCxnSpPr>
            <a:stCxn id="14" idx="3"/>
            <a:endCxn id="19" idx="1"/>
          </p:cNvCxnSpPr>
          <p:nvPr/>
        </p:nvCxnSpPr>
        <p:spPr>
          <a:xfrm>
            <a:off x="4952207" y="2482520"/>
            <a:ext cx="793396" cy="11138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3"/>
            <a:endCxn id="22" idx="1"/>
          </p:cNvCxnSpPr>
          <p:nvPr/>
        </p:nvCxnSpPr>
        <p:spPr>
          <a:xfrm flipV="1">
            <a:off x="4952207" y="3592834"/>
            <a:ext cx="788306" cy="11880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230458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2" y="4599456"/>
                <a:ext cx="2814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2716293" y="1938282"/>
            <a:ext cx="968214" cy="473468"/>
            <a:chOff x="2716293" y="1938282"/>
            <a:chExt cx="968214" cy="473468"/>
          </a:xfrm>
        </p:grpSpPr>
        <p:sp>
          <p:nvSpPr>
            <p:cNvPr id="46" name="Oval 45"/>
            <p:cNvSpPr/>
            <p:nvPr/>
          </p:nvSpPr>
          <p:spPr>
            <a:xfrm>
              <a:off x="3200400" y="193828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93" y="2042418"/>
                  <a:ext cx="9682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2759639" y="4307852"/>
            <a:ext cx="968214" cy="487576"/>
            <a:chOff x="2759639" y="4307852"/>
            <a:chExt cx="968214" cy="487576"/>
          </a:xfrm>
        </p:grpSpPr>
        <p:sp>
          <p:nvSpPr>
            <p:cNvPr id="47" name="Oval 46"/>
            <p:cNvSpPr/>
            <p:nvPr/>
          </p:nvSpPr>
          <p:spPr>
            <a:xfrm>
              <a:off x="3200400" y="4307852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639" y="4426096"/>
                  <a:ext cx="96821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750693" y="3099746"/>
            <a:ext cx="968214" cy="487576"/>
            <a:chOff x="6082834" y="3057679"/>
            <a:chExt cx="968214" cy="487576"/>
          </a:xfrm>
        </p:grpSpPr>
        <p:sp>
          <p:nvSpPr>
            <p:cNvPr id="50" name="Oval 49"/>
            <p:cNvSpPr/>
            <p:nvPr/>
          </p:nvSpPr>
          <p:spPr>
            <a:xfrm>
              <a:off x="6523595" y="3057679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834" y="3175923"/>
                  <a:ext cx="96821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5" y="3303752"/>
                <a:ext cx="121533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500" t="-2222" r="-6500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9" y="3768096"/>
                <a:ext cx="61632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22" idx="3"/>
          </p:cNvCxnSpPr>
          <p:nvPr/>
        </p:nvCxnSpPr>
        <p:spPr>
          <a:xfrm>
            <a:off x="8025254" y="3592834"/>
            <a:ext cx="317634" cy="35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09" y="3418288"/>
                <a:ext cx="18671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930061" y="1566456"/>
            <a:ext cx="2040943" cy="1737296"/>
            <a:chOff x="6930061" y="1566456"/>
            <a:chExt cx="2040943" cy="1737296"/>
          </a:xfrm>
        </p:grpSpPr>
        <p:sp>
          <p:nvSpPr>
            <p:cNvPr id="55" name="TextBox 54"/>
            <p:cNvSpPr txBox="1"/>
            <p:nvPr/>
          </p:nvSpPr>
          <p:spPr>
            <a:xfrm>
              <a:off x="6930061" y="156645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dirty="0" smtClean="0">
                  <a:latin typeface="Product Sans" panose="020B0403030502040203" pitchFamily="34" charset="0"/>
                </a:rPr>
                <a:t>Model yang buruk!</a:t>
              </a:r>
            </a:p>
            <a:p>
              <a:pPr algn="ctr"/>
              <a:r>
                <a:rPr lang="id-ID" sz="1200" dirty="0">
                  <a:latin typeface="Product Sans" panose="020B0403030502040203" pitchFamily="34" charset="0"/>
                </a:rPr>
                <a:t>Nilai prediksi </a:t>
              </a:r>
              <a:r>
                <a:rPr lang="id-ID" sz="1200" dirty="0" smtClean="0">
                  <a:latin typeface="Product Sans" panose="020B0403030502040203" pitchFamily="34" charset="0"/>
                </a:rPr>
                <a:t>juga pasti kecil</a:t>
              </a:r>
              <a:endParaRPr lang="id-ID" sz="1200" dirty="0">
                <a:latin typeface="Product Sans" panose="020B0403030502040203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8585068" y="2042418"/>
              <a:ext cx="0" cy="12613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6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956610" y="2695790"/>
                <a:ext cx="4130746" cy="1487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(2)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(3)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id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31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</m: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32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d-ID" i="1">
                                                    <a:latin typeface="Cambria Math" panose="02040503050406030204" pitchFamily="18" charset="0"/>
                                                  </a:rPr>
                                                  <m:t>(1)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nor/>
                                              </m:rPr>
                                              <a:rPr lang="id-ID" dirty="0"/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id-ID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610" y="2695790"/>
                <a:ext cx="4130746" cy="14879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225279" y="2775686"/>
                <a:ext cx="2588914" cy="13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  <m:sup>
                                            <m:r>
                                              <a:rPr lang="id-ID" i="1">
                                                <a:latin typeface="Cambria Math" panose="02040503050406030204" pitchFamily="18" charset="0"/>
                                              </a:rPr>
                                              <m:t>(1)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nor/>
                                          </m:rPr>
                                          <a:rPr lang="id-ID" dirty="0"/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id-ID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id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79" y="2775686"/>
                <a:ext cx="2588914" cy="1319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Forward Propagation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FC4-92C1-497A-A797-3062BBC4556A}" type="datetime1">
              <a:rPr lang="id-ID" smtClean="0"/>
              <a:t>18/02/2019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6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Feed-forward</a:t>
            </a:r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45315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958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0" y="1778860"/>
                <a:ext cx="27610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5315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957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9" y="3274538"/>
                <a:ext cx="2814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46293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705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8" y="4798528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203919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Oval 17"/>
          <p:cNvSpPr/>
          <p:nvPr/>
        </p:nvSpPr>
        <p:spPr>
          <a:xfrm>
            <a:off x="203919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Freeform 26"/>
          <p:cNvSpPr/>
          <p:nvPr/>
        </p:nvSpPr>
        <p:spPr>
          <a:xfrm>
            <a:off x="217586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203919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Freeform 31"/>
          <p:cNvSpPr/>
          <p:nvPr/>
        </p:nvSpPr>
        <p:spPr>
          <a:xfrm>
            <a:off x="217586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>
            <a:off x="362522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5" name="Freeform 34"/>
          <p:cNvSpPr/>
          <p:nvPr/>
        </p:nvSpPr>
        <p:spPr>
          <a:xfrm>
            <a:off x="376189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7" name="Straight Connector 36"/>
          <p:cNvCxnSpPr>
            <a:stCxn id="9" idx="6"/>
            <a:endCxn id="18" idx="2"/>
          </p:cNvCxnSpPr>
          <p:nvPr/>
        </p:nvCxnSpPr>
        <p:spPr>
          <a:xfrm flipV="1">
            <a:off x="108255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31" idx="1"/>
          </p:cNvCxnSpPr>
          <p:nvPr/>
        </p:nvCxnSpPr>
        <p:spPr>
          <a:xfrm>
            <a:off x="99037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6"/>
            <a:endCxn id="31" idx="2"/>
          </p:cNvCxnSpPr>
          <p:nvPr/>
        </p:nvCxnSpPr>
        <p:spPr>
          <a:xfrm flipV="1">
            <a:off x="108254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7"/>
            <a:endCxn id="18" idx="3"/>
          </p:cNvCxnSpPr>
          <p:nvPr/>
        </p:nvCxnSpPr>
        <p:spPr>
          <a:xfrm flipV="1">
            <a:off x="99037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1568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5"/>
            <a:endCxn id="34" idx="1"/>
          </p:cNvCxnSpPr>
          <p:nvPr/>
        </p:nvCxnSpPr>
        <p:spPr>
          <a:xfrm>
            <a:off x="257641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1" idx="6"/>
            <a:endCxn id="34" idx="2"/>
          </p:cNvCxnSpPr>
          <p:nvPr/>
        </p:nvCxnSpPr>
        <p:spPr>
          <a:xfrm>
            <a:off x="266858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3" idx="7"/>
            <a:endCxn id="34" idx="3"/>
          </p:cNvCxnSpPr>
          <p:nvPr/>
        </p:nvCxnSpPr>
        <p:spPr>
          <a:xfrm flipV="1">
            <a:off x="257641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7"/>
            <a:endCxn id="31" idx="3"/>
          </p:cNvCxnSpPr>
          <p:nvPr/>
        </p:nvCxnSpPr>
        <p:spPr>
          <a:xfrm flipV="1">
            <a:off x="100015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6331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17" y="4809648"/>
                <a:ext cx="1811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193959" y="162243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59" y="1622437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2273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203579" y="210906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79" y="2109069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46530" y="27719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30" y="2771965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34369" y="31220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69" y="3122088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70261" y="415175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1" y="4151753"/>
                <a:ext cx="412997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2273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76798" y="454032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98" y="4540328"/>
                <a:ext cx="412997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986496" y="224231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96" y="2242311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86496" y="312208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96" y="3122088"/>
                <a:ext cx="412998" cy="268984"/>
              </a:xfrm>
              <a:prstGeom prst="rect">
                <a:avLst/>
              </a:prstGeom>
              <a:blipFill rotWithShape="0">
                <a:blip r:embed="rId15"/>
                <a:stretch>
                  <a:fillRect l="-8824" t="-2273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40408" y="376716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08" y="3767167"/>
                <a:ext cx="412998" cy="268984"/>
              </a:xfrm>
              <a:prstGeom prst="rect">
                <a:avLst/>
              </a:prstGeom>
              <a:blipFill rotWithShape="0">
                <a:blip r:embed="rId16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>
            <a:stCxn id="34" idx="6"/>
          </p:cNvCxnSpPr>
          <p:nvPr/>
        </p:nvCxnSpPr>
        <p:spPr>
          <a:xfrm flipV="1">
            <a:off x="425462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168268" y="3073856"/>
                <a:ext cx="46557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268" y="3073856"/>
                <a:ext cx="465576" cy="71840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583642" y="2771965"/>
                <a:ext cx="1608902" cy="12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id-ID" dirty="0"/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42" y="2771965"/>
                <a:ext cx="1608902" cy="1221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414913" y="2782487"/>
                <a:ext cx="842730" cy="1221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id-ID" i="1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id-ID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13" y="2782487"/>
                <a:ext cx="842730" cy="122129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741933" y="5075527"/>
            <a:ext cx="4229071" cy="803643"/>
            <a:chOff x="4741933" y="5075527"/>
            <a:chExt cx="4229071" cy="803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075942" y="5285019"/>
                  <a:ext cx="3564309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d-ID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id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942" y="5285019"/>
                  <a:ext cx="3564309" cy="38465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12" t="-12698" r="-514" b="-2539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/>
            <p:cNvSpPr/>
            <p:nvPr/>
          </p:nvSpPr>
          <p:spPr>
            <a:xfrm>
              <a:off x="4741933" y="5075527"/>
              <a:ext cx="4229071" cy="8036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141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B995"/>
                                      </p:to>
                                    </p:animClr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2" grpId="0"/>
      <p:bldP spid="82" grpId="1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3" grpId="0"/>
      <p:bldP spid="73" grpId="1"/>
      <p:bldP spid="73" grpId="2"/>
      <p:bldP spid="74" grpId="0"/>
      <p:bldP spid="74" grpId="1"/>
      <p:bldP spid="74" grpId="2"/>
      <p:bldP spid="79" grpId="0"/>
      <p:bldP spid="79" grpId="1"/>
      <p:bldP spid="81" grpId="0"/>
      <p:bldP spid="81" grpId="1"/>
      <p:bldP spid="83" grpId="0"/>
      <p:bldP spid="8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Feedforward 1 Layer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087315"/>
                <a:ext cx="4341854" cy="34359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Prediction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Wx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id-ID" sz="16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Error Function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z="16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z="16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sz="1600" dirty="0" smtClean="0"/>
              </a:p>
              <a:p>
                <a:pPr marL="0" indent="0" algn="ctr">
                  <a:buNone/>
                </a:pPr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Illustrasi</a:t>
                </a:r>
                <a:endParaRPr lang="id-ID" sz="16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087315"/>
                <a:ext cx="4341854" cy="3435952"/>
              </a:xfrm>
              <a:blipFill rotWithShape="0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46FC4-92C1-497A-A797-3062BBC4556A}" type="datetime1">
              <a:rPr lang="id-ID" smtClean="0"/>
              <a:t>18/02/2019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7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Feed-forward</a:t>
            </a:r>
            <a:endParaRPr lang="id-ID" dirty="0"/>
          </a:p>
        </p:txBody>
      </p:sp>
      <p:grpSp>
        <p:nvGrpSpPr>
          <p:cNvPr id="15" name="Group 14"/>
          <p:cNvGrpSpPr/>
          <p:nvPr/>
        </p:nvGrpSpPr>
        <p:grpSpPr>
          <a:xfrm>
            <a:off x="845893" y="1745593"/>
            <a:ext cx="629395" cy="629395"/>
            <a:chOff x="453155" y="1642095"/>
            <a:chExt cx="629395" cy="629395"/>
          </a:xfrm>
        </p:grpSpPr>
        <p:sp>
          <p:nvSpPr>
            <p:cNvPr id="13" name="Oval 12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7610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043" r="-6522" b="-1777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845892" y="2797384"/>
            <a:ext cx="629395" cy="629395"/>
            <a:chOff x="453155" y="1642095"/>
            <a:chExt cx="629395" cy="629395"/>
          </a:xfrm>
        </p:grpSpPr>
        <p:sp>
          <p:nvSpPr>
            <p:cNvPr id="17" name="Oval 16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8142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766" r="-6383" b="-15217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845891" y="3849175"/>
            <a:ext cx="629395" cy="629395"/>
            <a:chOff x="453155" y="1642095"/>
            <a:chExt cx="629395" cy="629395"/>
          </a:xfrm>
        </p:grpSpPr>
        <p:sp>
          <p:nvSpPr>
            <p:cNvPr id="20" name="Oval 19"/>
            <p:cNvSpPr/>
            <p:nvPr/>
          </p:nvSpPr>
          <p:spPr>
            <a:xfrm>
              <a:off x="453155" y="1642095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0" y="1778860"/>
                  <a:ext cx="29552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4082" b="-1333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845891" y="4900966"/>
            <a:ext cx="629395" cy="629395"/>
            <a:chOff x="462931" y="4633451"/>
            <a:chExt cx="629395" cy="629395"/>
          </a:xfrm>
        </p:grpSpPr>
        <p:sp>
          <p:nvSpPr>
            <p:cNvPr id="25" name="Oval 24"/>
            <p:cNvSpPr/>
            <p:nvPr/>
          </p:nvSpPr>
          <p:spPr>
            <a:xfrm>
              <a:off x="462931" y="4633451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8" y="4798528"/>
                  <a:ext cx="1811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4483" r="-31034" b="-888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/>
          <p:cNvCxnSpPr>
            <a:stCxn id="13" idx="5"/>
            <a:endCxn id="28" idx="1"/>
          </p:cNvCxnSpPr>
          <p:nvPr/>
        </p:nvCxnSpPr>
        <p:spPr>
          <a:xfrm>
            <a:off x="1383115" y="2282815"/>
            <a:ext cx="1108613" cy="11326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6"/>
          </p:cNvCxnSpPr>
          <p:nvPr/>
        </p:nvCxnSpPr>
        <p:spPr>
          <a:xfrm>
            <a:off x="1475287" y="3112082"/>
            <a:ext cx="956763" cy="40896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</p:cNvCxnSpPr>
          <p:nvPr/>
        </p:nvCxnSpPr>
        <p:spPr>
          <a:xfrm flipV="1">
            <a:off x="1475286" y="3741477"/>
            <a:ext cx="956764" cy="42239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28" idx="3"/>
          </p:cNvCxnSpPr>
          <p:nvPr/>
        </p:nvCxnSpPr>
        <p:spPr>
          <a:xfrm flipV="1">
            <a:off x="1383113" y="3860501"/>
            <a:ext cx="1108615" cy="113263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399555" y="3323279"/>
            <a:ext cx="629395" cy="629395"/>
            <a:chOff x="3625228" y="3137772"/>
            <a:chExt cx="629395" cy="629395"/>
          </a:xfrm>
        </p:grpSpPr>
        <p:sp>
          <p:nvSpPr>
            <p:cNvPr id="28" name="Oval 27"/>
            <p:cNvSpPr/>
            <p:nvPr/>
          </p:nvSpPr>
          <p:spPr>
            <a:xfrm>
              <a:off x="3625228" y="3137772"/>
              <a:ext cx="629395" cy="629395"/>
            </a:xfrm>
            <a:prstGeom prst="ellipse">
              <a:avLst/>
            </a:prstGeom>
            <a:solidFill>
              <a:srgbClr val="33B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761899" y="3252607"/>
              <a:ext cx="356051" cy="390034"/>
            </a:xfrm>
            <a:custGeom>
              <a:avLst/>
              <a:gdLst>
                <a:gd name="connsiteX0" fmla="*/ 0 w 679731"/>
                <a:gd name="connsiteY0" fmla="*/ 390034 h 390034"/>
                <a:gd name="connsiteX1" fmla="*/ 307497 w 679731"/>
                <a:gd name="connsiteY1" fmla="*/ 333389 h 390034"/>
                <a:gd name="connsiteX2" fmla="*/ 404602 w 679731"/>
                <a:gd name="connsiteY2" fmla="*/ 50168 h 390034"/>
                <a:gd name="connsiteX3" fmla="*/ 679731 w 679731"/>
                <a:gd name="connsiteY3" fmla="*/ 1616 h 39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731" h="390034">
                  <a:moveTo>
                    <a:pt x="0" y="390034"/>
                  </a:moveTo>
                  <a:cubicBezTo>
                    <a:pt x="120031" y="390033"/>
                    <a:pt x="240063" y="390033"/>
                    <a:pt x="307497" y="333389"/>
                  </a:cubicBezTo>
                  <a:cubicBezTo>
                    <a:pt x="374931" y="276745"/>
                    <a:pt x="342563" y="105463"/>
                    <a:pt x="404602" y="50168"/>
                  </a:cubicBezTo>
                  <a:cubicBezTo>
                    <a:pt x="466641" y="-5127"/>
                    <a:pt x="573186" y="-1756"/>
                    <a:pt x="679731" y="161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6" name="Straight Arrow Connector 45"/>
          <p:cNvCxnSpPr>
            <a:stCxn id="28" idx="6"/>
          </p:cNvCxnSpPr>
          <p:nvPr/>
        </p:nvCxnSpPr>
        <p:spPr>
          <a:xfrm flipV="1">
            <a:off x="3028950" y="3634740"/>
            <a:ext cx="461010" cy="32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76593" y="2474198"/>
                <a:ext cx="264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93" y="2474198"/>
                <a:ext cx="2647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15909" r="-2273" b="-142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66393" y="3035171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393" y="3035171"/>
                <a:ext cx="268920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5909" r="-4545" b="-142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776593" y="3688452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93" y="3688452"/>
                <a:ext cx="26892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15556" r="-2222" b="-142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30738" y="4175175"/>
                <a:ext cx="140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38" y="4175175"/>
                <a:ext cx="14023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0435" r="-30435" b="-571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5660830" y="4504465"/>
            <a:ext cx="2285070" cy="1515178"/>
            <a:chOff x="5645590" y="4236053"/>
            <a:chExt cx="2285070" cy="1515178"/>
          </a:xfrm>
        </p:grpSpPr>
        <p:sp>
          <p:nvSpPr>
            <p:cNvPr id="52" name="Rectangle 51"/>
            <p:cNvSpPr/>
            <p:nvPr/>
          </p:nvSpPr>
          <p:spPr>
            <a:xfrm>
              <a:off x="5645919" y="4236053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646712" y="5067812"/>
              <a:ext cx="2283619" cy="683419"/>
            </a:xfrm>
            <a:custGeom>
              <a:avLst/>
              <a:gdLst>
                <a:gd name="connsiteX0" fmla="*/ 2283619 w 2283619"/>
                <a:gd name="connsiteY0" fmla="*/ 683419 h 683419"/>
                <a:gd name="connsiteX1" fmla="*/ 0 w 2283619"/>
                <a:gd name="connsiteY1" fmla="*/ 683419 h 683419"/>
                <a:gd name="connsiteX2" fmla="*/ 0 w 2283619"/>
                <a:gd name="connsiteY2" fmla="*/ 352425 h 683419"/>
                <a:gd name="connsiteX3" fmla="*/ 2281238 w 2283619"/>
                <a:gd name="connsiteY3" fmla="*/ 0 h 683419"/>
                <a:gd name="connsiteX4" fmla="*/ 2283619 w 2283619"/>
                <a:gd name="connsiteY4" fmla="*/ 683419 h 68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619" h="683419">
                  <a:moveTo>
                    <a:pt x="2283619" y="683419"/>
                  </a:moveTo>
                  <a:lnTo>
                    <a:pt x="0" y="683419"/>
                  </a:lnTo>
                  <a:lnTo>
                    <a:pt x="0" y="352425"/>
                  </a:lnTo>
                  <a:lnTo>
                    <a:pt x="2281238" y="0"/>
                  </a:lnTo>
                  <a:cubicBezTo>
                    <a:pt x="2282032" y="227806"/>
                    <a:pt x="2282825" y="455613"/>
                    <a:pt x="2283619" y="683419"/>
                  </a:cubicBez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45590" y="4236053"/>
              <a:ext cx="2284741" cy="151417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6" name="Oval 55"/>
          <p:cNvSpPr/>
          <p:nvPr/>
        </p:nvSpPr>
        <p:spPr>
          <a:xfrm>
            <a:off x="6193764" y="4788536"/>
            <a:ext cx="118244" cy="118244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56020" y="4906780"/>
            <a:ext cx="0" cy="7046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6248" y="1584960"/>
            <a:ext cx="863951" cy="305340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Rectangle 61"/>
          <p:cNvSpPr/>
          <p:nvPr/>
        </p:nvSpPr>
        <p:spPr>
          <a:xfrm>
            <a:off x="728611" y="4727847"/>
            <a:ext cx="863951" cy="889998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1765238" y="4115315"/>
            <a:ext cx="280275" cy="363255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Rectangle 63"/>
          <p:cNvSpPr/>
          <p:nvPr/>
        </p:nvSpPr>
        <p:spPr>
          <a:xfrm>
            <a:off x="1765238" y="2400292"/>
            <a:ext cx="280275" cy="1627072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2300426" y="3155002"/>
            <a:ext cx="811036" cy="965949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Feedforward Multi-Layer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087315"/>
                <a:ext cx="4341854" cy="506964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Prediction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d-ID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d-ID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/>
                  <a:t>Error Function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id-ID" sz="16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d-ID" sz="16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d-ID" sz="1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d-ID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id-ID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d-ID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d-ID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d-ID" sz="1600" dirty="0" smtClean="0"/>
              </a:p>
              <a:p>
                <a:pPr marL="0" indent="0" algn="ctr">
                  <a:buNone/>
                </a:pPr>
                <a:endParaRPr lang="id-ID" sz="1600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id-ID" sz="1600" dirty="0" smtClean="0"/>
                  <a:t>Illustrasi</a:t>
                </a:r>
                <a:endParaRPr lang="id-ID" sz="1600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id-ID" sz="1600" dirty="0"/>
              </a:p>
            </p:txBody>
          </p:sp>
        </mc:Choice>
        <mc:Fallback xmlns="">
          <p:sp>
            <p:nvSpPr>
              <p:cNvPr id="42" name="Content Placeholder 4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087315"/>
                <a:ext cx="4341854" cy="5069645"/>
              </a:xfrm>
              <a:blipFill rotWithShape="0">
                <a:blip r:embed="rId2"/>
                <a:stretch>
                  <a:fillRect t="-8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8</a:t>
            </a:fld>
            <a:endParaRPr lang="id-ID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Feed-forward</a:t>
            </a:r>
            <a:endParaRPr lang="id-ID" dirty="0"/>
          </a:p>
        </p:txBody>
      </p:sp>
      <p:sp>
        <p:nvSpPr>
          <p:cNvPr id="76" name="Oval 75"/>
          <p:cNvSpPr/>
          <p:nvPr/>
        </p:nvSpPr>
        <p:spPr>
          <a:xfrm>
            <a:off x="285515" y="1642095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0" y="177886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285514" y="3137773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39" y="3274538"/>
                <a:ext cx="2814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295291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8" y="4798528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1871553" y="4633451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3" name="Oval 82"/>
          <p:cNvSpPr/>
          <p:nvPr/>
        </p:nvSpPr>
        <p:spPr>
          <a:xfrm>
            <a:off x="1871553" y="1642094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4" name="Freeform 83"/>
          <p:cNvSpPr/>
          <p:nvPr/>
        </p:nvSpPr>
        <p:spPr>
          <a:xfrm>
            <a:off x="2008224" y="1756929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Oval 84"/>
          <p:cNvSpPr/>
          <p:nvPr/>
        </p:nvSpPr>
        <p:spPr>
          <a:xfrm>
            <a:off x="1871551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6" name="Freeform 85"/>
          <p:cNvSpPr/>
          <p:nvPr/>
        </p:nvSpPr>
        <p:spPr>
          <a:xfrm>
            <a:off x="2008222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Oval 86"/>
          <p:cNvSpPr/>
          <p:nvPr/>
        </p:nvSpPr>
        <p:spPr>
          <a:xfrm>
            <a:off x="3457588" y="3137772"/>
            <a:ext cx="629395" cy="629395"/>
          </a:xfrm>
          <a:prstGeom prst="ellipse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8" name="Freeform 87"/>
          <p:cNvSpPr/>
          <p:nvPr/>
        </p:nvSpPr>
        <p:spPr>
          <a:xfrm>
            <a:off x="3594259" y="3252607"/>
            <a:ext cx="356051" cy="390034"/>
          </a:xfrm>
          <a:custGeom>
            <a:avLst/>
            <a:gdLst>
              <a:gd name="connsiteX0" fmla="*/ 0 w 679731"/>
              <a:gd name="connsiteY0" fmla="*/ 390034 h 390034"/>
              <a:gd name="connsiteX1" fmla="*/ 307497 w 679731"/>
              <a:gd name="connsiteY1" fmla="*/ 333389 h 390034"/>
              <a:gd name="connsiteX2" fmla="*/ 404602 w 679731"/>
              <a:gd name="connsiteY2" fmla="*/ 50168 h 390034"/>
              <a:gd name="connsiteX3" fmla="*/ 679731 w 679731"/>
              <a:gd name="connsiteY3" fmla="*/ 1616 h 39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731" h="390034">
                <a:moveTo>
                  <a:pt x="0" y="390034"/>
                </a:moveTo>
                <a:cubicBezTo>
                  <a:pt x="120031" y="390033"/>
                  <a:pt x="240063" y="390033"/>
                  <a:pt x="307497" y="333389"/>
                </a:cubicBezTo>
                <a:cubicBezTo>
                  <a:pt x="374931" y="276745"/>
                  <a:pt x="342563" y="105463"/>
                  <a:pt x="404602" y="50168"/>
                </a:cubicBezTo>
                <a:cubicBezTo>
                  <a:pt x="466641" y="-5127"/>
                  <a:pt x="573186" y="-1756"/>
                  <a:pt x="679731" y="1616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9" name="Straight Connector 88"/>
          <p:cNvCxnSpPr>
            <a:stCxn id="76" idx="6"/>
            <a:endCxn id="83" idx="2"/>
          </p:cNvCxnSpPr>
          <p:nvPr/>
        </p:nvCxnSpPr>
        <p:spPr>
          <a:xfrm flipV="1">
            <a:off x="914910" y="1956792"/>
            <a:ext cx="956643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5"/>
            <a:endCxn id="85" idx="1"/>
          </p:cNvCxnSpPr>
          <p:nvPr/>
        </p:nvCxnSpPr>
        <p:spPr>
          <a:xfrm>
            <a:off x="822737" y="2179317"/>
            <a:ext cx="1140987" cy="105062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6"/>
            <a:endCxn id="85" idx="2"/>
          </p:cNvCxnSpPr>
          <p:nvPr/>
        </p:nvCxnSpPr>
        <p:spPr>
          <a:xfrm flipV="1">
            <a:off x="914909" y="3452470"/>
            <a:ext cx="956642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8" idx="7"/>
            <a:endCxn id="83" idx="3"/>
          </p:cNvCxnSpPr>
          <p:nvPr/>
        </p:nvCxnSpPr>
        <p:spPr>
          <a:xfrm flipV="1">
            <a:off x="822736" y="2179316"/>
            <a:ext cx="1140990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48041" y="2242311"/>
            <a:ext cx="1322694" cy="243004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3" idx="5"/>
            <a:endCxn id="87" idx="1"/>
          </p:cNvCxnSpPr>
          <p:nvPr/>
        </p:nvCxnSpPr>
        <p:spPr>
          <a:xfrm>
            <a:off x="2408775" y="2179316"/>
            <a:ext cx="1140986" cy="105062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5" idx="6"/>
            <a:endCxn id="87" idx="2"/>
          </p:cNvCxnSpPr>
          <p:nvPr/>
        </p:nvCxnSpPr>
        <p:spPr>
          <a:xfrm>
            <a:off x="2500946" y="3452470"/>
            <a:ext cx="95664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7"/>
            <a:endCxn id="87" idx="3"/>
          </p:cNvCxnSpPr>
          <p:nvPr/>
        </p:nvCxnSpPr>
        <p:spPr>
          <a:xfrm flipV="1">
            <a:off x="2408775" y="3674994"/>
            <a:ext cx="1140986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0" idx="7"/>
            <a:endCxn id="85" idx="3"/>
          </p:cNvCxnSpPr>
          <p:nvPr/>
        </p:nvCxnSpPr>
        <p:spPr>
          <a:xfrm flipV="1">
            <a:off x="832513" y="3674994"/>
            <a:ext cx="1131211" cy="105063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7" y="4809648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19" y="1622437"/>
                <a:ext cx="412997" cy="268984"/>
              </a:xfrm>
              <a:prstGeom prst="rect">
                <a:avLst/>
              </a:prstGeom>
              <a:blipFill rotWithShape="0">
                <a:blip r:embed="rId7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9" y="2109069"/>
                <a:ext cx="412997" cy="268984"/>
              </a:xfrm>
              <a:prstGeom prst="rect">
                <a:avLst/>
              </a:prstGeom>
              <a:blipFill rotWithShape="0">
                <a:blip r:embed="rId8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0" y="2771965"/>
                <a:ext cx="412997" cy="26898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29" y="3122088"/>
                <a:ext cx="412997" cy="268984"/>
              </a:xfrm>
              <a:prstGeom prst="rect">
                <a:avLst/>
              </a:prstGeom>
              <a:blipFill rotWithShape="0">
                <a:blip r:embed="rId10"/>
                <a:stretch>
                  <a:fillRect l="-8955" t="-2273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1" y="4151753"/>
                <a:ext cx="412997" cy="268984"/>
              </a:xfrm>
              <a:prstGeom prst="rect">
                <a:avLst/>
              </a:prstGeom>
              <a:blipFill rotWithShape="0">
                <a:blip r:embed="rId11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58" y="4540328"/>
                <a:ext cx="412997" cy="268984"/>
              </a:xfrm>
              <a:prstGeom prst="rect">
                <a:avLst/>
              </a:prstGeom>
              <a:blipFill rotWithShape="0">
                <a:blip r:embed="rId12"/>
                <a:stretch>
                  <a:fillRect l="-8955" t="-4545" r="-10448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2242311"/>
                <a:ext cx="412998" cy="26898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4545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56" y="3122088"/>
                <a:ext cx="412998" cy="268984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2273" r="-1029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id-ID" sz="14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68" y="3767167"/>
                <a:ext cx="412998" cy="268984"/>
              </a:xfrm>
              <a:prstGeom prst="rect">
                <a:avLst/>
              </a:prstGeom>
              <a:blipFill rotWithShape="0">
                <a:blip r:embed="rId15"/>
                <a:stretch>
                  <a:fillRect l="-8824" t="-4545" r="-8824" b="-159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>
            <a:stCxn id="87" idx="6"/>
          </p:cNvCxnSpPr>
          <p:nvPr/>
        </p:nvCxnSpPr>
        <p:spPr>
          <a:xfrm flipV="1">
            <a:off x="4086983" y="3447624"/>
            <a:ext cx="414481" cy="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668188" y="4503992"/>
            <a:ext cx="2289831" cy="1517708"/>
            <a:chOff x="5664313" y="4389939"/>
            <a:chExt cx="2289831" cy="1517708"/>
          </a:xfrm>
        </p:grpSpPr>
        <p:sp>
          <p:nvSpPr>
            <p:cNvPr id="109" name="Rectangle 108"/>
            <p:cNvSpPr/>
            <p:nvPr/>
          </p:nvSpPr>
          <p:spPr>
            <a:xfrm>
              <a:off x="5669403" y="4393476"/>
              <a:ext cx="2284741" cy="15141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672579" y="4394398"/>
              <a:ext cx="2276475" cy="1509712"/>
            </a:xfrm>
            <a:custGeom>
              <a:avLst/>
              <a:gdLst>
                <a:gd name="connsiteX0" fmla="*/ 0 w 2276475"/>
                <a:gd name="connsiteY0" fmla="*/ 0 h 1509712"/>
                <a:gd name="connsiteX1" fmla="*/ 1290637 w 2276475"/>
                <a:gd name="connsiteY1" fmla="*/ 0 h 1509712"/>
                <a:gd name="connsiteX2" fmla="*/ 923925 w 2276475"/>
                <a:gd name="connsiteY2" fmla="*/ 578644 h 1509712"/>
                <a:gd name="connsiteX3" fmla="*/ 973931 w 2276475"/>
                <a:gd name="connsiteY3" fmla="*/ 1014412 h 1509712"/>
                <a:gd name="connsiteX4" fmla="*/ 1426368 w 2276475"/>
                <a:gd name="connsiteY4" fmla="*/ 1116806 h 1509712"/>
                <a:gd name="connsiteX5" fmla="*/ 2276475 w 2276475"/>
                <a:gd name="connsiteY5" fmla="*/ 935831 h 1509712"/>
                <a:gd name="connsiteX6" fmla="*/ 2276475 w 2276475"/>
                <a:gd name="connsiteY6" fmla="*/ 1509712 h 1509712"/>
                <a:gd name="connsiteX7" fmla="*/ 0 w 2276475"/>
                <a:gd name="connsiteY7" fmla="*/ 1509712 h 1509712"/>
                <a:gd name="connsiteX8" fmla="*/ 0 w 2276475"/>
                <a:gd name="connsiteY8" fmla="*/ 0 h 15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6475" h="1509712">
                  <a:moveTo>
                    <a:pt x="0" y="0"/>
                  </a:moveTo>
                  <a:lnTo>
                    <a:pt x="1290637" y="0"/>
                  </a:lnTo>
                  <a:lnTo>
                    <a:pt x="923925" y="578644"/>
                  </a:lnTo>
                  <a:lnTo>
                    <a:pt x="973931" y="1014412"/>
                  </a:lnTo>
                  <a:lnTo>
                    <a:pt x="1426368" y="1116806"/>
                  </a:lnTo>
                  <a:lnTo>
                    <a:pt x="2276475" y="935831"/>
                  </a:lnTo>
                  <a:lnTo>
                    <a:pt x="2276475" y="1509712"/>
                  </a:lnTo>
                  <a:lnTo>
                    <a:pt x="0" y="1509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664313" y="4389939"/>
              <a:ext cx="2284741" cy="151417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3" name="Oval 112"/>
            <p:cNvSpPr/>
            <p:nvPr/>
          </p:nvSpPr>
          <p:spPr>
            <a:xfrm>
              <a:off x="6115254" y="4653937"/>
              <a:ext cx="118244" cy="11824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17" name="Straight Arrow Connector 116"/>
          <p:cNvCxnSpPr>
            <a:endCxn id="110" idx="2"/>
          </p:cNvCxnSpPr>
          <p:nvPr/>
        </p:nvCxnSpPr>
        <p:spPr>
          <a:xfrm>
            <a:off x="6237373" y="4886234"/>
            <a:ext cx="363006" cy="2008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Backward Propagation</a:t>
            </a:r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Tahap Kedua dalam ANN Traning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19D7-61BB-46AD-97E2-AA06C179DE9E}" type="datetime1">
              <a:rPr lang="id-ID" smtClean="0"/>
              <a:t>18/02/2019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Universitas Gunadarma – Machine Learning Course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A3A1-16FD-4184-B35C-4B69B1FCD9C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31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443</Words>
  <Application>Microsoft Office PowerPoint</Application>
  <PresentationFormat>On-screen Show (4:3)</PresentationFormat>
  <Paragraphs>372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Product Sans</vt:lpstr>
      <vt:lpstr>Office Theme</vt:lpstr>
      <vt:lpstr>Forward Backward Propagation</vt:lpstr>
      <vt:lpstr>Ide Melatih ANN</vt:lpstr>
      <vt:lpstr>Feedforward Propagation</vt:lpstr>
      <vt:lpstr>Neural Network</vt:lpstr>
      <vt:lpstr>Neural Network</vt:lpstr>
      <vt:lpstr>Forward Propagation</vt:lpstr>
      <vt:lpstr>Feedforward 1 Layer</vt:lpstr>
      <vt:lpstr>Feedforward Multi-Layer</vt:lpstr>
      <vt:lpstr>Backward Propagation</vt:lpstr>
      <vt:lpstr>Feedforward vs Backpropagate</vt:lpstr>
      <vt:lpstr>Feedforward vs Backpropagate</vt:lpstr>
      <vt:lpstr>Ide dibalik Backpropagate</vt:lpstr>
      <vt:lpstr>Ide dibalik Backpropagate</vt:lpstr>
      <vt:lpstr>Back-propagation 1 Layer</vt:lpstr>
      <vt:lpstr>Back-propagation n-Layer</vt:lpstr>
      <vt:lpstr>Back-propagation n-Layer</vt:lpstr>
      <vt:lpstr>Chain Rule</vt:lpstr>
      <vt:lpstr>Ringkasan Algoritma</vt:lpstr>
      <vt:lpstr>Ringkasan Algoritma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362</cp:revision>
  <dcterms:created xsi:type="dcterms:W3CDTF">2019-02-12T07:41:50Z</dcterms:created>
  <dcterms:modified xsi:type="dcterms:W3CDTF">2019-02-18T01:55:45Z</dcterms:modified>
</cp:coreProperties>
</file>