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62" r:id="rId4"/>
    <p:sldId id="260" r:id="rId5"/>
    <p:sldId id="264" r:id="rId6"/>
    <p:sldId id="266" r:id="rId7"/>
    <p:sldId id="267" r:id="rId8"/>
    <p:sldId id="268" r:id="rId9"/>
    <p:sldId id="257" r:id="rId10"/>
    <p:sldId id="258" r:id="rId11"/>
    <p:sldId id="269" r:id="rId12"/>
    <p:sldId id="270" r:id="rId13"/>
    <p:sldId id="272" r:id="rId14"/>
    <p:sldId id="271" r:id="rId15"/>
    <p:sldId id="273" r:id="rId16"/>
    <p:sldId id="274" r:id="rId17"/>
    <p:sldId id="277" r:id="rId18"/>
    <p:sldId id="299" r:id="rId19"/>
    <p:sldId id="276" r:id="rId20"/>
    <p:sldId id="278" r:id="rId21"/>
    <p:sldId id="280" r:id="rId22"/>
    <p:sldId id="279" r:id="rId23"/>
    <p:sldId id="281" r:id="rId24"/>
    <p:sldId id="282" r:id="rId25"/>
    <p:sldId id="283" r:id="rId26"/>
    <p:sldId id="287" r:id="rId27"/>
    <p:sldId id="289" r:id="rId28"/>
    <p:sldId id="291" r:id="rId29"/>
    <p:sldId id="300" r:id="rId30"/>
    <p:sldId id="296" r:id="rId31"/>
    <p:sldId id="290" r:id="rId32"/>
    <p:sldId id="301" r:id="rId33"/>
    <p:sldId id="302" r:id="rId34"/>
    <p:sldId id="303" r:id="rId35"/>
    <p:sldId id="305" r:id="rId36"/>
    <p:sldId id="306" r:id="rId37"/>
    <p:sldId id="307" r:id="rId38"/>
    <p:sldId id="308" r:id="rId39"/>
    <p:sldId id="309" r:id="rId40"/>
    <p:sldId id="311" r:id="rId41"/>
    <p:sldId id="310" r:id="rId42"/>
    <p:sldId id="312" r:id="rId4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995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0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08E99-1EA4-430A-910F-974FA3A8442E}" type="datetimeFigureOut">
              <a:rPr lang="id-ID" smtClean="0"/>
              <a:t>16/02/2019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EB4F0-8D74-4875-BB89-E2C52D4E3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515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016A1-3E3A-41F6-8EAB-877B5D025063}" type="datetimeFigureOut">
              <a:rPr lang="id-ID" smtClean="0"/>
              <a:t>16/02/2019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5981-6286-4158-8493-E4CADBB0E5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26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5981-6286-4158-8493-E4CADBB0E54D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987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0281" y="234778"/>
            <a:ext cx="3991233" cy="3275185"/>
          </a:xfrm>
        </p:spPr>
        <p:txBody>
          <a:bodyPr anchor="ctr"/>
          <a:lstStyle>
            <a:lvl1pPr algn="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9968" y="3744741"/>
            <a:ext cx="3101546" cy="1222676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076509-5669-4AF3-83DE-65EF80C74DA3}" type="datetime1">
              <a:rPr lang="id-ID" smtClean="0"/>
              <a:t>16/02/2019</a:t>
            </a:fld>
            <a:endParaRPr lang="id-ID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89" y="5533704"/>
            <a:ext cx="1112425" cy="1112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8" y="3293098"/>
            <a:ext cx="1132058" cy="1166364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3734" y="4609070"/>
            <a:ext cx="2505325" cy="172994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Machine Learning Course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39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35" y="1062681"/>
            <a:ext cx="8807270" cy="5165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74AD-5DA9-4AF4-B33D-7C465A2B5270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968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34" y="1050324"/>
            <a:ext cx="8807270" cy="5226907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0AE0-7A84-46DC-AD78-C7FC5F3A36B2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3015" y="123568"/>
            <a:ext cx="4917989" cy="6425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0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23568"/>
            <a:ext cx="4856204" cy="6425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2891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62476"/>
            <a:ext cx="7886700" cy="152717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734" y="1087315"/>
            <a:ext cx="4351116" cy="52022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7315"/>
            <a:ext cx="4341854" cy="52022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AEF-9DF7-4334-9733-5D975FE73AC3}" type="datetime1">
              <a:rPr lang="id-ID" smtClean="0"/>
              <a:t>16/02/2019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9365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34" y="1049981"/>
            <a:ext cx="4334448" cy="6433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34" y="1816442"/>
            <a:ext cx="4334448" cy="44607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49981"/>
            <a:ext cx="4341854" cy="6433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16443"/>
            <a:ext cx="4341854" cy="44607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A8CE-34F8-4F03-9954-69B7C25105D3}" type="datetime1">
              <a:rPr lang="id-ID" smtClean="0"/>
              <a:t>16/02/2019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53015" y="123568"/>
            <a:ext cx="4917989" cy="6425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5301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6FC4-92C1-497A-A797-3062BBC4556A}" type="datetime1">
              <a:rPr lang="id-ID" smtClean="0"/>
              <a:t>16/02/2019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9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47B4-E74F-431D-9C5E-BECE1F963562}" type="datetime1">
              <a:rPr lang="id-ID" smtClean="0"/>
              <a:t>16/02/2019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635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34" y="987426"/>
            <a:ext cx="3415285" cy="9649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670" y="987426"/>
            <a:ext cx="5276334" cy="5277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34" y="2057400"/>
            <a:ext cx="3415285" cy="42074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CEC5-5A08-45D5-839C-C0356CBE693D}" type="datetime1">
              <a:rPr lang="id-ID" smtClean="0"/>
              <a:t>16/02/2019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053015" y="123568"/>
            <a:ext cx="4917989" cy="642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Product Sans" panose="020B040303050204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01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34" y="987426"/>
            <a:ext cx="3415285" cy="964942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2314" y="987426"/>
            <a:ext cx="5288690" cy="52898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34" y="2057400"/>
            <a:ext cx="3415285" cy="421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F25-8C6D-4588-94AE-7DD818B57D86}" type="datetime1">
              <a:rPr lang="id-ID" smtClean="0"/>
              <a:t>16/02/2019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3015" y="123568"/>
            <a:ext cx="4917989" cy="642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Product Sans" panose="020B040303050204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6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4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3015" y="123568"/>
            <a:ext cx="4917989" cy="642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35" y="1062680"/>
            <a:ext cx="8807270" cy="5177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734" y="6509837"/>
            <a:ext cx="2505325" cy="272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Product Sans" panose="020B0403030502040203" pitchFamily="34" charset="0"/>
              </a:defRPr>
            </a:lvl1pPr>
          </a:lstStyle>
          <a:p>
            <a:fld id="{F9076F26-F554-481B-AD3F-402C6F87EB1C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09836"/>
            <a:ext cx="5001394" cy="272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roduct Sans" panose="020B0403030502040203" pitchFamily="34" charset="0"/>
              </a:defRPr>
            </a:lvl1pPr>
          </a:lstStyle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3340" y="6504055"/>
            <a:ext cx="767664" cy="278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Product Sans" panose="020B0403030502040203" pitchFamily="34" charset="0"/>
              </a:defRPr>
            </a:lvl1pPr>
          </a:lstStyle>
          <a:p>
            <a:fld id="{33C1A3A1-16FD-4184-B35C-4B69B1FCD9CE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" y="173514"/>
            <a:ext cx="526697" cy="5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Product Sans" panose="020B040303050204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5951" y="234778"/>
            <a:ext cx="4495564" cy="3275185"/>
          </a:xfrm>
        </p:spPr>
        <p:txBody>
          <a:bodyPr/>
          <a:lstStyle/>
          <a:p>
            <a:r>
              <a:rPr lang="id-ID" sz="6000" dirty="0" smtClean="0"/>
              <a:t>Support Vector Machine</a:t>
            </a:r>
            <a:endParaRPr lang="id-ID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i="1" dirty="0" smtClean="0"/>
              <a:t>Dennis A. Christie</a:t>
            </a:r>
            <a:endParaRPr lang="id-ID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D1FB-B2FE-4564-A8E6-A81206E5C29C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3734" y="4622103"/>
            <a:ext cx="2505325" cy="1716913"/>
          </a:xfrm>
        </p:spPr>
        <p:txBody>
          <a:bodyPr>
            <a:normAutofit/>
          </a:bodyPr>
          <a:lstStyle/>
          <a:p>
            <a:r>
              <a:rPr lang="id-ID" sz="2800" dirty="0" smtClean="0"/>
              <a:t>Machine Learning </a:t>
            </a:r>
            <a:r>
              <a:rPr lang="id-ID" sz="2800" dirty="0"/>
              <a:t> </a:t>
            </a:r>
            <a:r>
              <a:rPr lang="id-ID" sz="2800" dirty="0" smtClean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0263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Vector</a:t>
            </a:r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Ringkasan singkat mengenai vektor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58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Vector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000" dirty="0" smtClean="0"/>
                  <a:t>Jika kita definisikan sebuah poin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(3,4)∈</m:t>
                    </m:r>
                    <m:sSup>
                      <m:sSupPr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sz="2000" dirty="0" smtClean="0"/>
              </a:p>
              <a:p>
                <a:endParaRPr lang="id-ID" sz="2000" dirty="0"/>
              </a:p>
              <a:p>
                <a:r>
                  <a:rPr lang="id-ID" sz="2000" dirty="0" smtClean="0"/>
                  <a:t>Itu berarti terdapat vector dari titik origin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(0,0) </m:t>
                    </m:r>
                  </m:oMath>
                </a14:m>
                <a:r>
                  <a:rPr lang="id-ID" sz="2000" dirty="0" smtClean="0"/>
                  <a:t>ke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id-ID" sz="2000" dirty="0" smtClean="0"/>
              </a:p>
              <a:p>
                <a:endParaRPr lang="id-ID" sz="2000" dirty="0"/>
              </a:p>
              <a:p>
                <a:r>
                  <a:rPr lang="id-ID" sz="2000" dirty="0" smtClean="0"/>
                  <a:t>Vector dapat dinotasikan dengan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=(3,4)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262" r="-5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11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Vector</a:t>
            </a:r>
            <a:endParaRPr lang="id-ID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31" y="2440781"/>
            <a:ext cx="2857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Panjang Vector</a:t>
            </a:r>
            <a:endParaRPr lang="id-ID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31" y="2440781"/>
            <a:ext cx="2857500" cy="24955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000" dirty="0" smtClean="0"/>
                  <a:t>Panjang (magnitude) vector dinotasikan dengan</a:t>
                </a:r>
              </a:p>
              <a:p>
                <a:endParaRPr lang="id-ID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sz="2000" dirty="0" smtClean="0"/>
              </a:p>
              <a:p>
                <a:pPr marL="0" indent="0">
                  <a:buNone/>
                </a:pPr>
                <a:endParaRPr lang="id-ID" sz="2000" dirty="0"/>
              </a:p>
              <a:p>
                <a:r>
                  <a:rPr lang="id-ID" sz="2000" dirty="0" smtClean="0"/>
                  <a:t>Vektor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sz="2000" dirty="0" smtClean="0"/>
                  <a:t> disamping memiliki panjang</a:t>
                </a:r>
              </a:p>
              <a:p>
                <a:endParaRPr lang="id-ID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id-ID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12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Vector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33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Arah Vector</a:t>
            </a:r>
            <a:endParaRPr lang="id-ID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31" y="2440781"/>
            <a:ext cx="2857500" cy="24955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000" dirty="0" smtClean="0"/>
                  <a:t>Arah dari sebuah vector direpresentasikan oleh </a:t>
                </a:r>
                <a:r>
                  <a:rPr lang="id-ID" sz="2000" i="1" dirty="0" smtClean="0"/>
                  <a:t>unit vector</a:t>
                </a:r>
                <a:r>
                  <a:rPr lang="id-ID" sz="2000" dirty="0"/>
                  <a:t>-</a:t>
                </a:r>
                <a:r>
                  <a:rPr lang="id-ID" sz="2000" dirty="0" smtClean="0"/>
                  <a:t>nya sendiri</a:t>
                </a:r>
              </a:p>
              <a:p>
                <a:endParaRPr lang="id-ID" sz="2000" dirty="0"/>
              </a:p>
              <a:p>
                <a:pPr>
                  <a:spcAft>
                    <a:spcPts val="1200"/>
                  </a:spcAft>
                </a:pPr>
                <a:r>
                  <a:rPr lang="id-ID" sz="2000" dirty="0" smtClean="0"/>
                  <a:t>Unit vector, vector dengan panjang 1, dinotasikan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d-ID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2000" b="0" dirty="0" smtClean="0"/>
              </a:p>
              <a:p>
                <a:pPr marL="0" indent="0">
                  <a:buNone/>
                </a:pPr>
                <a:endParaRPr lang="id-ID" sz="2000" dirty="0" smtClean="0"/>
              </a:p>
              <a:p>
                <a:pPr>
                  <a:spcAft>
                    <a:spcPts val="1200"/>
                  </a:spcAft>
                </a:pPr>
                <a:r>
                  <a:rPr lang="id-ID" sz="2000" dirty="0" smtClean="0"/>
                  <a:t>Jika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id-ID" sz="2000" dirty="0" smtClean="0"/>
                  <a:t> merupakan unit vector dari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d-ID" sz="2000" dirty="0" smtClean="0"/>
                  <a:t>, maka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id-ID" sz="2000" dirty="0" smtClean="0"/>
                  <a:t> didefinisikan sebagai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=(0.6, 0.8)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62" r="-196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13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Vector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475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Penjumlahan 2 Vector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" y="2445544"/>
            <a:ext cx="4000500" cy="24860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000" dirty="0" smtClean="0"/>
                  <a:t>Diberikan dua vector </a:t>
                </a:r>
                <a14:m>
                  <m:oMath xmlns:m="http://schemas.openxmlformats.org/officeDocument/2006/math">
                    <m:r>
                      <a:rPr lang="id-ID" sz="20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d-ID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000" dirty="0" smtClean="0"/>
                  <a:t> dan </a:t>
                </a:r>
                <a14:m>
                  <m:oMath xmlns:m="http://schemas.openxmlformats.org/officeDocument/2006/math">
                    <m:r>
                      <a:rPr lang="id-ID" sz="2000" b="1" i="0" smtClean="0">
                        <a:latin typeface="Cambria Math" panose="02040503050406030204" pitchFamily="18" charset="0"/>
                      </a:rPr>
                      <m:t>𝐯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id-ID" sz="2000" dirty="0" smtClean="0"/>
              </a:p>
              <a:p>
                <a:endParaRPr lang="id-ID" sz="2000" dirty="0" smtClean="0"/>
              </a:p>
              <a:p>
                <a:r>
                  <a:rPr lang="id-ID" sz="2000" dirty="0" smtClean="0"/>
                  <a:t>Penjumlahan dua vector didefinisikan dengan</a:t>
                </a:r>
              </a:p>
              <a:p>
                <a:endParaRPr lang="id-ID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000" b="1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id-ID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id-ID" sz="2000" b="1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14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Vector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9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Selisih 2 Vector</a:t>
            </a:r>
            <a:endParaRPr lang="id-ID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6" y="2550319"/>
            <a:ext cx="4286250" cy="22764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000" dirty="0" smtClean="0"/>
                  <a:t>Diberikan dua vector </a:t>
                </a:r>
                <a14:m>
                  <m:oMath xmlns:m="http://schemas.openxmlformats.org/officeDocument/2006/math">
                    <m:r>
                      <a:rPr lang="id-ID" sz="2000" b="1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000" dirty="0"/>
                  <a:t> dan </a:t>
                </a:r>
                <a14:m>
                  <m:oMath xmlns:m="http://schemas.openxmlformats.org/officeDocument/2006/math">
                    <m:r>
                      <a:rPr lang="id-ID" sz="2000" b="1">
                        <a:latin typeface="Cambria Math" panose="02040503050406030204" pitchFamily="18" charset="0"/>
                      </a:rPr>
                      <m:t>𝐯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id-ID" sz="2000" dirty="0" smtClean="0"/>
              </a:p>
              <a:p>
                <a:endParaRPr lang="id-ID" sz="2000" dirty="0"/>
              </a:p>
              <a:p>
                <a:r>
                  <a:rPr lang="id-ID" sz="2000" dirty="0" smtClean="0"/>
                  <a:t>Selisih dua vector </a:t>
                </a:r>
                <a:r>
                  <a:rPr lang="id-ID" sz="2000" dirty="0"/>
                  <a:t>didefinisikan dengan</a:t>
                </a:r>
              </a:p>
              <a:p>
                <a:endParaRPr lang="id-ID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d-ID" sz="2000" b="1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id-ID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id-ID" sz="2000" b="1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dirty="0"/>
              </a:p>
              <a:p>
                <a:endParaRPr lang="id-ID" sz="2000" dirty="0" smtClean="0"/>
              </a:p>
              <a:p>
                <a:r>
                  <a:rPr lang="id-ID" sz="2000" dirty="0" smtClean="0"/>
                  <a:t>Selisih dua vector tidak bersifat </a:t>
                </a:r>
                <a:r>
                  <a:rPr lang="id-ID" sz="2000" b="1" dirty="0" smtClean="0">
                    <a:solidFill>
                      <a:srgbClr val="33B995"/>
                    </a:solidFill>
                  </a:rPr>
                  <a:t>komutatif</a:t>
                </a:r>
                <a:r>
                  <a:rPr lang="id-ID" sz="2000" dirty="0" smtClean="0"/>
                  <a:t>!</a:t>
                </a:r>
                <a:endParaRPr lang="id-ID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15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Vector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3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Dot Product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" y="2378869"/>
            <a:ext cx="3048000" cy="26193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000" dirty="0" smtClean="0"/>
                  <a:t>Diberikan dua vector </a:t>
                </a:r>
                <a14:m>
                  <m:oMath xmlns:m="http://schemas.openxmlformats.org/officeDocument/2006/math">
                    <m:r>
                      <a:rPr lang="id-ID" sz="2000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000" dirty="0"/>
                  <a:t> dan </a:t>
                </a:r>
                <a14:m>
                  <m:oMath xmlns:m="http://schemas.openxmlformats.org/officeDocument/2006/math">
                    <m:r>
                      <a:rPr lang="id-ID" sz="2000" b="1" i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000" b="0" dirty="0" smtClean="0"/>
                  <a:t>.</a:t>
                </a:r>
              </a:p>
              <a:p>
                <a:endParaRPr lang="id-ID" sz="2000" b="0" dirty="0" smtClean="0"/>
              </a:p>
              <a:p>
                <a:pPr>
                  <a:spcAft>
                    <a:spcPts val="1200"/>
                  </a:spcAft>
                </a:pPr>
                <a:r>
                  <a:rPr lang="id-ID" sz="2000" dirty="0" smtClean="0"/>
                  <a:t>Dot product dua vector didefinisikan dengan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id-ID" sz="20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000" b="0" dirty="0" smtClean="0"/>
              </a:p>
              <a:p>
                <a:pPr marL="0" indent="0">
                  <a:buNone/>
                </a:pPr>
                <a:endParaRPr lang="id-ID" sz="2000" dirty="0"/>
              </a:p>
              <a:p>
                <a:pPr>
                  <a:spcAft>
                    <a:spcPts val="1200"/>
                  </a:spcAft>
                </a:pPr>
                <a:r>
                  <a:rPr lang="id-ID" sz="2000" b="0" dirty="0" smtClean="0"/>
                  <a:t>Definisi lain dot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d-ID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id-ID" sz="20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id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id-ID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16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Vector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98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6" y="2521744"/>
            <a:ext cx="3333750" cy="23336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Dot Product dan Proyeksi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1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d-ID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id-ID" sz="20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id-ID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d-ID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sz="2000" dirty="0" smtClean="0"/>
              </a:p>
              <a:p>
                <a:pPr marL="170815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2000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id-ID" sz="20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d-ID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id-ID" sz="20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d-ID" sz="2000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id-ID" sz="2000" dirty="0"/>
              </a:p>
              <a:p>
                <a:pPr>
                  <a:spcAft>
                    <a:spcPts val="1200"/>
                  </a:spcAft>
                </a:pPr>
                <a:r>
                  <a:rPr lang="id-ID" sz="2000" dirty="0" smtClean="0"/>
                  <a:t>Dot product memiliki keterkaitan dengan operasi proyeksi.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17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Vector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18262" y="3244917"/>
                <a:ext cx="5162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d-ID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262" y="3244917"/>
                <a:ext cx="51629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448007" y="3480894"/>
            <a:ext cx="606481" cy="541164"/>
            <a:chOff x="1448007" y="3480894"/>
            <a:chExt cx="606481" cy="541164"/>
          </a:xfrm>
        </p:grpSpPr>
        <p:cxnSp>
          <p:nvCxnSpPr>
            <p:cNvPr id="19" name="Curved Connector 18"/>
            <p:cNvCxnSpPr/>
            <p:nvPr/>
          </p:nvCxnSpPr>
          <p:spPr>
            <a:xfrm rot="19356889" flipV="1">
              <a:off x="1448007" y="3630610"/>
              <a:ext cx="381288" cy="391448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84487" y="3480894"/>
              <a:ext cx="4700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800" dirty="0" smtClean="0">
                  <a:latin typeface="Product Sans" panose="020B0403030502040203" pitchFamily="34" charset="0"/>
                </a:rPr>
                <a:t>Sisi</a:t>
              </a:r>
            </a:p>
            <a:p>
              <a:pPr algn="ctr"/>
              <a:r>
                <a:rPr lang="id-ID" sz="800" dirty="0" smtClean="0">
                  <a:latin typeface="Product Sans" panose="020B0403030502040203" pitchFamily="34" charset="0"/>
                </a:rPr>
                <a:t>miring</a:t>
              </a:r>
              <a:endParaRPr lang="id-ID" sz="800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89599" y="3734998"/>
            <a:ext cx="642633" cy="523174"/>
            <a:chOff x="1689599" y="3734998"/>
            <a:chExt cx="642633" cy="523174"/>
          </a:xfrm>
        </p:grpSpPr>
        <p:cxnSp>
          <p:nvCxnSpPr>
            <p:cNvPr id="22" name="Curved Connector 21"/>
            <p:cNvCxnSpPr/>
            <p:nvPr/>
          </p:nvCxnSpPr>
          <p:spPr>
            <a:xfrm rot="19356889">
              <a:off x="1689599" y="3928818"/>
              <a:ext cx="381288" cy="329354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762844" y="3734998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800" dirty="0" smtClean="0">
                  <a:latin typeface="Product Sans" panose="020B0403030502040203" pitchFamily="34" charset="0"/>
                </a:rPr>
                <a:t>Sisi</a:t>
              </a:r>
            </a:p>
            <a:p>
              <a:pPr algn="ctr"/>
              <a:r>
                <a:rPr lang="id-ID" sz="800" dirty="0" smtClean="0">
                  <a:latin typeface="Product Sans" panose="020B0403030502040203" pitchFamily="34" charset="0"/>
                </a:rPr>
                <a:t>samping</a:t>
              </a:r>
              <a:endParaRPr lang="id-ID" sz="800" dirty="0">
                <a:latin typeface="Product Sans" panose="020B040303050204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10692" y="4342466"/>
                <a:ext cx="5043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id-ID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92" y="4342466"/>
                <a:ext cx="504304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08969" y="3522404"/>
                <a:ext cx="6540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d-ID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d-ID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d-ID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d-ID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69" y="3522404"/>
                <a:ext cx="65402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/>
          <p:nvPr/>
        </p:nvCxnSpPr>
        <p:spPr>
          <a:xfrm rot="10800000" flipH="1" flipV="1">
            <a:off x="5516250" y="1384814"/>
            <a:ext cx="312802" cy="2777257"/>
          </a:xfrm>
          <a:prstGeom prst="curvedConnector3">
            <a:avLst>
              <a:gd name="adj1" fmla="val -163624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95320" y="4162072"/>
            <a:ext cx="1343861" cy="334282"/>
          </a:xfrm>
          <a:prstGeom prst="straightConnector1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995573" y="3556996"/>
            <a:ext cx="3754452" cy="933911"/>
          </a:xfrm>
          <a:prstGeom prst="straightConnector1">
            <a:avLst/>
          </a:prstGeom>
          <a:ln w="571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767307" y="3785718"/>
                <a:ext cx="7109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id-ID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id-ID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307" y="3785718"/>
                <a:ext cx="710964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Orthogonal Projection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18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Vector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000" dirty="0" smtClean="0"/>
                  <a:t>Diberikan dua vector </a:t>
                </a:r>
                <a14:m>
                  <m:oMath xmlns:m="http://schemas.openxmlformats.org/officeDocument/2006/math">
                    <m:r>
                      <a:rPr lang="id-ID" sz="2000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000" dirty="0"/>
                  <a:t> dan </a:t>
                </a:r>
                <a14:m>
                  <m:oMath xmlns:m="http://schemas.openxmlformats.org/officeDocument/2006/math">
                    <m:r>
                      <a:rPr lang="id-ID" sz="2000" b="1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000" dirty="0" smtClean="0"/>
                  <a:t>.</a:t>
                </a:r>
              </a:p>
              <a:p>
                <a:endParaRPr lang="id-ID" sz="2000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d-ID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r>
                  <a:rPr lang="id-ID" sz="2000" dirty="0" smtClean="0"/>
                  <a:t> merupakan panjang proyeksi </a:t>
                </a:r>
                <a:r>
                  <a:rPr lang="id-ID" sz="2000" dirty="0"/>
                  <a:t>vector </a:t>
                </a:r>
                <a14:m>
                  <m:oMath xmlns:m="http://schemas.openxmlformats.org/officeDocument/2006/math">
                    <m:r>
                      <a:rPr lang="id-ID" sz="2000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000" dirty="0"/>
                  <a:t> </a:t>
                </a:r>
                <a:r>
                  <a:rPr lang="id-ID" sz="2000" dirty="0" smtClean="0"/>
                  <a:t>pada </a:t>
                </a:r>
                <a14:m>
                  <m:oMath xmlns:m="http://schemas.openxmlformats.org/officeDocument/2006/math">
                    <m:r>
                      <a:rPr lang="id-ID" sz="2000" b="1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000" dirty="0" smtClean="0"/>
                  <a:t> didefinisikan sebagai: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</m:oMath>
                  </m:oMathPara>
                </a14:m>
                <a:endParaRPr lang="id-ID" sz="2000" b="1" i="1" dirty="0" smtClean="0">
                  <a:latin typeface="Cambria Math" panose="02040503050406030204" pitchFamily="18" charset="0"/>
                </a:endParaRPr>
              </a:p>
              <a:p>
                <a:endParaRPr lang="id-ID" sz="2000" dirty="0" smtClean="0"/>
              </a:p>
              <a:p>
                <a:pPr>
                  <a:spcAft>
                    <a:spcPts val="1200"/>
                  </a:spcAft>
                </a:pPr>
                <a:r>
                  <a:rPr lang="id-ID" sz="2000" dirty="0" smtClean="0"/>
                  <a:t>Vector </a:t>
                </a:r>
                <a14:m>
                  <m:oMath xmlns:m="http://schemas.openxmlformats.org/officeDocument/2006/math">
                    <m:r>
                      <a:rPr lang="id-ID" sz="2000" b="1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id-ID" sz="2000" dirty="0" smtClean="0"/>
                  <a:t> didapatkan dengan:</a:t>
                </a:r>
                <a:endParaRPr lang="id-ID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b="1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id-ID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id-ID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6" y="2521744"/>
            <a:ext cx="3333750" cy="2333625"/>
          </a:xfrm>
        </p:spPr>
      </p:pic>
    </p:spTree>
    <p:extLst>
      <p:ext uri="{BB962C8B-B14F-4D97-AF65-F5344CB8AC3E}">
        <p14:creationId xmlns:p14="http://schemas.microsoft.com/office/powerpoint/2010/main" val="32129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Hyperplane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Dan hubungannya dengan Vector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0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Memahami Goal SVM</a:t>
            </a:r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4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Persamaan Hyperplane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20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Hyper-plane</a:t>
            </a:r>
            <a:endParaRPr lang="id-ID" dirty="0"/>
          </a:p>
        </p:txBody>
      </p:sp>
      <p:pic>
        <p:nvPicPr>
          <p:cNvPr id="9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12838"/>
            <a:ext cx="6657975" cy="50768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998733" y="2468071"/>
            <a:ext cx="4936141" cy="278366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81200" y="1861168"/>
            <a:ext cx="5531644" cy="33905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785233">
                <a:off x="4850375" y="4006485"/>
                <a:ext cx="1529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850375" y="4006485"/>
                <a:ext cx="152971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827" r="-2410" b="-44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785233">
                <a:off x="4553541" y="4037867"/>
                <a:ext cx="2209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553541" y="4037867"/>
                <a:ext cx="220977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67" r="-1734" b="-34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785233">
                <a:off x="4101339" y="3912216"/>
                <a:ext cx="2856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101339" y="3912216"/>
                <a:ext cx="285661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85" r="-1370" b="-27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785233">
                <a:off x="3923086" y="3897641"/>
                <a:ext cx="3213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1=0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3923086" y="3897641"/>
                <a:ext cx="321312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15" r="-1230" b="-25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785233">
                <a:off x="4797504" y="3854666"/>
                <a:ext cx="1215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797504" y="3854666"/>
                <a:ext cx="121565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451" r="-3431" b="-52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9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7" grpId="1"/>
      <p:bldP spid="18" grpId="0"/>
      <p:bldP spid="18" grpId="1"/>
      <p:bldP spid="20" grpId="0"/>
      <p:bldP spid="20" grpId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Menghitung Jarak Poin ke Hyperplane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54" y="1161728"/>
            <a:ext cx="7258985" cy="50205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21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Hyper-plane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21123" y="1346313"/>
                <a:ext cx="194399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23" y="1346313"/>
                <a:ext cx="19439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135" r="-3448" b="-1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92762" y="1900230"/>
                <a:ext cx="121565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762" y="1900230"/>
                <a:ext cx="12156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500" t="-1667" r="-5500"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416396" y="2269562"/>
            <a:ext cx="2284193" cy="1462265"/>
            <a:chOff x="1416396" y="2269562"/>
            <a:chExt cx="2284193" cy="1462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416396" y="2755213"/>
                  <a:ext cx="1121269" cy="976614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396" y="2755213"/>
                  <a:ext cx="1121269" cy="9766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 flipH="1">
              <a:off x="1977031" y="2269562"/>
              <a:ext cx="1723558" cy="48565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32485" y="2269562"/>
            <a:ext cx="1183466" cy="1443542"/>
            <a:chOff x="2832485" y="2269562"/>
            <a:chExt cx="1183466" cy="1443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32485" y="2755213"/>
                  <a:ext cx="1183466" cy="95789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485" y="2755213"/>
                  <a:ext cx="1183466" cy="9578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9" idx="2"/>
              <a:endCxn id="11" idx="0"/>
            </p:cNvCxnSpPr>
            <p:nvPr/>
          </p:nvCxnSpPr>
          <p:spPr>
            <a:xfrm flipH="1">
              <a:off x="3424218" y="2269562"/>
              <a:ext cx="276371" cy="48565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1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 r="4877" b="164"/>
          <a:stretch/>
        </p:blipFill>
        <p:spPr>
          <a:xfrm>
            <a:off x="922492" y="1254157"/>
            <a:ext cx="7266648" cy="4920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Menghitung Jarak Poin ke Hyperplane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22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Hyper-plane</a:t>
            </a:r>
            <a:endParaRPr lang="id-ID" dirty="0"/>
          </a:p>
        </p:txBody>
      </p:sp>
      <p:sp>
        <p:nvSpPr>
          <p:cNvPr id="18" name="Oval 17"/>
          <p:cNvSpPr/>
          <p:nvPr/>
        </p:nvSpPr>
        <p:spPr>
          <a:xfrm>
            <a:off x="5842450" y="2144389"/>
            <a:ext cx="445062" cy="4450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5710754" y="2694231"/>
            <a:ext cx="273985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Kita bisa memandang A</a:t>
            </a:r>
          </a:p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Sebagi vector dari titik origin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361607" y="2366920"/>
            <a:ext cx="1667894" cy="837526"/>
          </a:xfrm>
          <a:prstGeom prst="line">
            <a:avLst/>
          </a:prstGeom>
          <a:ln w="762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820134" y="1689470"/>
            <a:ext cx="3407321" cy="1004761"/>
            <a:chOff x="1820134" y="1689470"/>
            <a:chExt cx="3407321" cy="1004761"/>
          </a:xfrm>
        </p:grpSpPr>
        <p:sp>
          <p:nvSpPr>
            <p:cNvPr id="20" name="TextBox 19"/>
            <p:cNvSpPr txBox="1"/>
            <p:nvPr/>
          </p:nvSpPr>
          <p:spPr>
            <a:xfrm>
              <a:off x="1820134" y="1689470"/>
              <a:ext cx="2417650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dirty="0" smtClean="0">
                  <a:latin typeface="Product Sans" panose="020B0403030502040203" pitchFamily="34" charset="0"/>
                </a:rPr>
                <a:t>Kita harus mencari jarak</a:t>
              </a:r>
            </a:p>
            <a:p>
              <a:pPr algn="ctr"/>
              <a:r>
                <a:rPr lang="id-ID" sz="1600" dirty="0" smtClean="0">
                  <a:latin typeface="Product Sans" panose="020B0403030502040203" pitchFamily="34" charset="0"/>
                </a:rPr>
                <a:t>Poin A ke hyperplane kita</a:t>
              </a:r>
            </a:p>
          </p:txBody>
        </p:sp>
        <p:cxnSp>
          <p:nvCxnSpPr>
            <p:cNvPr id="25" name="Straight Arrow Connector 24"/>
            <p:cNvCxnSpPr>
              <a:stCxn id="20" idx="3"/>
            </p:cNvCxnSpPr>
            <p:nvPr/>
          </p:nvCxnSpPr>
          <p:spPr>
            <a:xfrm>
              <a:off x="4237784" y="1981858"/>
              <a:ext cx="989671" cy="712373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183215" y="2424839"/>
            <a:ext cx="169149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Tapi bagaimana?</a:t>
            </a:r>
          </a:p>
        </p:txBody>
      </p:sp>
    </p:spTree>
    <p:extLst>
      <p:ext uri="{BB962C8B-B14F-4D97-AF65-F5344CB8AC3E}">
        <p14:creationId xmlns:p14="http://schemas.microsoft.com/office/powerpoint/2010/main" val="48464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" r="5519"/>
          <a:stretch/>
        </p:blipFill>
        <p:spPr>
          <a:xfrm>
            <a:off x="1367555" y="1246065"/>
            <a:ext cx="6813493" cy="4920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Menghitung Jarak Poin ke Hyperplane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23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Hyper-plane</a:t>
            </a:r>
            <a:endParaRPr lang="id-ID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61607" y="2366920"/>
            <a:ext cx="1667894" cy="837526"/>
          </a:xfrm>
          <a:prstGeom prst="line">
            <a:avLst/>
          </a:prstGeom>
          <a:ln w="762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569539" y="1689470"/>
            <a:ext cx="2657916" cy="1004761"/>
            <a:chOff x="2569539" y="1689470"/>
            <a:chExt cx="2657916" cy="1004761"/>
          </a:xfrm>
        </p:grpSpPr>
        <p:sp>
          <p:nvSpPr>
            <p:cNvPr id="20" name="TextBox 19"/>
            <p:cNvSpPr txBox="1"/>
            <p:nvPr/>
          </p:nvSpPr>
          <p:spPr>
            <a:xfrm>
              <a:off x="2569539" y="1689470"/>
              <a:ext cx="918842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dirty="0" smtClean="0">
                  <a:latin typeface="Product Sans" panose="020B0403030502040203" pitchFamily="34" charset="0"/>
                </a:rPr>
                <a:t>Jarak ini</a:t>
              </a: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>
            <a:xfrm>
              <a:off x="3488381" y="1858747"/>
              <a:ext cx="1739074" cy="835484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939562" y="3617142"/>
            <a:ext cx="1705816" cy="1463691"/>
            <a:chOff x="2023017" y="810554"/>
            <a:chExt cx="1705816" cy="1463691"/>
          </a:xfrm>
        </p:grpSpPr>
        <p:sp>
          <p:nvSpPr>
            <p:cNvPr id="24" name="TextBox 23"/>
            <p:cNvSpPr txBox="1"/>
            <p:nvPr/>
          </p:nvSpPr>
          <p:spPr>
            <a:xfrm>
              <a:off x="2329091" y="1689470"/>
              <a:ext cx="1399742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dirty="0" smtClean="0">
                  <a:latin typeface="Product Sans" panose="020B0403030502040203" pitchFamily="34" charset="0"/>
                </a:rPr>
                <a:t>Sama dengan</a:t>
              </a:r>
            </a:p>
            <a:p>
              <a:pPr algn="ctr"/>
              <a:r>
                <a:rPr lang="id-ID" sz="1600" dirty="0">
                  <a:latin typeface="Product Sans" panose="020B0403030502040203" pitchFamily="34" charset="0"/>
                </a:rPr>
                <a:t>j</a:t>
              </a:r>
              <a:r>
                <a:rPr lang="id-ID" sz="1600" dirty="0" smtClean="0">
                  <a:latin typeface="Product Sans" panose="020B0403030502040203" pitchFamily="34" charset="0"/>
                </a:rPr>
                <a:t>arak ini</a:t>
              </a: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H="1" flipV="1">
              <a:off x="2023017" y="810554"/>
              <a:ext cx="1005945" cy="878916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71760" y="5161817"/>
            <a:ext cx="2547493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Dan jarak ini merupakan.....</a:t>
            </a:r>
          </a:p>
        </p:txBody>
      </p:sp>
    </p:spTree>
    <p:extLst>
      <p:ext uri="{BB962C8B-B14F-4D97-AF65-F5344CB8AC3E}">
        <p14:creationId xmlns:p14="http://schemas.microsoft.com/office/powerpoint/2010/main" val="32793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04965 0.121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/>
          <a:stretch/>
        </p:blipFill>
        <p:spPr>
          <a:xfrm>
            <a:off x="1343278" y="1229881"/>
            <a:ext cx="6836067" cy="4952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Menghitung Jarak Poin ke Hyperplane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24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Hyper-plane</a:t>
            </a:r>
            <a:endParaRPr lang="id-ID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18067" y="1689470"/>
            <a:ext cx="4248659" cy="1749645"/>
            <a:chOff x="1618067" y="1689470"/>
            <a:chExt cx="4248659" cy="1749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18067" y="1689470"/>
                  <a:ext cx="2821798" cy="58477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600" dirty="0" smtClean="0">
                      <a:latin typeface="Product Sans" panose="020B0403030502040203" pitchFamily="34" charset="0"/>
                    </a:rPr>
                    <a:t>Vector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id-ID" sz="1600" b="1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id-ID" sz="1600" dirty="0" smtClean="0">
                      <a:latin typeface="Product Sans" panose="020B0403030502040203" pitchFamily="34" charset="0"/>
                    </a:rPr>
                    <a:t> merupakan proyeksi</a:t>
                  </a:r>
                </a:p>
                <a:p>
                  <a:pPr algn="ctr"/>
                  <a:r>
                    <a:rPr lang="id-ID" sz="1600" dirty="0">
                      <a:latin typeface="Product Sans" panose="020B0403030502040203" pitchFamily="34" charset="0"/>
                    </a:rPr>
                    <a:t>v</a:t>
                  </a:r>
                  <a:r>
                    <a:rPr lang="id-ID" sz="1600" dirty="0" smtClean="0">
                      <a:latin typeface="Product Sans" panose="020B0403030502040203" pitchFamily="34" charset="0"/>
                    </a:rPr>
                    <a:t>ector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id-ID" sz="1600" b="1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a14:m>
                  <a:r>
                    <a:rPr lang="id-ID" sz="1600" dirty="0" smtClean="0">
                      <a:latin typeface="Product Sans" panose="020B0403030502040203" pitchFamily="34" charset="0"/>
                    </a:rPr>
                    <a:t> pada vector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id-ID" sz="1600" b="1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a14:m>
                  <a:endParaRPr lang="id-ID" sz="1600" dirty="0" smtClean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067" y="1689470"/>
                  <a:ext cx="2821798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125" r="-216" b="-125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4439865" y="1981858"/>
              <a:ext cx="1426861" cy="1457257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76175" y="2432489"/>
                <a:ext cx="1264064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d>
                      <m:r>
                        <a:rPr lang="id-ID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d-ID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id-ID" sz="16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175" y="2432489"/>
                <a:ext cx="1264064" cy="338554"/>
              </a:xfrm>
              <a:prstGeom prst="rect">
                <a:avLst/>
              </a:prstGeom>
              <a:blipFill rotWithShape="0">
                <a:blip r:embed="rId4"/>
                <a:stretch>
                  <a:fillRect r="-22222" b="-357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4934" y="2921165"/>
                <a:ext cx="240803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id-ID" sz="1600" b="1" dirty="0" smtClean="0"/>
                  <a:t> </a:t>
                </a:r>
                <a:r>
                  <a:rPr lang="id-ID" sz="1600" dirty="0" smtClean="0">
                    <a:latin typeface="Product Sans" panose="020B0403030502040203" pitchFamily="34" charset="0"/>
                  </a:rPr>
                  <a:t>merupakan unit vector</a:t>
                </a:r>
              </a:p>
              <a:p>
                <a:pPr algn="ctr"/>
                <a:r>
                  <a:rPr lang="id-ID" sz="1600" dirty="0" smtClean="0">
                    <a:latin typeface="Product Sans" panose="020B0403030502040203" pitchFamily="34" charset="0"/>
                  </a:rPr>
                  <a:t>dari vector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1600" b="1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id-ID" sz="1600" dirty="0">
                  <a:latin typeface="Product Sans" panose="020B0403030502040203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934" y="2921165"/>
                <a:ext cx="2408030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4167" r="-759" b="-12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Menemukan Hyperplane Optimal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Memaksimalkan Margin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40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742" y="123568"/>
            <a:ext cx="5033246" cy="642551"/>
          </a:xfrm>
        </p:spPr>
        <p:txBody>
          <a:bodyPr/>
          <a:lstStyle/>
          <a:p>
            <a:r>
              <a:rPr lang="id-ID" sz="3000" dirty="0" smtClean="0"/>
              <a:t>Mengoptimalkan Hyperplane</a:t>
            </a:r>
            <a:endParaRPr lang="id-ID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 smtClean="0"/>
              <a:t>Bagaimana cara mendapatkan hyperplane yang terbaik?</a:t>
            </a:r>
          </a:p>
          <a:p>
            <a:endParaRPr lang="id-ID" dirty="0"/>
          </a:p>
          <a:p>
            <a:r>
              <a:rPr lang="id-ID" dirty="0" smtClean="0"/>
              <a:t>Terbaik artinya memiliki </a:t>
            </a:r>
            <a:r>
              <a:rPr lang="id-ID" b="1" dirty="0" smtClean="0">
                <a:solidFill>
                  <a:srgbClr val="33B995"/>
                </a:solidFill>
              </a:rPr>
              <a:t>margin</a:t>
            </a:r>
            <a:r>
              <a:rPr lang="id-ID" dirty="0" smtClean="0"/>
              <a:t> sebesar mungkin.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26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 smtClean="0"/>
              <a:t>Optimum Hyperplane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9584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Memahami Dataset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dirty="0" smtClean="0"/>
                  <a:t>Dataset kita terbagi menjadi dua:</a:t>
                </a:r>
              </a:p>
              <a:p>
                <a:pPr lvl="1"/>
                <a:r>
                  <a:rPr lang="id-ID" dirty="0" smtClean="0"/>
                  <a:t>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pPr lvl="1"/>
                <a:r>
                  <a:rPr lang="id-ID" dirty="0" smtClean="0"/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pPr lvl="1"/>
                <a:endParaRPr lang="id-ID" dirty="0"/>
              </a:p>
              <a:p>
                <a:r>
                  <a:rPr lang="id-ID" dirty="0" smtClean="0"/>
                  <a:t>Data umumnya terdiri dari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buah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d-ID" dirty="0"/>
              </a:p>
              <a:p>
                <a:r>
                  <a:rPr lang="id-ID" dirty="0" smtClean="0"/>
                  <a:t>Setiap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 smtClean="0"/>
                  <a:t> diasosiasikan dengan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d-ID" dirty="0" smtClean="0"/>
              </a:p>
              <a:p>
                <a:endParaRPr lang="id-ID" dirty="0" smtClean="0"/>
              </a:p>
              <a:p>
                <a:r>
                  <a:rPr lang="id-ID" dirty="0" smtClean="0"/>
                  <a:t>Sebagai contoh dalam pembahasan ini: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 smtClean="0"/>
                  <a:t> merupakan data berdimensi dua</a:t>
                </a:r>
              </a:p>
              <a:p>
                <a:pPr lvl="1"/>
                <a:r>
                  <a:rPr lang="id-ID" dirty="0"/>
                  <a:t>Setiap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 smtClean="0"/>
                  <a:t> memiliki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d-ID" dirty="0" smtClean="0"/>
                  <a:t> diantara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d-ID" dirty="0" smtClean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b="0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  |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27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 smtClean="0"/>
              <a:t>Optimum Hyperplane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1948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 rot="18341845">
            <a:off x="2019408" y="2177705"/>
            <a:ext cx="1989096" cy="6771627"/>
          </a:xfrm>
          <a:prstGeom prst="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/>
        </p:nvSpPr>
        <p:spPr>
          <a:xfrm rot="18341845">
            <a:off x="4454163" y="-1003977"/>
            <a:ext cx="1688322" cy="677162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 rot="18341845">
            <a:off x="3152923" y="525417"/>
            <a:ext cx="2094734" cy="677162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Dua Hyperplane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28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 smtClean="0"/>
              <a:t>Optimum Hyperplane</a:t>
            </a:r>
            <a:endParaRPr lang="id-ID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68588" y="1084333"/>
            <a:ext cx="17967" cy="421366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54782" y="4974318"/>
            <a:ext cx="44587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30506" y="2490064"/>
            <a:ext cx="3997465" cy="2880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95200" y="1314489"/>
            <a:ext cx="4608531" cy="332112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51043" y="3152305"/>
            <a:ext cx="4361769" cy="314329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2195521">
                <a:off x="2761691" y="3111488"/>
                <a:ext cx="146623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95521">
                <a:off x="2761691" y="3111488"/>
                <a:ext cx="1466234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339" r="-1786" b="-378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2153206">
                <a:off x="2937388" y="2043843"/>
                <a:ext cx="146623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3206">
                <a:off x="2937388" y="2043843"/>
                <a:ext cx="146623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327" r="-1770" b="-32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rot="2195521">
                <a:off x="2700463" y="4529318"/>
                <a:ext cx="1658595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95521">
                <a:off x="2700463" y="4529318"/>
                <a:ext cx="165859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200" r="-1600" b="-343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182314" y="5360540"/>
            <a:ext cx="27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latin typeface="Product Sans" panose="020B0403030502040203" pitchFamily="34" charset="0"/>
              </a:rPr>
              <a:t>Sebisa mungkin tidak ada poin</a:t>
            </a:r>
          </a:p>
          <a:p>
            <a:pPr algn="ctr"/>
            <a:r>
              <a:rPr lang="id-ID" sz="1400" dirty="0">
                <a:latin typeface="Product Sans" panose="020B0403030502040203" pitchFamily="34" charset="0"/>
              </a:rPr>
              <a:t>d</a:t>
            </a:r>
            <a:r>
              <a:rPr lang="id-ID" sz="1400" dirty="0" smtClean="0">
                <a:latin typeface="Product Sans" panose="020B0403030502040203" pitchFamily="34" charset="0"/>
              </a:rPr>
              <a:t>i area antara dua hyperplane ini</a:t>
            </a:r>
            <a:endParaRPr lang="id-ID" sz="1400" dirty="0">
              <a:latin typeface="Product Sans" panose="020B04030305020402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082173" y="2328952"/>
            <a:ext cx="1651414" cy="866098"/>
            <a:chOff x="5014655" y="2723101"/>
            <a:chExt cx="1651414" cy="866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189442" y="2723101"/>
                  <a:ext cx="13213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d-ID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42" y="2723101"/>
                  <a:ext cx="132132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04" t="-4444" r="-4147" b="-1111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/>
            <p:cNvSpPr/>
            <p:nvPr/>
          </p:nvSpPr>
          <p:spPr>
            <a:xfrm>
              <a:off x="5014655" y="3065979"/>
              <a:ext cx="16514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Untuk seluruh data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dengan label 1</a:t>
              </a:r>
              <a:endParaRPr lang="id-ID" sz="1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4206" y="4024564"/>
            <a:ext cx="1651414" cy="822633"/>
            <a:chOff x="464884" y="3839171"/>
            <a:chExt cx="1651414" cy="822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60043" y="3839171"/>
                  <a:ext cx="14944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d-ID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43" y="3839171"/>
                  <a:ext cx="149444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41" t="-4444" r="-3265" b="-1111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>
            <a:xfrm>
              <a:off x="464884" y="4138584"/>
              <a:ext cx="16514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Untuk seluruh data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dengan label -1</a:t>
              </a:r>
              <a:endParaRPr lang="id-ID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52729" y="3671803"/>
            <a:ext cx="2376629" cy="1684930"/>
            <a:chOff x="4552729" y="3671803"/>
            <a:chExt cx="2376629" cy="1684930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552729" y="3774536"/>
              <a:ext cx="1160024" cy="158219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3592" y="3671803"/>
                  <a:ext cx="1155766" cy="64992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id-ID" b="1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3592" y="3671803"/>
                  <a:ext cx="1155766" cy="6499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470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25" grpId="0" animBg="1"/>
      <p:bldP spid="22" grpId="0" animBg="1"/>
      <p:bldP spid="23" grpId="0" animBg="1"/>
      <p:bldP spid="24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742" y="123568"/>
            <a:ext cx="5033246" cy="642551"/>
          </a:xfrm>
        </p:spPr>
        <p:txBody>
          <a:bodyPr/>
          <a:lstStyle/>
          <a:p>
            <a:r>
              <a:rPr lang="id-ID" sz="3000" dirty="0" smtClean="0"/>
              <a:t>Mengoptimalkan Hyperplane</a:t>
            </a:r>
            <a:endParaRPr lang="id-ID" sz="3000" dirty="0"/>
          </a:p>
        </p:txBody>
      </p:sp>
      <p:pic>
        <p:nvPicPr>
          <p:cNvPr id="8" name="svm_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4213" y="1062038"/>
            <a:ext cx="7767637" cy="51784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29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 smtClean="0"/>
              <a:t>Optimum Hyperplane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574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Apa itu SVM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Support Vector Machine</a:t>
            </a:r>
          </a:p>
          <a:p>
            <a:endParaRPr lang="id-ID" dirty="0"/>
          </a:p>
          <a:p>
            <a:r>
              <a:rPr lang="id-ID" dirty="0" smtClean="0"/>
              <a:t>Salah satu algoritma </a:t>
            </a:r>
            <a:r>
              <a:rPr lang="id-ID" i="1" dirty="0" smtClean="0"/>
              <a:t>Machine Learning</a:t>
            </a:r>
            <a:r>
              <a:rPr lang="id-ID" dirty="0" smtClean="0"/>
              <a:t>.</a:t>
            </a:r>
            <a:endParaRPr lang="id-ID" i="1" dirty="0" smtClean="0"/>
          </a:p>
          <a:p>
            <a:endParaRPr lang="id-ID" dirty="0"/>
          </a:p>
          <a:p>
            <a:r>
              <a:rPr lang="id-ID" dirty="0" smtClean="0"/>
              <a:t>Termasuk dalam kategori </a:t>
            </a:r>
            <a:r>
              <a:rPr lang="id-ID" i="1" dirty="0" smtClean="0"/>
              <a:t>Supervised Learning</a:t>
            </a:r>
            <a:r>
              <a:rPr lang="id-ID" dirty="0" smtClean="0"/>
              <a:t>.</a:t>
            </a:r>
          </a:p>
          <a:p>
            <a:endParaRPr lang="id-ID" dirty="0"/>
          </a:p>
          <a:p>
            <a:r>
              <a:rPr lang="id-ID" dirty="0" smtClean="0"/>
              <a:t>Termasuk dalam algoritma klasifikasi.</a:t>
            </a:r>
          </a:p>
          <a:p>
            <a:endParaRPr lang="id-ID" i="1" dirty="0"/>
          </a:p>
          <a:p>
            <a:r>
              <a:rPr lang="id-ID" dirty="0" smtClean="0"/>
              <a:t>Ini berarti, SVM membutuhkan data </a:t>
            </a:r>
            <a:r>
              <a:rPr lang="id-ID" i="1" dirty="0" smtClean="0"/>
              <a:t>traning</a:t>
            </a:r>
            <a:r>
              <a:rPr lang="id-ID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Goal SVM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32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Contoh Posisi Hyperplane</a:t>
            </a:r>
            <a:endParaRPr lang="id-ID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1636713"/>
            <a:ext cx="6591300" cy="40290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30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 smtClean="0"/>
              <a:t>Optimum Hyperplane</a:t>
            </a:r>
            <a:endParaRPr lang="id-ID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90210" y="1154384"/>
            <a:ext cx="4354077" cy="338554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Contoh Margin dua Hyperplane yang tidak baik</a:t>
            </a:r>
          </a:p>
        </p:txBody>
      </p:sp>
    </p:spTree>
    <p:extLst>
      <p:ext uri="{BB962C8B-B14F-4D97-AF65-F5344CB8AC3E}">
        <p14:creationId xmlns:p14="http://schemas.microsoft.com/office/powerpoint/2010/main" val="405184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Contoh Posisi Hyperplane</a:t>
            </a:r>
            <a:endParaRPr lang="id-ID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1636713"/>
            <a:ext cx="6934200" cy="40290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31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 smtClean="0"/>
              <a:t>Optimum Hyperplane</a:t>
            </a:r>
            <a:endParaRPr lang="id-ID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632263" y="1154384"/>
            <a:ext cx="386997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Contoh Margin dua Hyperplane yang baik</a:t>
            </a:r>
          </a:p>
        </p:txBody>
      </p:sp>
    </p:spTree>
    <p:extLst>
      <p:ext uri="{BB962C8B-B14F-4D97-AF65-F5344CB8AC3E}">
        <p14:creationId xmlns:p14="http://schemas.microsoft.com/office/powerpoint/2010/main" val="2370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Ringkasan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Memaksimalkan margin dengan cara meminimalkan nilai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b="1" smtClean="0">
                        <a:solidFill>
                          <a:srgbClr val="33B995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id-ID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dalam persamaan 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d-ID" b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den>
                    </m:f>
                  </m:oMath>
                </a14:m>
                <a:endParaRPr lang="id-ID" dirty="0" smtClean="0"/>
              </a:p>
              <a:p>
                <a:endParaRPr lang="id-ID" dirty="0"/>
              </a:p>
              <a:p>
                <a:r>
                  <a:rPr lang="id-ID" dirty="0" smtClean="0"/>
                  <a:t>Minimalisasi menggunakan algoritma </a:t>
                </a:r>
                <a:r>
                  <a:rPr lang="id-ID" i="1" dirty="0" smtClean="0"/>
                  <a:t>gradient descent</a:t>
                </a:r>
                <a:r>
                  <a:rPr lang="id-ID" dirty="0" smtClean="0"/>
                  <a:t>.</a:t>
                </a:r>
              </a:p>
              <a:p>
                <a:endParaRPr lang="id-ID" dirty="0"/>
              </a:p>
              <a:p>
                <a:r>
                  <a:rPr lang="id-ID" dirty="0" smtClean="0"/>
                  <a:t>Gradient descent akan melakukan update nilai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b="1">
                        <a:solidFill>
                          <a:srgbClr val="33B995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d-ID" dirty="0" smtClean="0"/>
                  <a:t> setiap iterasinya, menggeser hyperplane ke posisi yang sesuai.</a:t>
                </a:r>
              </a:p>
              <a:p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32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 smtClean="0"/>
              <a:t>Optimum Hyperplane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4705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Non-Linear Data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mtClean="0"/>
              <a:t>Beberapa Trik dalam SVM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pPr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pPr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39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Linear vs Non-Linear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34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 smtClean="0"/>
              <a:t>Non-Linear Data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268929" y="2819521"/>
            <a:ext cx="845588" cy="964372"/>
            <a:chOff x="5891848" y="2453485"/>
            <a:chExt cx="845588" cy="964372"/>
          </a:xfrm>
        </p:grpSpPr>
        <p:sp>
          <p:nvSpPr>
            <p:cNvPr id="10" name="Oval 9"/>
            <p:cNvSpPr/>
            <p:nvPr/>
          </p:nvSpPr>
          <p:spPr>
            <a:xfrm>
              <a:off x="6192473" y="2501709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504" y="2795240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891848" y="2795240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6277439" y="288020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5976814" y="3162959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6542902" y="3247925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6567504" y="2453485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6277439" y="3173737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433497" y="2110708"/>
            <a:ext cx="2570587" cy="2561776"/>
            <a:chOff x="5061696" y="1666041"/>
            <a:chExt cx="2570587" cy="2561776"/>
          </a:xfrm>
        </p:grpSpPr>
        <p:sp>
          <p:nvSpPr>
            <p:cNvPr id="18" name="Oval 17"/>
            <p:cNvSpPr/>
            <p:nvPr/>
          </p:nvSpPr>
          <p:spPr>
            <a:xfrm>
              <a:off x="5806554" y="175212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5610753" y="201725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5232445" y="210222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5358898" y="247110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5061696" y="273589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/>
            <p:cNvSpPr/>
            <p:nvPr/>
          </p:nvSpPr>
          <p:spPr>
            <a:xfrm>
              <a:off x="5273932" y="301690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/>
            <p:cNvSpPr/>
            <p:nvPr/>
          </p:nvSpPr>
          <p:spPr>
            <a:xfrm>
              <a:off x="6216708" y="1666041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/>
            <p:cNvSpPr/>
            <p:nvPr/>
          </p:nvSpPr>
          <p:spPr>
            <a:xfrm>
              <a:off x="6873354" y="1794607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7274187" y="210222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6507621" y="1860422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7355743" y="258724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7462351" y="3077993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7195980" y="288077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Oval 30"/>
            <p:cNvSpPr/>
            <p:nvPr/>
          </p:nvSpPr>
          <p:spPr>
            <a:xfrm>
              <a:off x="7185811" y="328432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/>
            <p:cNvSpPr/>
            <p:nvPr/>
          </p:nvSpPr>
          <p:spPr>
            <a:xfrm>
              <a:off x="6958320" y="3736733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/>
            <p:cNvSpPr/>
            <p:nvPr/>
          </p:nvSpPr>
          <p:spPr>
            <a:xfrm>
              <a:off x="5185556" y="334366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/>
            <p:cNvSpPr/>
            <p:nvPr/>
          </p:nvSpPr>
          <p:spPr>
            <a:xfrm>
              <a:off x="5537946" y="342863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5380540" y="3858098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/>
            <p:cNvSpPr/>
            <p:nvPr/>
          </p:nvSpPr>
          <p:spPr>
            <a:xfrm>
              <a:off x="5780685" y="372216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Oval 36"/>
            <p:cNvSpPr/>
            <p:nvPr/>
          </p:nvSpPr>
          <p:spPr>
            <a:xfrm>
              <a:off x="6238350" y="386509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/>
            <p:cNvSpPr/>
            <p:nvPr/>
          </p:nvSpPr>
          <p:spPr>
            <a:xfrm>
              <a:off x="6627006" y="365290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Oval 38"/>
            <p:cNvSpPr/>
            <p:nvPr/>
          </p:nvSpPr>
          <p:spPr>
            <a:xfrm>
              <a:off x="6775000" y="405788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41136" y="2234398"/>
            <a:ext cx="3467156" cy="1906282"/>
            <a:chOff x="480409" y="1731696"/>
            <a:chExt cx="3467156" cy="1906282"/>
          </a:xfrm>
        </p:grpSpPr>
        <p:sp>
          <p:nvSpPr>
            <p:cNvPr id="54" name="Oval 53"/>
            <p:cNvSpPr/>
            <p:nvPr/>
          </p:nvSpPr>
          <p:spPr>
            <a:xfrm>
              <a:off x="2419519" y="173169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Oval 54"/>
            <p:cNvSpPr/>
            <p:nvPr/>
          </p:nvSpPr>
          <p:spPr>
            <a:xfrm>
              <a:off x="1899093" y="2102581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Oval 55"/>
            <p:cNvSpPr/>
            <p:nvPr/>
          </p:nvSpPr>
          <p:spPr>
            <a:xfrm>
              <a:off x="3114085" y="2434354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Oval 56"/>
            <p:cNvSpPr/>
            <p:nvPr/>
          </p:nvSpPr>
          <p:spPr>
            <a:xfrm>
              <a:off x="2668588" y="2847048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Oval 57"/>
            <p:cNvSpPr/>
            <p:nvPr/>
          </p:nvSpPr>
          <p:spPr>
            <a:xfrm>
              <a:off x="3777633" y="2762082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58"/>
            <p:cNvSpPr/>
            <p:nvPr/>
          </p:nvSpPr>
          <p:spPr>
            <a:xfrm>
              <a:off x="1064384" y="215517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59"/>
            <p:cNvSpPr/>
            <p:nvPr/>
          </p:nvSpPr>
          <p:spPr>
            <a:xfrm>
              <a:off x="1064384" y="297112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0"/>
            <p:cNvSpPr/>
            <p:nvPr/>
          </p:nvSpPr>
          <p:spPr>
            <a:xfrm>
              <a:off x="480409" y="251932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1"/>
            <p:cNvSpPr/>
            <p:nvPr/>
          </p:nvSpPr>
          <p:spPr>
            <a:xfrm>
              <a:off x="1532373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/>
          </p:nvSpPr>
          <p:spPr>
            <a:xfrm>
              <a:off x="894452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550854" y="2020247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837866" y="1915725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269300" y="2124769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55528" y="2255289"/>
            <a:ext cx="10567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800" dirty="0" smtClean="0">
                <a:latin typeface="Product Sans" panose="020B0403030502040203" pitchFamily="34" charset="0"/>
              </a:rPr>
              <a:t>?</a:t>
            </a:r>
            <a:endParaRPr lang="id-ID" sz="13800" dirty="0">
              <a:latin typeface="Product Sans" panose="020B040303050204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0758" y="1162478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Linearly Separable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97569" y="1164428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Non-Linearly Separable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74280" y="5474092"/>
            <a:ext cx="5505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Apakah SVM mampu menangani hal ini?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27289" y="5101893"/>
            <a:ext cx="3243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Kalau SVM Linear tidak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27289" y="5668038"/>
            <a:ext cx="3243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Product Sans" panose="020B0403030502040203" pitchFamily="34" charset="0"/>
              </a:rPr>
              <a:t>Kita ubah supaya bisa!</a:t>
            </a:r>
            <a:endParaRPr lang="id-ID" sz="24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Menciptakan Fitur Baru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ontent Placeholder 5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r>
                  <a:rPr lang="id-ID" dirty="0" smtClean="0"/>
                  <a:t>Ada berapa fitur yang kita punya?</a:t>
                </a:r>
              </a:p>
              <a:p>
                <a:pPr lvl="1"/>
                <a:r>
                  <a:rPr lang="id-ID" dirty="0" smtClean="0"/>
                  <a:t>2 Buah (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 smtClean="0"/>
                  <a:t> dan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dirty="0" smtClean="0"/>
                  <a:t>)</a:t>
                </a:r>
              </a:p>
              <a:p>
                <a:pPr lvl="1"/>
                <a:endParaRPr lang="id-ID" dirty="0"/>
              </a:p>
              <a:p>
                <a:r>
                  <a:rPr lang="id-ID" dirty="0" smtClean="0"/>
                  <a:t>Kita ciptakan fitur baru dari fitur-fitur yang lama.</a:t>
                </a:r>
                <a:endParaRPr lang="id-ID" dirty="0"/>
              </a:p>
            </p:txBody>
          </p:sp>
        </mc:Choice>
        <mc:Fallback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23" t="-93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35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/>
              <a:t>Non-Linear </a:t>
            </a:r>
            <a:r>
              <a:rPr lang="id-ID" sz="2000" dirty="0" smtClean="0"/>
              <a:t>Data</a:t>
            </a:r>
            <a:endParaRPr lang="id-ID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961705" y="2567722"/>
            <a:ext cx="2570587" cy="2561776"/>
            <a:chOff x="3329124" y="2123234"/>
            <a:chExt cx="2570587" cy="2561776"/>
          </a:xfrm>
        </p:grpSpPr>
        <p:grpSp>
          <p:nvGrpSpPr>
            <p:cNvPr id="8" name="Group 7"/>
            <p:cNvGrpSpPr/>
            <p:nvPr/>
          </p:nvGrpSpPr>
          <p:grpSpPr>
            <a:xfrm>
              <a:off x="4164556" y="2832047"/>
              <a:ext cx="845588" cy="964372"/>
              <a:chOff x="5891848" y="2453485"/>
              <a:chExt cx="845588" cy="96437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192473" y="2501709"/>
                <a:ext cx="169932" cy="1699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567504" y="2795240"/>
                <a:ext cx="169932" cy="1699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91848" y="2795240"/>
                <a:ext cx="169932" cy="1699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277439" y="2880206"/>
                <a:ext cx="169932" cy="1699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976814" y="3162959"/>
                <a:ext cx="169932" cy="1699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542902" y="3247925"/>
                <a:ext cx="169932" cy="1699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567504" y="2453485"/>
                <a:ext cx="169932" cy="1699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277439" y="3173737"/>
                <a:ext cx="169932" cy="169932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329124" y="2123234"/>
              <a:ext cx="2570587" cy="2561776"/>
              <a:chOff x="5061696" y="1666041"/>
              <a:chExt cx="2570587" cy="2561776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806554" y="1752124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610753" y="2017259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32445" y="2102225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358898" y="2471106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061696" y="2735895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273932" y="3016900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216708" y="1666041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873354" y="1794607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74187" y="2102225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507621" y="1860422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355743" y="2587244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462351" y="3077993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95980" y="2880775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85811" y="3284324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958320" y="3736733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85556" y="3343669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537946" y="3428635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380540" y="3858098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780685" y="3722160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238350" y="3865094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27006" y="3652905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775000" y="4057885"/>
                <a:ext cx="169932" cy="1699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01169" y="1444262"/>
            <a:ext cx="4240901" cy="4186001"/>
            <a:chOff x="2668588" y="999774"/>
            <a:chExt cx="4240901" cy="4186001"/>
          </a:xfrm>
        </p:grpSpPr>
        <p:grpSp>
          <p:nvGrpSpPr>
            <p:cNvPr id="48" name="Group 47"/>
            <p:cNvGrpSpPr/>
            <p:nvPr/>
          </p:nvGrpSpPr>
          <p:grpSpPr>
            <a:xfrm>
              <a:off x="2668588" y="1553227"/>
              <a:ext cx="3920102" cy="3632548"/>
              <a:chOff x="2668588" y="1553227"/>
              <a:chExt cx="3920102" cy="3632548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635113" y="1553227"/>
                <a:ext cx="0" cy="3632548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668588" y="3337968"/>
                <a:ext cx="392010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626078" y="3062610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078" y="3062610"/>
                  <a:ext cx="283411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532492" y="99977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492" y="999774"/>
                  <a:ext cx="28828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53"/>
          <p:cNvSpPr/>
          <p:nvPr/>
        </p:nvSpPr>
        <p:spPr>
          <a:xfrm>
            <a:off x="6223990" y="4363796"/>
            <a:ext cx="989556" cy="1748615"/>
          </a:xfrm>
          <a:prstGeom prst="rect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Product Sans" panose="020B0403030502040203" pitchFamily="34" charset="0"/>
              </a:rPr>
              <a:t>SVM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041120" y="4414675"/>
            <a:ext cx="1182870" cy="523220"/>
            <a:chOff x="5041120" y="4414675"/>
            <a:chExt cx="1182870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/>
                <p:cNvSpPr/>
                <p:nvPr/>
              </p:nvSpPr>
              <p:spPr>
                <a:xfrm>
                  <a:off x="5041120" y="4414675"/>
                  <a:ext cx="4680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20" y="4414675"/>
                  <a:ext cx="468077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>
              <a:stCxn id="55" idx="3"/>
            </p:cNvCxnSpPr>
            <p:nvPr/>
          </p:nvCxnSpPr>
          <p:spPr>
            <a:xfrm>
              <a:off x="5509197" y="4676285"/>
              <a:ext cx="71479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021414" y="4973239"/>
            <a:ext cx="1202576" cy="523220"/>
            <a:chOff x="5021414" y="4973239"/>
            <a:chExt cx="1202576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/>
                <p:cNvSpPr/>
                <p:nvPr/>
              </p:nvSpPr>
              <p:spPr>
                <a:xfrm>
                  <a:off x="5021414" y="497323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414" y="4973239"/>
                  <a:ext cx="472950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56" idx="3"/>
              <a:endCxn id="54" idx="1"/>
            </p:cNvCxnSpPr>
            <p:nvPr/>
          </p:nvCxnSpPr>
          <p:spPr>
            <a:xfrm>
              <a:off x="5494364" y="5234849"/>
              <a:ext cx="729626" cy="325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125119" y="5564924"/>
            <a:ext cx="2098871" cy="523220"/>
            <a:chOff x="4125119" y="5564924"/>
            <a:chExt cx="2098871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4125119" y="5564924"/>
                  <a:ext cx="145636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d-ID" sz="2800" dirty="0"/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119" y="5564924"/>
                  <a:ext cx="1456360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>
              <a:stCxn id="57" idx="3"/>
            </p:cNvCxnSpPr>
            <p:nvPr/>
          </p:nvCxnSpPr>
          <p:spPr>
            <a:xfrm>
              <a:off x="5581479" y="5826534"/>
              <a:ext cx="642511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213546" y="5004016"/>
            <a:ext cx="1314916" cy="461665"/>
            <a:chOff x="7213546" y="5004016"/>
            <a:chExt cx="1314916" cy="461665"/>
          </a:xfrm>
        </p:grpSpPr>
        <p:cxnSp>
          <p:nvCxnSpPr>
            <p:cNvPr id="70" name="Straight Arrow Connector 69"/>
            <p:cNvCxnSpPr>
              <a:stCxn id="54" idx="3"/>
            </p:cNvCxnSpPr>
            <p:nvPr/>
          </p:nvCxnSpPr>
          <p:spPr>
            <a:xfrm flipV="1">
              <a:off x="7213546" y="5234849"/>
              <a:ext cx="413707" cy="325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7627253" y="5004016"/>
              <a:ext cx="901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L</a:t>
              </a:r>
              <a:r>
                <a:rPr lang="id-ID" sz="2400" dirty="0" smtClean="0">
                  <a:latin typeface="Product Sans" panose="020B0403030502040203" pitchFamily="34" charset="0"/>
                </a:rPr>
                <a:t>abel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95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Menciptakan Fitur Baru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36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/>
              <a:t>Non-Linear Data</a:t>
            </a:r>
            <a:endParaRPr lang="id-ID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/>
          <a:stretch/>
        </p:blipFill>
        <p:spPr>
          <a:xfrm>
            <a:off x="883202" y="1717218"/>
            <a:ext cx="7320138" cy="38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Kernel Trick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37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/>
              <a:t>Non-Linear </a:t>
            </a:r>
            <a:r>
              <a:rPr lang="id-ID" sz="2000" dirty="0" smtClean="0"/>
              <a:t>Data</a:t>
            </a:r>
            <a:endParaRPr lang="id-ID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810791" y="3068248"/>
                <a:ext cx="12229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91" y="3068248"/>
                <a:ext cx="122296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98" r="-1493"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260531" y="3068247"/>
                <a:ext cx="25647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d-ID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531" y="3068247"/>
                <a:ext cx="256474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332301" y="3832594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Product Sans" panose="020B0403030502040203" pitchFamily="34" charset="0"/>
              </a:rPr>
              <a:t>Not Linearly Separable</a:t>
            </a:r>
            <a:endParaRPr lang="id-ID" dirty="0">
              <a:latin typeface="Product Sans" panose="020B040303050204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4452" y="383259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Product Sans" panose="020B0403030502040203" pitchFamily="34" charset="0"/>
              </a:rPr>
              <a:t>Linearly Separable</a:t>
            </a:r>
            <a:endParaRPr lang="id-ID" dirty="0">
              <a:latin typeface="Product Sans" panose="020B0403030502040203" pitchFamily="34" charset="0"/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3033755" y="3299080"/>
            <a:ext cx="2226776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2268" y="2242347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latin typeface="Product Sans" panose="020B0403030502040203" pitchFamily="34" charset="0"/>
              </a:rPr>
              <a:t>Kernel</a:t>
            </a:r>
            <a:endParaRPr lang="id-ID" sz="28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Parameter dalam Kernel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Terdapat </a:t>
            </a:r>
            <a:r>
              <a:rPr lang="id-ID" b="1" dirty="0" smtClean="0">
                <a:solidFill>
                  <a:srgbClr val="33B995"/>
                </a:solidFill>
              </a:rPr>
              <a:t>dua buah</a:t>
            </a:r>
            <a:r>
              <a:rPr lang="id-ID" dirty="0" smtClean="0"/>
              <a:t> parameter penting yang umum di-</a:t>
            </a:r>
            <a:r>
              <a:rPr lang="id-ID" i="1" dirty="0" smtClean="0"/>
              <a:t>tweak</a:t>
            </a:r>
            <a:r>
              <a:rPr lang="id-ID" dirty="0" smtClean="0"/>
              <a:t> agar model SVM kita menghasilkan hasil yang baik.</a:t>
            </a:r>
            <a:endParaRPr lang="id-ID" i="1" dirty="0"/>
          </a:p>
          <a:p>
            <a:pPr lvl="1"/>
            <a:r>
              <a:rPr lang="id-ID" b="1" dirty="0">
                <a:solidFill>
                  <a:srgbClr val="33B995"/>
                </a:solidFill>
              </a:rPr>
              <a:t>C </a:t>
            </a:r>
            <a:r>
              <a:rPr lang="id-ID" dirty="0" smtClean="0"/>
              <a:t>Parameter</a:t>
            </a:r>
          </a:p>
          <a:p>
            <a:pPr lvl="1"/>
            <a:r>
              <a:rPr lang="id-ID" b="1" dirty="0" smtClean="0">
                <a:solidFill>
                  <a:srgbClr val="33B995"/>
                </a:solidFill>
              </a:rPr>
              <a:t>Gamma</a:t>
            </a:r>
            <a:r>
              <a:rPr lang="id-ID" dirty="0" smtClean="0"/>
              <a:t>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38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/>
              <a:t>Non-Linear Data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3184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 Parameter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3" y="1469738"/>
            <a:ext cx="8807450" cy="43630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39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/>
              <a:t>Non-Linear Data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863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Utama SVM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id-ID" dirty="0"/>
              <a:t>M</a:t>
            </a:r>
            <a:r>
              <a:rPr lang="id-ID" dirty="0" smtClean="0"/>
              <a:t>enemukan sebuah </a:t>
            </a:r>
            <a:r>
              <a:rPr lang="id-ID" b="1" dirty="0" smtClean="0">
                <a:solidFill>
                  <a:srgbClr val="33B995"/>
                </a:solidFill>
              </a:rPr>
              <a:t>hyperplane</a:t>
            </a:r>
            <a:r>
              <a:rPr lang="id-ID" dirty="0" smtClean="0"/>
              <a:t> pemisah yang optimal yang </a:t>
            </a:r>
            <a:r>
              <a:rPr lang="id-ID" b="1" dirty="0" smtClean="0">
                <a:solidFill>
                  <a:srgbClr val="33B995"/>
                </a:solidFill>
              </a:rPr>
              <a:t>memaksimalkan margin</a:t>
            </a:r>
            <a:r>
              <a:rPr lang="id-ID" dirty="0" smtClean="0"/>
              <a:t> training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4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Goal SVM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37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 Parameter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3" y="1357388"/>
            <a:ext cx="8807450" cy="45877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40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/>
              <a:t>Non-Linear Data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27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Gamma Parameter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Mengontrol seberapa jauh titik-titik mempengaruhi estimasi </a:t>
            </a:r>
            <a:r>
              <a:rPr lang="id-ID" dirty="0"/>
              <a:t>batas </a:t>
            </a:r>
            <a:r>
              <a:rPr lang="id-ID" dirty="0" smtClean="0"/>
              <a:t>seleksi.</a:t>
            </a:r>
          </a:p>
          <a:p>
            <a:endParaRPr lang="id-ID" dirty="0"/>
          </a:p>
          <a:p>
            <a:r>
              <a:rPr lang="id-ID" dirty="0" smtClean="0"/>
              <a:t>Semakin Kecil </a:t>
            </a:r>
            <a:r>
              <a:rPr lang="id-ID" dirty="0" smtClean="0">
                <a:sym typeface="Wingdings" panose="05000000000000000000" pitchFamily="2" charset="2"/>
              </a:rPr>
              <a:t> Semakin jauh titik-titik yang berpengaruh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Semakin Besar  Semakin dekat titik-titik yang berpengaruh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41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/>
              <a:t>Non-Linear Data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5856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Gamma Parameter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2341563"/>
            <a:ext cx="8753475" cy="2619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42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sz="2000" dirty="0"/>
              <a:t>Non-Linear </a:t>
            </a:r>
            <a:r>
              <a:rPr lang="id-ID" sz="2000" dirty="0" smtClean="0"/>
              <a:t>Data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48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Hyperplane</a:t>
            </a:r>
            <a:endParaRPr lang="id-ID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12838"/>
            <a:ext cx="6657975" cy="50768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5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Goal SVM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98733" y="2468071"/>
            <a:ext cx="4936141" cy="278366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81200" y="1861168"/>
            <a:ext cx="5531644" cy="33905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985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Pertanyaan Muncul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Kalau hanya garis, kenapa namanya hyper-</a:t>
            </a:r>
            <a:r>
              <a:rPr lang="id-ID" b="1" dirty="0" smtClean="0">
                <a:solidFill>
                  <a:srgbClr val="33B995"/>
                </a:solidFill>
              </a:rPr>
              <a:t>plane</a:t>
            </a:r>
            <a:r>
              <a:rPr lang="id-ID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id-ID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Apa bedanya sama </a:t>
            </a:r>
            <a:r>
              <a:rPr lang="id-ID" i="1" dirty="0" smtClean="0"/>
              <a:t>Regression</a:t>
            </a:r>
            <a:r>
              <a:rPr lang="id-ID" dirty="0" smtClean="0"/>
              <a:t>?</a:t>
            </a:r>
            <a:endParaRPr lang="id-ID" dirty="0"/>
          </a:p>
          <a:p>
            <a:endParaRPr lang="id-ID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6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Goal SVM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99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Hyper-</a:t>
            </a:r>
            <a:r>
              <a:rPr lang="id-ID" b="1" dirty="0" smtClean="0"/>
              <a:t>plane</a:t>
            </a:r>
            <a:r>
              <a:rPr lang="id-ID" dirty="0" smtClean="0"/>
              <a:t> 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35" y="1062682"/>
            <a:ext cx="8807270" cy="1088378"/>
          </a:xfrm>
        </p:spPr>
        <p:txBody>
          <a:bodyPr/>
          <a:lstStyle/>
          <a:p>
            <a:r>
              <a:rPr lang="id-ID" dirty="0" smtClean="0"/>
              <a:t>Meksipun di contoh sederhana pada slide sebelumnya, poin-poin berada pada ruang 2D, SVM dapat bekerja di multidimensi.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7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Goal SVM</a:t>
            </a:r>
            <a:endParaRPr lang="id-ID" dirty="0"/>
          </a:p>
        </p:txBody>
      </p:sp>
      <p:grpSp>
        <p:nvGrpSpPr>
          <p:cNvPr id="25" name="Group 24"/>
          <p:cNvGrpSpPr/>
          <p:nvPr/>
        </p:nvGrpSpPr>
        <p:grpSpPr>
          <a:xfrm>
            <a:off x="531495" y="3392257"/>
            <a:ext cx="2371725" cy="2655955"/>
            <a:chOff x="531495" y="3392257"/>
            <a:chExt cx="2371725" cy="26559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50111" r="61072" b="12334"/>
            <a:stretch/>
          </p:blipFill>
          <p:spPr>
            <a:xfrm>
              <a:off x="531495" y="3392257"/>
              <a:ext cx="2371725" cy="20235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68031" y="5524992"/>
                  <a:ext cx="20986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id-ID" sz="1400" dirty="0" smtClean="0">
                    <a:latin typeface="Product Sans" panose="020B0403030502040203" pitchFamily="34" charset="0"/>
                  </a:endParaRPr>
                </a:p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merupakan sebuah garis</a:t>
                  </a:r>
                  <a:endParaRPr lang="id-ID" sz="14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31" y="5524992"/>
                  <a:ext cx="209865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1" t="-1163" r="-291" b="-1162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110345" y="3391562"/>
            <a:ext cx="2783134" cy="2656650"/>
            <a:chOff x="3110345" y="3391562"/>
            <a:chExt cx="2783134" cy="26566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87" t="50111" r="12917" b="12334"/>
            <a:stretch/>
          </p:blipFill>
          <p:spPr>
            <a:xfrm>
              <a:off x="3122684" y="3391562"/>
              <a:ext cx="2758440" cy="20235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110345" y="5524992"/>
                  <a:ext cx="27831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lang="id-ID" sz="1400" dirty="0" smtClean="0">
                    <a:latin typeface="Product Sans" panose="020B0403030502040203" pitchFamily="34" charset="0"/>
                  </a:endParaRPr>
                </a:p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merupakan sebuah bidang planar</a:t>
                  </a:r>
                  <a:endParaRPr lang="id-ID" sz="14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345" y="5524992"/>
                  <a:ext cx="278313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38" t="-1163" b="-1162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6026413" y="3399480"/>
            <a:ext cx="2805576" cy="2667135"/>
            <a:chOff x="6026413" y="3399480"/>
            <a:chExt cx="2805576" cy="2667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026413" y="5524992"/>
                  <a:ext cx="2805576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id-ID" sz="1400" dirty="0" smtClean="0">
                    <a:latin typeface="Product Sans" panose="020B0403030502040203" pitchFamily="34" charset="0"/>
                  </a:endParaRPr>
                </a:p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merupakan sebuah bangun ruang</a:t>
                  </a:r>
                  <a:endParaRPr lang="id-ID" sz="14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413" y="5524992"/>
                  <a:ext cx="2805576" cy="5416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5" t="-1124" r="-217" b="-786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6332173" y="3399480"/>
              <a:ext cx="2197647" cy="2015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oduct Sans" panose="020B0403030502040203" pitchFamily="34" charset="0"/>
                </a:rPr>
                <a:t>Sulit untuk diilustrasikan</a:t>
              </a:r>
              <a:endParaRPr lang="id-ID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1495" y="2457881"/>
            <a:ext cx="8300494" cy="627554"/>
            <a:chOff x="531495" y="2457881"/>
            <a:chExt cx="8300494" cy="627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42535" y="2630079"/>
                  <a:ext cx="3389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400" dirty="0" smtClean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id-ID" sz="1400" dirty="0" smtClean="0">
                      <a:latin typeface="Product Sans" panose="020B0403030502040203" pitchFamily="34" charset="0"/>
                    </a:rPr>
                    <a:t> merupakan sebuah titik</a:t>
                  </a:r>
                  <a:endParaRPr lang="id-ID" sz="14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535" y="2630079"/>
                  <a:ext cx="3389454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40" t="-1961" b="-1960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/>
            <p:cNvGrpSpPr/>
            <p:nvPr/>
          </p:nvGrpSpPr>
          <p:grpSpPr>
            <a:xfrm>
              <a:off x="531495" y="2457881"/>
              <a:ext cx="4772025" cy="627554"/>
              <a:chOff x="531495" y="2457881"/>
              <a:chExt cx="4772025" cy="627554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495" y="2457881"/>
                <a:ext cx="4772025" cy="627554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3094506" y="2749439"/>
                <a:ext cx="2003749" cy="69056"/>
                <a:chOff x="3094506" y="2749439"/>
                <a:chExt cx="2003749" cy="69056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800474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88606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279105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516190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29199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094506" y="2749439"/>
                  <a:ext cx="69056" cy="69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70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Hyperplane terbaik?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16/02/2019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8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Goal SVM</a:t>
            </a:r>
            <a:endParaRPr lang="id-ID" dirty="0"/>
          </a:p>
        </p:txBody>
      </p:sp>
      <p:pic>
        <p:nvPicPr>
          <p:cNvPr id="10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112838"/>
            <a:ext cx="6657975" cy="5076825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2" y="1113473"/>
            <a:ext cx="6657143" cy="50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2" y="1112838"/>
            <a:ext cx="6657143" cy="5076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6141" y="3965097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Hyperplane terlalu dekat dengan</a:t>
            </a:r>
          </a:p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beberapa training data</a:t>
            </a:r>
            <a:endParaRPr lang="id-ID" sz="12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Hyperplane terbaik? </a:t>
            </a:r>
            <a:endParaRPr lang="id-ID" dirty="0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id-ID" dirty="0" smtClean="0"/>
              <a:t>Garis pemisah mana yang lebih baik?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16/02/2019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9</a:t>
            </a:fld>
            <a:endParaRPr lang="id-ID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Goal SVM</a:t>
            </a:r>
            <a:endParaRPr lang="id-ID" dirty="0"/>
          </a:p>
        </p:txBody>
      </p:sp>
      <p:grpSp>
        <p:nvGrpSpPr>
          <p:cNvPr id="29" name="Group 28"/>
          <p:cNvGrpSpPr/>
          <p:nvPr/>
        </p:nvGrpSpPr>
        <p:grpSpPr>
          <a:xfrm>
            <a:off x="395346" y="2236033"/>
            <a:ext cx="3467156" cy="1906282"/>
            <a:chOff x="480409" y="1731696"/>
            <a:chExt cx="3467156" cy="1906282"/>
          </a:xfrm>
        </p:grpSpPr>
        <p:sp>
          <p:nvSpPr>
            <p:cNvPr id="8" name="Oval 7"/>
            <p:cNvSpPr/>
            <p:nvPr/>
          </p:nvSpPr>
          <p:spPr>
            <a:xfrm>
              <a:off x="2419519" y="173169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1899093" y="2102581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3114085" y="2434354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2668588" y="2847048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3777633" y="2762082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1064384" y="215517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1064384" y="297112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480409" y="251932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1532373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/>
          </p:nvSpPr>
          <p:spPr>
            <a:xfrm>
              <a:off x="894452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52115" y="2230252"/>
            <a:ext cx="3467156" cy="1906282"/>
            <a:chOff x="480409" y="1731696"/>
            <a:chExt cx="3467156" cy="1906282"/>
          </a:xfrm>
        </p:grpSpPr>
        <p:sp>
          <p:nvSpPr>
            <p:cNvPr id="31" name="Oval 30"/>
            <p:cNvSpPr/>
            <p:nvPr/>
          </p:nvSpPr>
          <p:spPr>
            <a:xfrm>
              <a:off x="2419519" y="173169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/>
            <p:cNvSpPr/>
            <p:nvPr/>
          </p:nvSpPr>
          <p:spPr>
            <a:xfrm>
              <a:off x="1899093" y="2102581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/>
            <p:cNvSpPr/>
            <p:nvPr/>
          </p:nvSpPr>
          <p:spPr>
            <a:xfrm>
              <a:off x="3114085" y="2434354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/>
            <p:cNvSpPr/>
            <p:nvPr/>
          </p:nvSpPr>
          <p:spPr>
            <a:xfrm>
              <a:off x="2668588" y="2847048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3777633" y="2762082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/>
            <p:cNvSpPr/>
            <p:nvPr/>
          </p:nvSpPr>
          <p:spPr>
            <a:xfrm>
              <a:off x="1064384" y="215517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Oval 36"/>
            <p:cNvSpPr/>
            <p:nvPr/>
          </p:nvSpPr>
          <p:spPr>
            <a:xfrm>
              <a:off x="1064384" y="297112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/>
            <p:cNvSpPr/>
            <p:nvPr/>
          </p:nvSpPr>
          <p:spPr>
            <a:xfrm>
              <a:off x="480409" y="251932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Oval 38"/>
            <p:cNvSpPr/>
            <p:nvPr/>
          </p:nvSpPr>
          <p:spPr>
            <a:xfrm>
              <a:off x="1532373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894452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1205064" y="2021882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93115" y="2021882"/>
            <a:ext cx="2904490" cy="21795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92076" y="1917360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23510" y="2126404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52115" y="2126404"/>
            <a:ext cx="2878229" cy="21574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79172" y="1950691"/>
            <a:ext cx="2878229" cy="21574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t="11681" r="13776" b="16342"/>
          <a:stretch/>
        </p:blipFill>
        <p:spPr>
          <a:xfrm>
            <a:off x="259243" y="5369894"/>
            <a:ext cx="805044" cy="80372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51" y="5369894"/>
            <a:ext cx="801053" cy="801053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 rot="20297454">
            <a:off x="2019047" y="4808276"/>
            <a:ext cx="630308" cy="184398"/>
            <a:chOff x="219075" y="5203577"/>
            <a:chExt cx="457200" cy="18439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22250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19075" y="5302250"/>
              <a:ext cx="45402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76275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rot="18210904">
            <a:off x="8156571" y="4222111"/>
            <a:ext cx="220546" cy="184398"/>
            <a:chOff x="219075" y="5203577"/>
            <a:chExt cx="457200" cy="184398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22250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9075" y="5302250"/>
              <a:ext cx="45402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76275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2188436" y="49624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Product Sans" panose="020B0403030502040203" pitchFamily="34" charset="0"/>
              </a:rPr>
              <a:t>Lebar</a:t>
            </a:r>
            <a:endParaRPr lang="id-ID" sz="1400" dirty="0">
              <a:latin typeface="Product Sans" panose="020B040303050204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49682" y="4566841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Product Sans" panose="020B0403030502040203" pitchFamily="34" charset="0"/>
              </a:rPr>
              <a:t>Sempit</a:t>
            </a:r>
            <a:endParaRPr lang="id-ID" sz="1400" dirty="0">
              <a:latin typeface="Product Sans" panose="020B040303050204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34456" y="5406751"/>
            <a:ext cx="4572000" cy="73866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dirty="0">
                <a:latin typeface="Product Sans" panose="020B0403030502040203" pitchFamily="34" charset="0"/>
              </a:rPr>
              <a:t>Menemukan sebuah </a:t>
            </a:r>
            <a:r>
              <a:rPr lang="id-ID" sz="1400" b="1" dirty="0">
                <a:solidFill>
                  <a:srgbClr val="33B995"/>
                </a:solidFill>
                <a:latin typeface="Product Sans" panose="020B0403030502040203" pitchFamily="34" charset="0"/>
              </a:rPr>
              <a:t>hyperplane</a:t>
            </a:r>
            <a:r>
              <a:rPr lang="id-ID" sz="1400" dirty="0">
                <a:latin typeface="Product Sans" panose="020B0403030502040203" pitchFamily="34" charset="0"/>
              </a:rPr>
              <a:t> pemisah yang optimal yang </a:t>
            </a:r>
            <a:r>
              <a:rPr lang="id-ID" sz="1400" b="1" dirty="0">
                <a:solidFill>
                  <a:srgbClr val="33B995"/>
                </a:solidFill>
                <a:latin typeface="Product Sans" panose="020B0403030502040203" pitchFamily="34" charset="0"/>
              </a:rPr>
              <a:t>memaksimalkan margin</a:t>
            </a:r>
            <a:r>
              <a:rPr lang="id-ID" sz="1400" dirty="0">
                <a:latin typeface="Product Sans" panose="020B0403030502040203" pitchFamily="34" charset="0"/>
              </a:rPr>
              <a:t> training data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5881136" y="2798781"/>
            <a:ext cx="1484044" cy="2422680"/>
            <a:chOff x="5881136" y="2798781"/>
            <a:chExt cx="1484044" cy="2422680"/>
          </a:xfrm>
        </p:grpSpPr>
        <p:sp>
          <p:nvSpPr>
            <p:cNvPr id="79" name="TextBox 78"/>
            <p:cNvSpPr txBox="1"/>
            <p:nvPr/>
          </p:nvSpPr>
          <p:spPr>
            <a:xfrm>
              <a:off x="6133976" y="4698241"/>
              <a:ext cx="81785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Support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Vector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81" name="Straight Arrow Connector 80"/>
            <p:cNvCxnSpPr>
              <a:stCxn id="79" idx="0"/>
              <a:endCxn id="36" idx="5"/>
            </p:cNvCxnSpPr>
            <p:nvPr/>
          </p:nvCxnSpPr>
          <p:spPr>
            <a:xfrm flipH="1" flipV="1">
              <a:off x="5881136" y="2798781"/>
              <a:ext cx="661766" cy="189946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0"/>
              <a:endCxn id="34" idx="3"/>
            </p:cNvCxnSpPr>
            <p:nvPr/>
          </p:nvCxnSpPr>
          <p:spPr>
            <a:xfrm flipV="1">
              <a:off x="6542902" y="3490650"/>
              <a:ext cx="822278" cy="120759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124367" y="2751964"/>
            <a:ext cx="2750296" cy="2472061"/>
            <a:chOff x="1124367" y="2751964"/>
            <a:chExt cx="2750296" cy="2472061"/>
          </a:xfrm>
        </p:grpSpPr>
        <p:sp>
          <p:nvSpPr>
            <p:cNvPr id="92" name="TextBox 91"/>
            <p:cNvSpPr txBox="1"/>
            <p:nvPr/>
          </p:nvSpPr>
          <p:spPr>
            <a:xfrm>
              <a:off x="3056811" y="4700805"/>
              <a:ext cx="81785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Support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Vector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93" name="Straight Arrow Connector 92"/>
            <p:cNvCxnSpPr>
              <a:stCxn id="92" idx="0"/>
              <a:endCxn id="10" idx="5"/>
            </p:cNvCxnSpPr>
            <p:nvPr/>
          </p:nvCxnSpPr>
          <p:spPr>
            <a:xfrm flipH="1" flipV="1">
              <a:off x="1959076" y="2751964"/>
              <a:ext cx="1506661" cy="194884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2" idx="0"/>
              <a:endCxn id="14" idx="5"/>
            </p:cNvCxnSpPr>
            <p:nvPr/>
          </p:nvCxnSpPr>
          <p:spPr>
            <a:xfrm flipH="1" flipV="1">
              <a:off x="1124367" y="2804562"/>
              <a:ext cx="2341370" cy="1896243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1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</TotalTime>
  <Words>942</Words>
  <Application>Microsoft Office PowerPoint</Application>
  <PresentationFormat>On-screen Show (4:3)</PresentationFormat>
  <Paragraphs>389</Paragraphs>
  <Slides>42</Slides>
  <Notes>1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Product Sans</vt:lpstr>
      <vt:lpstr>Wingdings</vt:lpstr>
      <vt:lpstr>Office Theme</vt:lpstr>
      <vt:lpstr>Support Vector Machine</vt:lpstr>
      <vt:lpstr>Memahami Goal SVM</vt:lpstr>
      <vt:lpstr>Apa itu SVM</vt:lpstr>
      <vt:lpstr>Tujuan Utama SVM</vt:lpstr>
      <vt:lpstr>Hyperplane</vt:lpstr>
      <vt:lpstr>Pertanyaan Muncul</vt:lpstr>
      <vt:lpstr>Mengapa Hyper-plane ?</vt:lpstr>
      <vt:lpstr>Hyperplane terbaik?</vt:lpstr>
      <vt:lpstr>Hyperplane terbaik? </vt:lpstr>
      <vt:lpstr>Vector</vt:lpstr>
      <vt:lpstr>Apa itu Vector</vt:lpstr>
      <vt:lpstr>Panjang Vector</vt:lpstr>
      <vt:lpstr>Arah Vector</vt:lpstr>
      <vt:lpstr>Penjumlahan 2 Vector</vt:lpstr>
      <vt:lpstr>Selisih 2 Vector</vt:lpstr>
      <vt:lpstr>Dot Product</vt:lpstr>
      <vt:lpstr>Dot Product dan Proyeksi</vt:lpstr>
      <vt:lpstr>Orthogonal Projection</vt:lpstr>
      <vt:lpstr>Hyperplane</vt:lpstr>
      <vt:lpstr>Persamaan Hyperplane</vt:lpstr>
      <vt:lpstr>Menghitung Jarak Poin ke Hyperplane</vt:lpstr>
      <vt:lpstr>Menghitung Jarak Poin ke Hyperplane</vt:lpstr>
      <vt:lpstr>Menghitung Jarak Poin ke Hyperplane</vt:lpstr>
      <vt:lpstr>Menghitung Jarak Poin ke Hyperplane</vt:lpstr>
      <vt:lpstr>Menemukan Hyperplane Optimal</vt:lpstr>
      <vt:lpstr>Mengoptimalkan Hyperplane</vt:lpstr>
      <vt:lpstr>Memahami Dataset</vt:lpstr>
      <vt:lpstr>Membuat Dua Hyperplane</vt:lpstr>
      <vt:lpstr>Mengoptimalkan Hyperplane</vt:lpstr>
      <vt:lpstr>Beberapa Contoh Posisi Hyperplane</vt:lpstr>
      <vt:lpstr>Beberapa Contoh Posisi Hyperplane</vt:lpstr>
      <vt:lpstr>Ringkasan</vt:lpstr>
      <vt:lpstr>Non-Linear Data</vt:lpstr>
      <vt:lpstr>Linear vs Non-Linear</vt:lpstr>
      <vt:lpstr>Menciptakan Fitur Baru</vt:lpstr>
      <vt:lpstr>Menciptakan Fitur Baru</vt:lpstr>
      <vt:lpstr>Kernel Trick</vt:lpstr>
      <vt:lpstr>Parameter dalam Kernel</vt:lpstr>
      <vt:lpstr>C Parameter</vt:lpstr>
      <vt:lpstr>C Parameter</vt:lpstr>
      <vt:lpstr>Gamma Parameter</vt:lpstr>
      <vt:lpstr>Gamma Parameter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181</cp:revision>
  <dcterms:created xsi:type="dcterms:W3CDTF">2019-02-12T07:41:50Z</dcterms:created>
  <dcterms:modified xsi:type="dcterms:W3CDTF">2019-02-16T04:27:30Z</dcterms:modified>
</cp:coreProperties>
</file>