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76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CD5F-42C3-4933-B85A-290CFE79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7CED-21A2-4153-983D-13409781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FD83-01D9-43C4-9478-EF2D1F29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75ED-EFC9-49F6-A049-A57A6166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8BC6-CCD1-4C48-B4C9-CFBDFF2E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F132-923A-4AE8-8FAA-F7DA406B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C4052-E6ED-4D37-A799-93766D28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74F0-58D2-4DC1-B7B8-E52BC10F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42F4-2E8D-41F7-88D2-D4A881A1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7F06-B5AF-4E96-B05C-A06352B2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04DDD-52A3-4898-A532-FE02B130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A219D-6E87-4768-AA53-D4757012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3705-C113-400B-B117-EAA09093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EA04-0E06-4DC5-AC59-8BDAAFA8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18CD-72F9-4A4C-9ECB-83709E0E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1769-3467-4E9C-84A6-3C97A49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E3FD-711E-470B-94BA-DFCD2C76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3F6A-EED3-44EA-B37D-6CF1D195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70C4-6B76-41A2-8562-E21BEFE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D549-BC3F-4BFA-910C-0FD6B76E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8E3-399A-4E54-A7FB-BF31C03B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91B4-5A51-4D6D-A7E3-B7B76C19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585F-39F1-4A82-8A58-6A771824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6C61-D9FB-4FC4-BE81-D1F7D25E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84C8-1242-4426-A60C-BF494E2D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947-BBD2-41DB-B9A6-9B6F5BF3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9C53-51CB-4898-8ED5-3A17941FF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817F2-D6CB-4C70-B271-A8C17838C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4905-D604-40F5-94AD-BAE2DBBE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5DDA-D2BC-4E8A-887B-BEB0CA95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371B-6D22-43DC-BDB4-94AE720B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63A4-E992-4D15-9B9A-902FF563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82AA-A0FA-41FC-84E1-B0B56A39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C687-CAA3-47C9-9328-8D33BFE1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E7D6-6D54-484B-B359-CC74B38F0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1AE86-72EE-4433-A6FB-FF78CAED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32821-DD2F-476F-BB35-201B8FE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27352-0C74-42E5-BD53-B3BF9509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578ED-6F00-4E6D-8E57-B7A36803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FDE-E855-49C5-8398-23816F35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430D6-F2F9-4BE3-9AF0-D720779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A356C-E02E-48AD-9D5D-0053F157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9427-3E55-4288-AF6A-F7616F9E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DF59-1E7E-42DA-8229-A7B491A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8423-2D38-4ED8-AB8B-C1EB42A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AA268-372B-4F74-96A3-E6F2ED4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DAEA-E420-434A-A128-BCD4EAF9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E9F5-3D7C-4059-89C2-D3206B49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2AF55-1808-4C68-9A1F-0B857DC25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EDCA1-1CDC-4659-84D6-FB5C16EE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8F27-3A35-4A97-AFB1-2A76A823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46CF-4B7E-45B3-94BF-02D9F395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83FF-CB2C-4DA3-8647-020370AF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F8B2F-7AFA-4E6C-BB1C-31E0215C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C00C4-61C5-489B-B3B5-923CF774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B9E-04FB-42A8-B4D2-9E103AF8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8092-F472-4878-AFBA-13384003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1F66D-ACAD-4E6E-9135-B534D7E6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6C264-8F53-4009-A847-D83858D5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2BC9-5E4D-4BC5-8366-8A1F2FA4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1D9D-3356-415B-9E06-569FD6F88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D90D-C0DE-4B80-B6D1-DCDCBFD9EB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1041-9D95-4B24-85A8-4FFFA4FD5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5CA1-FDD5-4524-8BE3-90206935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E283-1EFB-4880-B22F-908E6F75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po.anaconda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9EDF-541E-47D7-A4BA-94E5BD43B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861B-B464-4298-9F2C-BA53C42E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4907756"/>
            <a:ext cx="9144000" cy="1655762"/>
          </a:xfrm>
        </p:spPr>
        <p:txBody>
          <a:bodyPr/>
          <a:lstStyle/>
          <a:p>
            <a:r>
              <a:rPr lang="en-US" dirty="0"/>
              <a:t>Dr. Gede </a:t>
            </a:r>
            <a:r>
              <a:rPr lang="en-US" dirty="0" err="1"/>
              <a:t>Angga</a:t>
            </a:r>
            <a:r>
              <a:rPr lang="en-US" dirty="0"/>
              <a:t> Pradipta </a:t>
            </a:r>
            <a:r>
              <a:rPr lang="en-US" dirty="0" err="1"/>
              <a:t>S.T.,M.Eng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7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0843-2716-4779-8BE4-2341BB43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dirty="0"/>
              <a:t>Data Quality: Why Preprocess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296D-D235-4E5B-8382-B9E0E772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have quality if they satisfy the requirements of the intended use. There are many factors comprising data quality, including </a:t>
            </a:r>
            <a:r>
              <a:rPr lang="en-US" dirty="0">
                <a:solidFill>
                  <a:srgbClr val="FF0000"/>
                </a:solidFill>
              </a:rPr>
              <a:t>accuracy, completeness, consistency, timeliness, believability, and interpretability.</a:t>
            </a:r>
          </a:p>
          <a:p>
            <a:r>
              <a:rPr lang="en-US" dirty="0"/>
              <a:t>In other words, the data you wish to analyze by data mining techniques are incomplete (lacking attribute values or certain attributes of interest, or containing only aggregate data); inaccurate or noisy (containing errors, or values that deviate from the expected); and inconsistent (e.g., containing discrepancies in the department codes used to categorize items). </a:t>
            </a:r>
          </a:p>
        </p:txBody>
      </p:sp>
    </p:spTree>
    <p:extLst>
      <p:ext uri="{BB962C8B-B14F-4D97-AF65-F5344CB8AC3E}">
        <p14:creationId xmlns:p14="http://schemas.microsoft.com/office/powerpoint/2010/main" val="77113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F47B-F323-43F2-9B62-20E06E14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E10C-B0DA-4927-87B1-14C8806B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collection instruments used may be faulty</a:t>
            </a:r>
          </a:p>
          <a:p>
            <a:r>
              <a:rPr lang="en-US" dirty="0"/>
              <a:t>There may have been human or computer errors occurring at data entry</a:t>
            </a:r>
          </a:p>
          <a:p>
            <a:r>
              <a:rPr lang="en-US" dirty="0"/>
              <a:t>Users may purposely submit incorrect data values for mandatory ﬁelds when they do not wish to submit personal information (e.g., by choosing the default value “January 1” displayed for birthday)</a:t>
            </a:r>
          </a:p>
          <a:p>
            <a:r>
              <a:rPr lang="en-US" dirty="0"/>
              <a:t>Errors in data transmission can also occur. </a:t>
            </a:r>
          </a:p>
          <a:p>
            <a:r>
              <a:rPr lang="en-US" dirty="0"/>
              <a:t>Incorrect data may also result from inconsistencies in naming conventions or data codes, or inconsistent formats for input ﬁelds (e.g., date)</a:t>
            </a:r>
          </a:p>
        </p:txBody>
      </p:sp>
    </p:spTree>
    <p:extLst>
      <p:ext uri="{BB962C8B-B14F-4D97-AF65-F5344CB8AC3E}">
        <p14:creationId xmlns:p14="http://schemas.microsoft.com/office/powerpoint/2010/main" val="339073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40E9-3CB6-4599-952C-728564F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A0BD-A8E1-4E92-A426-1883CB23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of interest may not always be available, such as customer information for sales transaction data</a:t>
            </a:r>
          </a:p>
          <a:p>
            <a:r>
              <a:rPr lang="en-US" dirty="0"/>
              <a:t>Other data may not be included simply because they were not considered important at the time of entry</a:t>
            </a:r>
          </a:p>
          <a:p>
            <a:r>
              <a:rPr lang="en-US" dirty="0"/>
              <a:t>Relevant data may not be recorded due to a misunderstanding or because of equipment malfunctions</a:t>
            </a:r>
          </a:p>
        </p:txBody>
      </p:sp>
    </p:spTree>
    <p:extLst>
      <p:ext uri="{BB962C8B-B14F-4D97-AF65-F5344CB8AC3E}">
        <p14:creationId xmlns:p14="http://schemas.microsoft.com/office/powerpoint/2010/main" val="33015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F280-7A45-495E-A148-6F63597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 in 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02EA-F7EA-4BF9-8640-7ECA1FF3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</a:t>
            </a:r>
          </a:p>
          <a:p>
            <a:r>
              <a:rPr lang="en-US" dirty="0"/>
              <a:t>Import the dataset &amp; Libraries</a:t>
            </a:r>
          </a:p>
          <a:p>
            <a:r>
              <a:rPr lang="en-US" dirty="0"/>
              <a:t>Divide the dataset into Dependent &amp; Independent variable</a:t>
            </a:r>
          </a:p>
          <a:p>
            <a:r>
              <a:rPr lang="en-US" dirty="0"/>
              <a:t>Check for missing values</a:t>
            </a:r>
          </a:p>
          <a:p>
            <a:r>
              <a:rPr lang="en-US" dirty="0"/>
              <a:t>Check for Categorical values</a:t>
            </a:r>
          </a:p>
          <a:p>
            <a:r>
              <a:rPr lang="en-US" dirty="0"/>
              <a:t>Split the dataset into training and test set</a:t>
            </a:r>
          </a:p>
          <a:p>
            <a:r>
              <a:rPr lang="en-US" dirty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230646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5B822D-E8AC-4AA9-BB6D-B84DFD89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4" y="498764"/>
            <a:ext cx="10522632" cy="60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5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Anaconda</a:t>
            </a:r>
          </a:p>
          <a:p>
            <a:pPr marL="0" indent="0">
              <a:buNone/>
            </a:pPr>
            <a:r>
              <a:rPr lang="en-US" dirty="0"/>
              <a:t>Download link : </a:t>
            </a:r>
            <a:r>
              <a:rPr lang="en-US" dirty="0">
                <a:hlinkClick r:id="rId2"/>
              </a:rPr>
              <a:t>https://repo.anaconda.com/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DA511-E33C-4610-9B29-66D9CF54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3010074"/>
            <a:ext cx="5883564" cy="2978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4B4F4-2D14-4AA6-B955-AA773336B4FB}"/>
              </a:ext>
            </a:extLst>
          </p:cNvPr>
          <p:cNvCxnSpPr/>
          <p:nvPr/>
        </p:nvCxnSpPr>
        <p:spPr>
          <a:xfrm flipV="1">
            <a:off x="2881745" y="5384800"/>
            <a:ext cx="951346" cy="138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FDADD-8662-48A3-876E-B53C7BF70564}"/>
              </a:ext>
            </a:extLst>
          </p:cNvPr>
          <p:cNvSpPr txBox="1"/>
          <p:nvPr/>
        </p:nvSpPr>
        <p:spPr>
          <a:xfrm>
            <a:off x="489527" y="5523345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view all installers</a:t>
            </a:r>
          </a:p>
        </p:txBody>
      </p:sp>
    </p:spTree>
    <p:extLst>
      <p:ext uri="{BB962C8B-B14F-4D97-AF65-F5344CB8AC3E}">
        <p14:creationId xmlns:p14="http://schemas.microsoft.com/office/powerpoint/2010/main" val="337915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153B6-0937-4828-B4B7-9028C985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45" y="1690688"/>
            <a:ext cx="4450484" cy="4198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35745-4C39-48A2-85B2-408BB34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66" y="4817732"/>
            <a:ext cx="4450485" cy="10709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4B4F4-2D14-4AA6-B955-AA773336B4FB}"/>
              </a:ext>
            </a:extLst>
          </p:cNvPr>
          <p:cNvCxnSpPr>
            <a:cxnSpLocks/>
          </p:cNvCxnSpPr>
          <p:nvPr/>
        </p:nvCxnSpPr>
        <p:spPr>
          <a:xfrm>
            <a:off x="3740727" y="1825625"/>
            <a:ext cx="561975" cy="168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FDADD-8662-48A3-876E-B53C7BF70564}"/>
              </a:ext>
            </a:extLst>
          </p:cNvPr>
          <p:cNvSpPr txBox="1"/>
          <p:nvPr/>
        </p:nvSpPr>
        <p:spPr>
          <a:xfrm>
            <a:off x="6705022" y="1690688"/>
            <a:ext cx="297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Pilih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</a:t>
            </a:r>
            <a:r>
              <a:rPr lang="en-US" dirty="0">
                <a:solidFill>
                  <a:srgbClr val="FF0000"/>
                </a:solidFill>
              </a:rPr>
              <a:t> last modified </a:t>
            </a:r>
            <a:r>
              <a:rPr lang="en-US" dirty="0" err="1">
                <a:solidFill>
                  <a:srgbClr val="FF0000"/>
                </a:solidFill>
              </a:rPr>
              <a:t>terbaru</a:t>
            </a:r>
            <a:r>
              <a:rPr lang="en-US" dirty="0">
                <a:solidFill>
                  <a:srgbClr val="FF0000"/>
                </a:solidFill>
              </a:rPr>
              <a:t> dan </a:t>
            </a:r>
            <a:r>
              <a:rPr lang="en-US" dirty="0" err="1">
                <a:solidFill>
                  <a:srgbClr val="FF0000"/>
                </a:solidFill>
              </a:rPr>
              <a:t>khusus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OS windows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A2F13E-1707-444B-9739-13FABF4536CC}"/>
              </a:ext>
            </a:extLst>
          </p:cNvPr>
          <p:cNvCxnSpPr>
            <a:cxnSpLocks/>
          </p:cNvCxnSpPr>
          <p:nvPr/>
        </p:nvCxnSpPr>
        <p:spPr>
          <a:xfrm flipV="1">
            <a:off x="6705022" y="5888704"/>
            <a:ext cx="462396" cy="254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A2F13E-1707-444B-9739-13FABF4536CC}"/>
              </a:ext>
            </a:extLst>
          </p:cNvPr>
          <p:cNvCxnSpPr>
            <a:cxnSpLocks/>
          </p:cNvCxnSpPr>
          <p:nvPr/>
        </p:nvCxnSpPr>
        <p:spPr>
          <a:xfrm flipV="1">
            <a:off x="853497" y="2166793"/>
            <a:ext cx="462396" cy="254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7CEE20-A6EF-4AF1-9C9E-9760BE58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95" y="1957243"/>
            <a:ext cx="8877300" cy="209550"/>
          </a:xfrm>
          <a:prstGeom prst="rect">
            <a:avLst/>
          </a:prstGeom>
        </p:spPr>
      </p:pic>
      <p:pic>
        <p:nvPicPr>
          <p:cNvPr id="1026" name="Picture 2" descr="Anaconda &amp;amp; Spider Installation for windows">
            <a:extLst>
              <a:ext uri="{FF2B5EF4-FFF2-40B4-BE49-F238E27FC236}">
                <a16:creationId xmlns:a16="http://schemas.microsoft.com/office/drawing/2014/main" id="{637A436D-B9AD-4182-A326-675C4446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6" y="2704451"/>
            <a:ext cx="4683539" cy="36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stalling a Python Based Machine Learning Environment in Windows 10 | by  Frank Ceballos | Towards Data Science">
            <a:extLst>
              <a:ext uri="{FF2B5EF4-FFF2-40B4-BE49-F238E27FC236}">
                <a16:creationId xmlns:a16="http://schemas.microsoft.com/office/drawing/2014/main" id="{F428A1DD-4103-42E7-A1F4-8BC8CB14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4" y="2613747"/>
            <a:ext cx="5187661" cy="40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9FF0C1-AD4B-4528-B1BA-6267329C0041}"/>
              </a:ext>
            </a:extLst>
          </p:cNvPr>
          <p:cNvCxnSpPr>
            <a:cxnSpLocks/>
          </p:cNvCxnSpPr>
          <p:nvPr/>
        </p:nvCxnSpPr>
        <p:spPr>
          <a:xfrm flipV="1">
            <a:off x="3388880" y="6115406"/>
            <a:ext cx="462396" cy="254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398BD-DDC3-4BDB-95C5-1928F99769DA}"/>
              </a:ext>
            </a:extLst>
          </p:cNvPr>
          <p:cNvCxnSpPr>
            <a:cxnSpLocks/>
          </p:cNvCxnSpPr>
          <p:nvPr/>
        </p:nvCxnSpPr>
        <p:spPr>
          <a:xfrm flipV="1">
            <a:off x="5774170" y="4873115"/>
            <a:ext cx="462396" cy="254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394334-0AFF-40C8-9A0A-A4CC04EB01EA}"/>
              </a:ext>
            </a:extLst>
          </p:cNvPr>
          <p:cNvCxnSpPr>
            <a:cxnSpLocks/>
          </p:cNvCxnSpPr>
          <p:nvPr/>
        </p:nvCxnSpPr>
        <p:spPr>
          <a:xfrm flipV="1">
            <a:off x="9214716" y="6520051"/>
            <a:ext cx="462396" cy="254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DB7037-C4E4-4A51-92B3-05851A490151}"/>
              </a:ext>
            </a:extLst>
          </p:cNvPr>
          <p:cNvSpPr txBox="1"/>
          <p:nvPr/>
        </p:nvSpPr>
        <p:spPr>
          <a:xfrm>
            <a:off x="528926" y="2109493"/>
            <a:ext cx="3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D5CD3-A865-4FD1-A40B-D31BE0C067C6}"/>
              </a:ext>
            </a:extLst>
          </p:cNvPr>
          <p:cNvSpPr txBox="1"/>
          <p:nvPr/>
        </p:nvSpPr>
        <p:spPr>
          <a:xfrm>
            <a:off x="3258415" y="5813059"/>
            <a:ext cx="3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6D8BA-93EB-4209-BB9F-8BEB2BDC8E9D}"/>
              </a:ext>
            </a:extLst>
          </p:cNvPr>
          <p:cNvSpPr txBox="1"/>
          <p:nvPr/>
        </p:nvSpPr>
        <p:spPr>
          <a:xfrm>
            <a:off x="6241039" y="4815815"/>
            <a:ext cx="3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2324E-A02B-4321-B8C6-D11635C72E0A}"/>
              </a:ext>
            </a:extLst>
          </p:cNvPr>
          <p:cNvSpPr txBox="1"/>
          <p:nvPr/>
        </p:nvSpPr>
        <p:spPr>
          <a:xfrm>
            <a:off x="9591095" y="5927242"/>
            <a:ext cx="3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392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074" name="Picture 2" descr="Installing on Windows — Anaconda documentation">
            <a:extLst>
              <a:ext uri="{FF2B5EF4-FFF2-40B4-BE49-F238E27FC236}">
                <a16:creationId xmlns:a16="http://schemas.microsoft.com/office/drawing/2014/main" id="{96B2B6B8-8344-4BF1-84F7-3D64C763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9" y="1825625"/>
            <a:ext cx="5323177" cy="41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DB7037-C4E4-4A51-92B3-05851A490151}"/>
              </a:ext>
            </a:extLst>
          </p:cNvPr>
          <p:cNvSpPr txBox="1"/>
          <p:nvPr/>
        </p:nvSpPr>
        <p:spPr>
          <a:xfrm>
            <a:off x="1108651" y="3760810"/>
            <a:ext cx="3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A2F13E-1707-444B-9739-13FABF4536CC}"/>
              </a:ext>
            </a:extLst>
          </p:cNvPr>
          <p:cNvCxnSpPr>
            <a:cxnSpLocks/>
          </p:cNvCxnSpPr>
          <p:nvPr/>
        </p:nvCxnSpPr>
        <p:spPr>
          <a:xfrm flipV="1">
            <a:off x="1011669" y="4080413"/>
            <a:ext cx="462396" cy="254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3F234-1E34-4ED3-B384-BFDD31C33CBB}"/>
              </a:ext>
            </a:extLst>
          </p:cNvPr>
          <p:cNvCxnSpPr>
            <a:cxnSpLocks/>
          </p:cNvCxnSpPr>
          <p:nvPr/>
        </p:nvCxnSpPr>
        <p:spPr>
          <a:xfrm>
            <a:off x="4479636" y="5292436"/>
            <a:ext cx="258619" cy="229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76ED43-D83C-4AAD-8B13-C1711097B1B1}"/>
              </a:ext>
            </a:extLst>
          </p:cNvPr>
          <p:cNvSpPr txBox="1"/>
          <p:nvPr/>
        </p:nvSpPr>
        <p:spPr>
          <a:xfrm>
            <a:off x="4738255" y="5152688"/>
            <a:ext cx="3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3507D-5A10-481E-B978-EFDF0B7D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14" y="1780968"/>
            <a:ext cx="5070049" cy="44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6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0B825-F27E-4070-ACFA-6F1C5474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980"/>
            <a:ext cx="5242681" cy="415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5F760-DF62-4E4C-AB71-E6604607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64" y="1940980"/>
            <a:ext cx="5410714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2775-DA98-4F73-BE8C-69654279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6F08-360A-4DC5-ACE4-B7B34181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can be categorized into 4 basic types from a Machine Learning perspective: numerical data, categorical data, time-series data, and text.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57DD3-2286-4BE9-88B0-F2BC97CE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03" y="3073400"/>
            <a:ext cx="3762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DF30C-F95B-4326-A2C9-AEDF24D6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2" y="1825625"/>
            <a:ext cx="8996218" cy="4799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C6B92B-C496-4DD6-8745-B4ACF2C4FADB}"/>
              </a:ext>
            </a:extLst>
          </p:cNvPr>
          <p:cNvSpPr txBox="1"/>
          <p:nvPr/>
        </p:nvSpPr>
        <p:spPr>
          <a:xfrm>
            <a:off x="47914" y="2198688"/>
            <a:ext cx="297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anaconda navigator di program file windows </a:t>
            </a:r>
            <a:r>
              <a:rPr lang="en-US" dirty="0" err="1">
                <a:solidFill>
                  <a:srgbClr val="FF0000"/>
                </a:solidFill>
              </a:rPr>
              <a:t>setelah</a:t>
            </a:r>
            <a:r>
              <a:rPr lang="en-US" dirty="0">
                <a:solidFill>
                  <a:srgbClr val="FF0000"/>
                </a:solidFill>
              </a:rPr>
              <a:t> proses </a:t>
            </a:r>
            <a:r>
              <a:rPr lang="en-US" dirty="0" err="1">
                <a:solidFill>
                  <a:srgbClr val="FF0000"/>
                </a:solidFill>
              </a:rPr>
              <a:t>instalasi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selesai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280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6B92B-C496-4DD6-8745-B4ACF2C4FADB}"/>
              </a:ext>
            </a:extLst>
          </p:cNvPr>
          <p:cNvSpPr txBox="1"/>
          <p:nvPr/>
        </p:nvSpPr>
        <p:spPr>
          <a:xfrm>
            <a:off x="838200" y="2207924"/>
            <a:ext cx="11008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Persiapkan</a:t>
            </a:r>
            <a:r>
              <a:rPr lang="en-US" sz="2800" dirty="0"/>
              <a:t> folder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direktori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. </a:t>
            </a:r>
            <a:r>
              <a:rPr lang="en-US" sz="2800" dirty="0" err="1"/>
              <a:t>Misalnya</a:t>
            </a:r>
            <a:r>
              <a:rPr lang="en-US" sz="2800" dirty="0"/>
              <a:t> di E:\Dataminig. </a:t>
            </a:r>
            <a:r>
              <a:rPr lang="en-US" sz="2800" dirty="0" err="1"/>
              <a:t>Buat</a:t>
            </a:r>
            <a:r>
              <a:rPr lang="en-US" sz="2800" dirty="0"/>
              <a:t> </a:t>
            </a:r>
            <a:r>
              <a:rPr lang="en-US" sz="2800" dirty="0" err="1"/>
              <a:t>lewat</a:t>
            </a:r>
            <a:r>
              <a:rPr lang="en-US" sz="2800" dirty="0"/>
              <a:t> file explorer </a:t>
            </a:r>
          </a:p>
        </p:txBody>
      </p:sp>
    </p:spTree>
    <p:extLst>
      <p:ext uri="{BB962C8B-B14F-4D97-AF65-F5344CB8AC3E}">
        <p14:creationId xmlns:p14="http://schemas.microsoft.com/office/powerpoint/2010/main" val="373115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DF30C-F95B-4326-A2C9-AEDF24D6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2" y="1825625"/>
            <a:ext cx="8996218" cy="47995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E25A8-9073-41F8-96A0-57A1691ED6BF}"/>
              </a:ext>
            </a:extLst>
          </p:cNvPr>
          <p:cNvCxnSpPr>
            <a:cxnSpLocks/>
          </p:cNvCxnSpPr>
          <p:nvPr/>
        </p:nvCxnSpPr>
        <p:spPr>
          <a:xfrm>
            <a:off x="1514764" y="2881745"/>
            <a:ext cx="150552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CCFA8E-8A82-4A22-B5F8-178869FC76BB}"/>
              </a:ext>
            </a:extLst>
          </p:cNvPr>
          <p:cNvSpPr txBox="1"/>
          <p:nvPr/>
        </p:nvSpPr>
        <p:spPr>
          <a:xfrm>
            <a:off x="47914" y="1958415"/>
            <a:ext cx="29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Klik</a:t>
            </a:r>
            <a:r>
              <a:rPr lang="en-US" dirty="0">
                <a:solidFill>
                  <a:srgbClr val="FF0000"/>
                </a:solidFill>
              </a:rPr>
              <a:t> Environment Pada 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94879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FA8E-8A82-4A22-B5F8-178869FC76BB}"/>
              </a:ext>
            </a:extLst>
          </p:cNvPr>
          <p:cNvSpPr txBox="1"/>
          <p:nvPr/>
        </p:nvSpPr>
        <p:spPr>
          <a:xfrm>
            <a:off x="191077" y="5350622"/>
            <a:ext cx="29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Buat</a:t>
            </a:r>
            <a:r>
              <a:rPr lang="en-US" dirty="0">
                <a:solidFill>
                  <a:srgbClr val="FF0000"/>
                </a:solidFill>
              </a:rPr>
              <a:t> environment </a:t>
            </a:r>
            <a:r>
              <a:rPr lang="en-US" dirty="0" err="1">
                <a:solidFill>
                  <a:srgbClr val="FF0000"/>
                </a:solidFill>
              </a:rPr>
              <a:t>baru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klik</a:t>
            </a:r>
            <a:r>
              <a:rPr lang="en-US" dirty="0">
                <a:solidFill>
                  <a:srgbClr val="FF0000"/>
                </a:solidFill>
              </a:rPr>
              <a:t> symbol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C0AC5-01A2-4851-9CCB-D49190A1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73" y="1690688"/>
            <a:ext cx="9056077" cy="49053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E25A8-9073-41F8-96A0-57A1691ED6BF}"/>
              </a:ext>
            </a:extLst>
          </p:cNvPr>
          <p:cNvCxnSpPr>
            <a:cxnSpLocks/>
          </p:cNvCxnSpPr>
          <p:nvPr/>
        </p:nvCxnSpPr>
        <p:spPr>
          <a:xfrm>
            <a:off x="2096655" y="6176963"/>
            <a:ext cx="2133600" cy="1327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3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FA8E-8A82-4A22-B5F8-178869FC76BB}"/>
              </a:ext>
            </a:extLst>
          </p:cNvPr>
          <p:cNvSpPr txBox="1"/>
          <p:nvPr/>
        </p:nvSpPr>
        <p:spPr>
          <a:xfrm>
            <a:off x="2066059" y="2157536"/>
            <a:ext cx="29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Beri 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E25A8-9073-41F8-96A0-57A1691ED6BF}"/>
              </a:ext>
            </a:extLst>
          </p:cNvPr>
          <p:cNvCxnSpPr>
            <a:cxnSpLocks/>
          </p:cNvCxnSpPr>
          <p:nvPr/>
        </p:nvCxnSpPr>
        <p:spPr>
          <a:xfrm>
            <a:off x="1893455" y="2613891"/>
            <a:ext cx="22629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FDE758-817A-483C-88D4-27C8DBAE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44" y="2094778"/>
            <a:ext cx="4410075" cy="24098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ECA4C4-707F-4C8B-BAA5-F884B17924C0}"/>
              </a:ext>
            </a:extLst>
          </p:cNvPr>
          <p:cNvCxnSpPr>
            <a:cxnSpLocks/>
          </p:cNvCxnSpPr>
          <p:nvPr/>
        </p:nvCxnSpPr>
        <p:spPr>
          <a:xfrm>
            <a:off x="1893455" y="3295072"/>
            <a:ext cx="22629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BCEB5-8C4E-4423-B256-B560BA22EC00}"/>
              </a:ext>
            </a:extLst>
          </p:cNvPr>
          <p:cNvSpPr txBox="1"/>
          <p:nvPr/>
        </p:nvSpPr>
        <p:spPr>
          <a:xfrm>
            <a:off x="1718613" y="3347026"/>
            <a:ext cx="29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Ganti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menjadi</a:t>
            </a:r>
            <a:r>
              <a:rPr lang="en-US" dirty="0">
                <a:solidFill>
                  <a:srgbClr val="FF0000"/>
                </a:solidFill>
              </a:rPr>
              <a:t> Python </a:t>
            </a:r>
            <a:r>
              <a:rPr lang="en-US" dirty="0" err="1">
                <a:solidFill>
                  <a:srgbClr val="FF0000"/>
                </a:solidFill>
              </a:rPr>
              <a:t>versi</a:t>
            </a:r>
            <a:r>
              <a:rPr lang="en-US" dirty="0">
                <a:solidFill>
                  <a:srgbClr val="FF0000"/>
                </a:solidFill>
              </a:rPr>
              <a:t> 3.7</a:t>
            </a:r>
          </a:p>
        </p:txBody>
      </p:sp>
    </p:spTree>
    <p:extLst>
      <p:ext uri="{BB962C8B-B14F-4D97-AF65-F5344CB8AC3E}">
        <p14:creationId xmlns:p14="http://schemas.microsoft.com/office/powerpoint/2010/main" val="28021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ECA4C4-707F-4C8B-BAA5-F884B17924C0}"/>
              </a:ext>
            </a:extLst>
          </p:cNvPr>
          <p:cNvCxnSpPr>
            <a:cxnSpLocks/>
          </p:cNvCxnSpPr>
          <p:nvPr/>
        </p:nvCxnSpPr>
        <p:spPr>
          <a:xfrm>
            <a:off x="1864663" y="3332018"/>
            <a:ext cx="22629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BCEB5-8C4E-4423-B256-B560BA22EC00}"/>
              </a:ext>
            </a:extLst>
          </p:cNvPr>
          <p:cNvSpPr txBox="1"/>
          <p:nvPr/>
        </p:nvSpPr>
        <p:spPr>
          <a:xfrm>
            <a:off x="1509928" y="3466956"/>
            <a:ext cx="297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Environment </a:t>
            </a:r>
            <a:r>
              <a:rPr lang="en-US" dirty="0" err="1">
                <a:solidFill>
                  <a:srgbClr val="FF0000"/>
                </a:solidFill>
              </a:rPr>
              <a:t>baru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dibuat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muncul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2F178-274E-440C-9B11-BFDBEC70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91" y="2265258"/>
            <a:ext cx="7641503" cy="26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E8FB01-8BFE-4B0E-BB1C-13A087E8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64" y="2233632"/>
            <a:ext cx="8746836" cy="4498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2DC-B0A1-4EAA-B093-43F2A7A4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BCEB5-8C4E-4423-B256-B560BA22EC00}"/>
              </a:ext>
            </a:extLst>
          </p:cNvPr>
          <p:cNvSpPr txBox="1"/>
          <p:nvPr/>
        </p:nvSpPr>
        <p:spPr>
          <a:xfrm>
            <a:off x="4646433" y="2005590"/>
            <a:ext cx="122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Pilih</a:t>
            </a:r>
            <a:r>
              <a:rPr lang="en-US" dirty="0">
                <a:solidFill>
                  <a:srgbClr val="FF0000"/>
                </a:solidFill>
              </a:rPr>
              <a:t> 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ECA4C4-707F-4C8B-BAA5-F884B17924C0}"/>
              </a:ext>
            </a:extLst>
          </p:cNvPr>
          <p:cNvCxnSpPr>
            <a:cxnSpLocks/>
          </p:cNvCxnSpPr>
          <p:nvPr/>
        </p:nvCxnSpPr>
        <p:spPr>
          <a:xfrm>
            <a:off x="3593829" y="1870653"/>
            <a:ext cx="1532154" cy="828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8D2E0-0E14-42B1-A62E-AF9450714152}"/>
              </a:ext>
            </a:extLst>
          </p:cNvPr>
          <p:cNvCxnSpPr>
            <a:cxnSpLocks/>
          </p:cNvCxnSpPr>
          <p:nvPr/>
        </p:nvCxnSpPr>
        <p:spPr>
          <a:xfrm>
            <a:off x="5605533" y="1720989"/>
            <a:ext cx="1532154" cy="828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88CB8F-8D48-4D78-8C1E-BFD95B97E55E}"/>
              </a:ext>
            </a:extLst>
          </p:cNvPr>
          <p:cNvSpPr txBox="1"/>
          <p:nvPr/>
        </p:nvSpPr>
        <p:spPr>
          <a:xfrm>
            <a:off x="7134382" y="1795324"/>
            <a:ext cx="3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Ketik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pada </a:t>
            </a:r>
            <a:r>
              <a:rPr lang="en-US" dirty="0" err="1">
                <a:solidFill>
                  <a:srgbClr val="FF0000"/>
                </a:solidFill>
              </a:rPr>
              <a:t>kolom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pencarian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85636-478D-4E49-AACE-B66D91979B89}"/>
              </a:ext>
            </a:extLst>
          </p:cNvPr>
          <p:cNvCxnSpPr>
            <a:cxnSpLocks/>
          </p:cNvCxnSpPr>
          <p:nvPr/>
        </p:nvCxnSpPr>
        <p:spPr>
          <a:xfrm flipV="1">
            <a:off x="3880356" y="3539169"/>
            <a:ext cx="1245627" cy="1183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454E1A-2EDC-4555-8E63-83E4F0E47E33}"/>
              </a:ext>
            </a:extLst>
          </p:cNvPr>
          <p:cNvSpPr txBox="1"/>
          <p:nvPr/>
        </p:nvSpPr>
        <p:spPr>
          <a:xfrm>
            <a:off x="3880356" y="4673400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Centang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</a:t>
            </a:r>
            <a:r>
              <a:rPr lang="en-US" dirty="0" err="1">
                <a:solidFill>
                  <a:srgbClr val="FF0000"/>
                </a:solidFill>
              </a:rPr>
              <a:t>hasil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pencarian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124773-8D5A-4EAB-8A42-DE9A77F12647}"/>
              </a:ext>
            </a:extLst>
          </p:cNvPr>
          <p:cNvCxnSpPr>
            <a:cxnSpLocks/>
          </p:cNvCxnSpPr>
          <p:nvPr/>
        </p:nvCxnSpPr>
        <p:spPr>
          <a:xfrm>
            <a:off x="8992683" y="6578004"/>
            <a:ext cx="1815304" cy="6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74DDF-F6E0-4463-BC82-F357B608730A}"/>
              </a:ext>
            </a:extLst>
          </p:cNvPr>
          <p:cNvSpPr txBox="1"/>
          <p:nvPr/>
        </p:nvSpPr>
        <p:spPr>
          <a:xfrm>
            <a:off x="9245972" y="5654674"/>
            <a:ext cx="122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Setelah </a:t>
            </a:r>
            <a:r>
              <a:rPr lang="en-US" dirty="0" err="1">
                <a:solidFill>
                  <a:srgbClr val="FF0000"/>
                </a:solidFill>
              </a:rPr>
              <a:t>selesai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klik</a:t>
            </a:r>
            <a:r>
              <a:rPr lang="en-US" dirty="0">
                <a:solidFill>
                  <a:srgbClr val="FF0000"/>
                </a:solidFill>
              </a:rPr>
              <a:t> apply</a:t>
            </a:r>
          </a:p>
        </p:txBody>
      </p:sp>
    </p:spTree>
    <p:extLst>
      <p:ext uri="{BB962C8B-B14F-4D97-AF65-F5344CB8AC3E}">
        <p14:creationId xmlns:p14="http://schemas.microsoft.com/office/powerpoint/2010/main" val="775808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6866BC-BB96-4BE9-9ECA-E36C5CA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28" y="2135471"/>
            <a:ext cx="5000625" cy="39719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8D2E0-0E14-42B1-A62E-AF9450714152}"/>
              </a:ext>
            </a:extLst>
          </p:cNvPr>
          <p:cNvCxnSpPr>
            <a:cxnSpLocks/>
          </p:cNvCxnSpPr>
          <p:nvPr/>
        </p:nvCxnSpPr>
        <p:spPr>
          <a:xfrm flipH="1">
            <a:off x="7414778" y="5671844"/>
            <a:ext cx="10364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680B7-9E73-411C-99A1-0EA9B8424D65}"/>
              </a:ext>
            </a:extLst>
          </p:cNvPr>
          <p:cNvSpPr txBox="1"/>
          <p:nvPr/>
        </p:nvSpPr>
        <p:spPr>
          <a:xfrm>
            <a:off x="7794480" y="5154914"/>
            <a:ext cx="39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klik</a:t>
            </a:r>
            <a:r>
              <a:rPr lang="en-US" dirty="0">
                <a:solidFill>
                  <a:srgbClr val="FF0000"/>
                </a:solidFill>
              </a:rPr>
              <a:t> apply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paket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72308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8D2E0-0E14-42B1-A62E-AF9450714152}"/>
              </a:ext>
            </a:extLst>
          </p:cNvPr>
          <p:cNvCxnSpPr>
            <a:cxnSpLocks/>
          </p:cNvCxnSpPr>
          <p:nvPr/>
        </p:nvCxnSpPr>
        <p:spPr>
          <a:xfrm flipV="1">
            <a:off x="2731942" y="2588631"/>
            <a:ext cx="0" cy="607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680B7-9E73-411C-99A1-0EA9B8424D65}"/>
              </a:ext>
            </a:extLst>
          </p:cNvPr>
          <p:cNvSpPr txBox="1"/>
          <p:nvPr/>
        </p:nvSpPr>
        <p:spPr>
          <a:xfrm>
            <a:off x="603539" y="3149600"/>
            <a:ext cx="397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klik</a:t>
            </a:r>
            <a:r>
              <a:rPr lang="en-US" dirty="0">
                <a:solidFill>
                  <a:srgbClr val="FF0000"/>
                </a:solidFill>
              </a:rPr>
              <a:t> button play pada environment </a:t>
            </a:r>
            <a:r>
              <a:rPr lang="en-US" dirty="0" err="1">
                <a:solidFill>
                  <a:srgbClr val="FF0000"/>
                </a:solidFill>
              </a:rPr>
              <a:t>lalu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klik</a:t>
            </a:r>
            <a:r>
              <a:rPr lang="en-US" dirty="0">
                <a:solidFill>
                  <a:srgbClr val="FF0000"/>
                </a:solidFill>
              </a:rPr>
              <a:t> open terminal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Pada terminal </a:t>
            </a:r>
            <a:r>
              <a:rPr lang="en-US" dirty="0" err="1">
                <a:solidFill>
                  <a:srgbClr val="FF0000"/>
                </a:solidFill>
              </a:rPr>
              <a:t>indah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direktori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kerja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telah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sebelumnya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Contoh</a:t>
            </a:r>
            <a:r>
              <a:rPr lang="en-US" i="1" dirty="0">
                <a:solidFill>
                  <a:srgbClr val="FF0000"/>
                </a:solidFill>
              </a:rPr>
              <a:t> : 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Ketik</a:t>
            </a:r>
            <a:r>
              <a:rPr lang="en-US" i="1" dirty="0">
                <a:solidFill>
                  <a:srgbClr val="FF0000"/>
                </a:solidFill>
              </a:rPr>
              <a:t> -&gt; </a:t>
            </a:r>
            <a:r>
              <a:rPr lang="nn-NO" i="1" dirty="0">
                <a:solidFill>
                  <a:srgbClr val="FF0000"/>
                </a:solidFill>
              </a:rPr>
              <a:t>E:</a:t>
            </a:r>
          </a:p>
          <a:p>
            <a:r>
              <a:rPr lang="nn-NO" i="1" dirty="0">
                <a:solidFill>
                  <a:srgbClr val="FF0000"/>
                </a:solidFill>
              </a:rPr>
              <a:t>Kemudian pindah ke folder</a:t>
            </a:r>
          </a:p>
          <a:p>
            <a:r>
              <a:rPr lang="nn-NO" i="1" dirty="0">
                <a:solidFill>
                  <a:srgbClr val="FF0000"/>
                </a:solidFill>
              </a:rPr>
              <a:t>cd E:\DATA\ITB STIKOM BALI\DATA MINING\jupyter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AE01E-684D-4397-A2FE-1813F651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39" y="2016414"/>
            <a:ext cx="283845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04C0A-4A1E-441A-9F13-722684E2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358" y="1699924"/>
            <a:ext cx="7037103" cy="37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752-F7E6-426B-898C-F1B058F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Online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680B7-9E73-411C-99A1-0EA9B8424D65}"/>
              </a:ext>
            </a:extLst>
          </p:cNvPr>
          <p:cNvSpPr txBox="1"/>
          <p:nvPr/>
        </p:nvSpPr>
        <p:spPr>
          <a:xfrm>
            <a:off x="603539" y="3149600"/>
            <a:ext cx="397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Jika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pindah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direktori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kerja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menghidupkannya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tunggu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hingga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</a:t>
            </a:r>
            <a:r>
              <a:rPr lang="en-US" dirty="0" err="1">
                <a:solidFill>
                  <a:srgbClr val="FF0000"/>
                </a:solidFill>
              </a:rPr>
              <a:t>muncul</a:t>
            </a:r>
            <a:r>
              <a:rPr lang="en-US" dirty="0">
                <a:solidFill>
                  <a:srgbClr val="FF0000"/>
                </a:solidFill>
              </a:rPr>
              <a:t> di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1BDF1-3E75-4F68-B8B1-2C310315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87" y="2016414"/>
            <a:ext cx="7387846" cy="38343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8D2E0-0E14-42B1-A62E-AF9450714152}"/>
              </a:ext>
            </a:extLst>
          </p:cNvPr>
          <p:cNvCxnSpPr>
            <a:cxnSpLocks/>
          </p:cNvCxnSpPr>
          <p:nvPr/>
        </p:nvCxnSpPr>
        <p:spPr>
          <a:xfrm flipH="1">
            <a:off x="8432800" y="2016414"/>
            <a:ext cx="572655" cy="809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3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8D3F-7EE3-4CE5-9F10-312F5BC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Numerical Data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154C-8B71-49DC-BC4E-F1A08C38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Numerical data is any data where data points are exact numbers. Statisticians also might call numerical data, quantitative data. This data has meaning as a measurement such as house prices or as a count, such as a number of residential properties in Los Angeles or how many houses sold in the past year.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Numerical data can be characterized by continuous or discrete data. Continuous data can assume any value within a range whereas discrete data has distinct values.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11918-AE73-42DB-B22F-7305971A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45" y="3429000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2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603956-B852-4D55-B0C1-4DFC6E64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" y="363022"/>
            <a:ext cx="9827491" cy="3608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D100B-150F-48F8-BAF3-B6EC2522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18" y="2352085"/>
            <a:ext cx="7989454" cy="43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2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AD35-C122-481E-9726-DF5E658C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Online (google </a:t>
            </a:r>
            <a:r>
              <a:rPr lang="en-US" dirty="0" err="1">
                <a:solidFill>
                  <a:srgbClr val="FF0000"/>
                </a:solidFill>
              </a:rPr>
              <a:t>colab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6546-175E-44C0-9B1F-24C942B4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https://colab.research.google.com/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A64D4-A72E-437A-A61E-651BF4C7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2445511"/>
            <a:ext cx="7730836" cy="3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0E8D-66C0-4C75-96BA-6345A12E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" y="208107"/>
            <a:ext cx="10515600" cy="1325563"/>
          </a:xfrm>
        </p:spPr>
        <p:txBody>
          <a:bodyPr/>
          <a:lstStyle/>
          <a:p>
            <a:r>
              <a:rPr lang="en-US" dirty="0"/>
              <a:t>How to Install Anaconda, </a:t>
            </a:r>
            <a:r>
              <a:rPr lang="en-US" dirty="0" err="1"/>
              <a:t>Jupyter</a:t>
            </a:r>
            <a:r>
              <a:rPr lang="en-US" dirty="0"/>
              <a:t> Notebook, and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Online (google </a:t>
            </a:r>
            <a:r>
              <a:rPr lang="en-US" dirty="0" err="1">
                <a:solidFill>
                  <a:srgbClr val="FF0000"/>
                </a:solidFill>
              </a:rPr>
              <a:t>colab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4E33F-F8B8-496E-B79B-E5706CBF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1651000"/>
            <a:ext cx="9088582" cy="4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899C-C7FA-4E37-B0C2-DDA9591D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Categorical Data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38D8-88D5-4CBA-B03E-543B2B0A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639166"/>
            <a:ext cx="10515600" cy="5216381"/>
          </a:xfrm>
        </p:spPr>
        <p:txBody>
          <a:bodyPr/>
          <a:lstStyle/>
          <a:p>
            <a:r>
              <a:rPr lang="en-US" dirty="0"/>
              <a:t>Categorical data represents characteristics, such as a hockey player’s position, team, hometown. Categorical data can take numerical values. For example, maybe we would use 1 for the </a:t>
            </a:r>
            <a:r>
              <a:rPr lang="en-US" dirty="0" err="1"/>
              <a:t>colour</a:t>
            </a:r>
            <a:r>
              <a:rPr lang="en-US" dirty="0"/>
              <a:t> red and 2 for blue. But these numbers don’t have a mathematical meaning. That is, we can’t add them together or take the average.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the context of super classification, categorical data would be the class label. This would also be something like if a person is a man or woman, or property is residential or commercial.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4EB-F37B-4793-B7CA-4B01C06C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FC23-6D23-4B1F-A3DB-65E04B6A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something called ordinal data, which in some sense is a </a:t>
            </a:r>
            <a:r>
              <a:rPr lang="en-US" dirty="0">
                <a:solidFill>
                  <a:srgbClr val="FF0000"/>
                </a:solidFill>
              </a:rPr>
              <a:t>mix of numerical and categorical data</a:t>
            </a:r>
            <a:r>
              <a:rPr lang="en-US" dirty="0"/>
              <a:t>. </a:t>
            </a:r>
          </a:p>
          <a:p>
            <a:r>
              <a:rPr lang="en-US" dirty="0"/>
              <a:t>In ordinal data, the data still falls into categories, but those categories are ordered or ranked in some particular way. </a:t>
            </a:r>
          </a:p>
          <a:p>
            <a:r>
              <a:rPr lang="en-US" dirty="0"/>
              <a:t>An example would be class difficulty, such as beginner, intermediate, and advanced. Those three types of classes would be a way that we could label the classes, and they have a natural order in increasing difficulty.</a:t>
            </a:r>
          </a:p>
        </p:txBody>
      </p:sp>
    </p:spTree>
    <p:extLst>
      <p:ext uri="{BB962C8B-B14F-4D97-AF65-F5344CB8AC3E}">
        <p14:creationId xmlns:p14="http://schemas.microsoft.com/office/powerpoint/2010/main" val="1057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ED7-F184-4179-A80A-402852A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1B96-9A86-4AB4-A3DA-AC6B9298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8" y="2458244"/>
            <a:ext cx="2914650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9ACC7-93A4-4086-A28A-F35ED5A5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84" y="2921289"/>
            <a:ext cx="62674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2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7386-519E-4E4C-97AE-BD09E64A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414915"/>
            <a:ext cx="10515600" cy="86331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Time Series Data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C15D-CCC4-4FF5-971E-5B7A21A2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Time series data is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a sequence of numbers collected at regular intervals over some period of time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It is very important, especially in particular fields like finance. Time series data has a temporal value attached to it, so this would be something like a date or a timestamp that you can look for trends in time.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example, we might measure the average number of home sales for many years. The difference of time series data and numerical data is that rather than having a bunch of numerical values that don’t have any time ordering, time-series data does have some implied ordering. There is a first data point collected and the last data point collected.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3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8FA4-B9FA-40AC-A63F-DAD26A2E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273338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Time Series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5552E-EC3E-46C2-B92E-8476F8AD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35" y="1598901"/>
            <a:ext cx="66960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F4B2-4FC0-499A-8974-4D81A2DE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AEE8-93D9-4DF3-800B-FE176930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Text data is basically just words. A lot of the time the first thing that you do with text is you turn it into numbers using some interesting functions like the bag of words formulation.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DCED5-F0DB-451E-B6E2-5C04FE92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651557"/>
            <a:ext cx="65436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77744A58591C3C4E925082699410155B" ma:contentTypeVersion="4" ma:contentTypeDescription="Buat sebuah dokumen baru." ma:contentTypeScope="" ma:versionID="0b1317724faa329c2ccd13b1d725ec2d">
  <xsd:schema xmlns:xsd="http://www.w3.org/2001/XMLSchema" xmlns:xs="http://www.w3.org/2001/XMLSchema" xmlns:p="http://schemas.microsoft.com/office/2006/metadata/properties" xmlns:ns2="0baae869-e6dd-48f4-b293-f6a34407591a" targetNamespace="http://schemas.microsoft.com/office/2006/metadata/properties" ma:root="true" ma:fieldsID="0fb95bce6a02e30ad31a0b2d88c3a255" ns2:_="">
    <xsd:import namespace="0baae869-e6dd-48f4-b293-f6a3440759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ae869-e6dd-48f4-b293-f6a344075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5502E-079E-4CDB-AD15-05838D094390}"/>
</file>

<file path=customXml/itemProps2.xml><?xml version="1.0" encoding="utf-8"?>
<ds:datastoreItem xmlns:ds="http://schemas.openxmlformats.org/officeDocument/2006/customXml" ds:itemID="{BDFDB14E-3460-43AB-9C3D-7AA03B5E7B29}"/>
</file>

<file path=customXml/itemProps3.xml><?xml version="1.0" encoding="utf-8"?>
<ds:datastoreItem xmlns:ds="http://schemas.openxmlformats.org/officeDocument/2006/customXml" ds:itemID="{E0B22478-2D98-43FD-B5A0-8E597C2F5C38}"/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1245</Words>
  <Application>Microsoft Office PowerPoint</Application>
  <PresentationFormat>Widescreen</PresentationFormat>
  <Paragraphs>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charter</vt:lpstr>
      <vt:lpstr>sohne</vt:lpstr>
      <vt:lpstr>Office Theme</vt:lpstr>
      <vt:lpstr>Data Preprocessing</vt:lpstr>
      <vt:lpstr>Type of Data</vt:lpstr>
      <vt:lpstr>Numerical Data </vt:lpstr>
      <vt:lpstr>Categorical Data </vt:lpstr>
      <vt:lpstr>Ordinal Data</vt:lpstr>
      <vt:lpstr>Ordinal Data</vt:lpstr>
      <vt:lpstr>Time Series Data </vt:lpstr>
      <vt:lpstr>Time Series Data</vt:lpstr>
      <vt:lpstr>TEXT</vt:lpstr>
      <vt:lpstr>Data Quality: Why Preprocess the Data?</vt:lpstr>
      <vt:lpstr>Inaccurate data</vt:lpstr>
      <vt:lpstr>Incomplete Data</vt:lpstr>
      <vt:lpstr>Major Task in Preprocessing Data</vt:lpstr>
      <vt:lpstr>PowerPoint Presentation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How to Install Anaconda, Jupyter Notebook, and Jupyter Notebook Online (google colab)</vt:lpstr>
      <vt:lpstr>PowerPoint Presentation</vt:lpstr>
      <vt:lpstr>How to Install Anaconda, Jupyter Notebook, and Jupyter Notebook Online (google colab)</vt:lpstr>
      <vt:lpstr>How to Install Anaconda, Jupyter Notebook, and Jupyter Notebook Online (google colab)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angga_pradipta@stikom-bali.ac.id</dc:creator>
  <cp:lastModifiedBy>angga_pradipta@stikom-bali.ac.id</cp:lastModifiedBy>
  <cp:revision>20</cp:revision>
  <dcterms:created xsi:type="dcterms:W3CDTF">2021-10-17T07:46:15Z</dcterms:created>
  <dcterms:modified xsi:type="dcterms:W3CDTF">2021-10-19T12:31:28Z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0x01010077744A58591C3C4E925082699410155B</vt:lpwstr>
  </property>
</Properties>
</file>