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83A6-32CF-452C-9436-6F0B3394D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6AA4F4-1209-4746-99C6-9FDAF29F5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8AC75-D2F4-4C10-A8FE-0CABEE5B62F5}"/>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5" name="Footer Placeholder 4">
            <a:extLst>
              <a:ext uri="{FF2B5EF4-FFF2-40B4-BE49-F238E27FC236}">
                <a16:creationId xmlns:a16="http://schemas.microsoft.com/office/drawing/2014/main" id="{7E232A38-9E70-4CA0-B608-E7CF13160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EB0A4-CF32-4633-9EFC-DCFF4B807A34}"/>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70995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12F3-9A16-41EE-ACB6-7AC56BA5F7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A4B589-5D3C-414E-9B47-95C9E35EB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33D50-EB61-489B-9141-4829841FC9D0}"/>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5" name="Footer Placeholder 4">
            <a:extLst>
              <a:ext uri="{FF2B5EF4-FFF2-40B4-BE49-F238E27FC236}">
                <a16:creationId xmlns:a16="http://schemas.microsoft.com/office/drawing/2014/main" id="{A62E3C91-AE9D-4647-9CD2-DB6504B7F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90639-2061-4B13-8CDE-9A00004CDE67}"/>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109047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C2253-5661-4405-9CDF-30795D204A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E04556-A13F-4F89-B6A1-15972624A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6E3FA-BAF6-43F3-B7DD-99AF613A8637}"/>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5" name="Footer Placeholder 4">
            <a:extLst>
              <a:ext uri="{FF2B5EF4-FFF2-40B4-BE49-F238E27FC236}">
                <a16:creationId xmlns:a16="http://schemas.microsoft.com/office/drawing/2014/main" id="{B5982763-9601-4C0E-9A65-AA7460BB4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ACCEC-1E2B-42AA-A437-E940BA2BF047}"/>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327413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952E-578D-46A6-A407-806FF7DC1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02516D-504E-494D-BB8A-34FA3C53D0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A43EB-C7CD-443F-BEEF-F71D394BEF62}"/>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5" name="Footer Placeholder 4">
            <a:extLst>
              <a:ext uri="{FF2B5EF4-FFF2-40B4-BE49-F238E27FC236}">
                <a16:creationId xmlns:a16="http://schemas.microsoft.com/office/drawing/2014/main" id="{BEAA29CB-18A4-4554-8FB2-15EB4646B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47793-ED8E-4DBA-8B38-F1DABEA17B32}"/>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43335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D1B0-3781-4A1A-B92E-6B23DCA085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3FEC9B-B446-448A-89C9-BCE0E59FC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833B7-0B68-4143-8478-1938E7450BF1}"/>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5" name="Footer Placeholder 4">
            <a:extLst>
              <a:ext uri="{FF2B5EF4-FFF2-40B4-BE49-F238E27FC236}">
                <a16:creationId xmlns:a16="http://schemas.microsoft.com/office/drawing/2014/main" id="{79151C20-1E6D-467B-BDA4-2EA2AB1A9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4838C-118A-417F-AD32-C0B8436BD8F9}"/>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317175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CB6D-8A81-4FED-9251-6FB43ADF85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9370B-4117-4668-B9EB-4BEC934DED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E2E80D-69F3-4110-BEB9-831626DE6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B93AA0-9B95-4721-BF06-3974DA61D0BB}"/>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6" name="Footer Placeholder 5">
            <a:extLst>
              <a:ext uri="{FF2B5EF4-FFF2-40B4-BE49-F238E27FC236}">
                <a16:creationId xmlns:a16="http://schemas.microsoft.com/office/drawing/2014/main" id="{B9313541-6B96-4272-9CC4-8142334E7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9B2E3-4ED3-4B59-AB73-DCE58C5366EF}"/>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305184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F79B-ADEB-441F-B56E-0C98E871D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F6E20B-8ADB-4B56-BF83-CC95F98C3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16C163-4A60-4136-B345-D6101E93D9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8DED0D-479F-4F36-9EA5-03AAEA6C2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9E87C-D9F2-469B-A867-4EC50A8BAB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58580E-6890-4190-A6AE-C6EAEAD6DCA5}"/>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8" name="Footer Placeholder 7">
            <a:extLst>
              <a:ext uri="{FF2B5EF4-FFF2-40B4-BE49-F238E27FC236}">
                <a16:creationId xmlns:a16="http://schemas.microsoft.com/office/drawing/2014/main" id="{7F16E281-E2C5-493D-A536-FB6F01E0E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2BF2F-F96C-4824-81E8-B4B7E964D35B}"/>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244957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BA2A-0C8B-42EF-9303-35BC6F8949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E89E12-9E7D-47CC-A686-68DAADE61E48}"/>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4" name="Footer Placeholder 3">
            <a:extLst>
              <a:ext uri="{FF2B5EF4-FFF2-40B4-BE49-F238E27FC236}">
                <a16:creationId xmlns:a16="http://schemas.microsoft.com/office/drawing/2014/main" id="{BF8F9228-AF3A-4C5B-9782-AD8E70D68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C01711-9D33-4A42-8D2F-6B1987A7A5EA}"/>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803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4A8CAD-5906-4969-B574-66CD99E20C28}"/>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3" name="Footer Placeholder 2">
            <a:extLst>
              <a:ext uri="{FF2B5EF4-FFF2-40B4-BE49-F238E27FC236}">
                <a16:creationId xmlns:a16="http://schemas.microsoft.com/office/drawing/2014/main" id="{0A19DB0B-E110-4B00-BD6B-65BE51D8DC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821F86-ADD3-417C-B018-4D4291B05DF4}"/>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404298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2FFC-DFEE-406F-8A69-7DD9C70D2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E8C63-CF4B-4552-B628-3F1BB67EF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88D9FF-D9F4-48B2-ABA4-8039A6ADA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82753-27C2-45D9-971F-60EB951F825B}"/>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6" name="Footer Placeholder 5">
            <a:extLst>
              <a:ext uri="{FF2B5EF4-FFF2-40B4-BE49-F238E27FC236}">
                <a16:creationId xmlns:a16="http://schemas.microsoft.com/office/drawing/2014/main" id="{995156C0-4685-4A0C-BEBF-BCFCD5D7F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5443E-A178-41CA-B718-288ABB6A794A}"/>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305298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3A3A-D990-4327-A3A3-199D72D10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951643-DB3D-4CC8-B223-8B91D59E4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4C6F60-A08D-4575-B509-BF605D83E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0959-B4E9-493D-8428-74DA1D3278F5}"/>
              </a:ext>
            </a:extLst>
          </p:cNvPr>
          <p:cNvSpPr>
            <a:spLocks noGrp="1"/>
          </p:cNvSpPr>
          <p:nvPr>
            <p:ph type="dt" sz="half" idx="10"/>
          </p:nvPr>
        </p:nvSpPr>
        <p:spPr/>
        <p:txBody>
          <a:bodyPr/>
          <a:lstStyle/>
          <a:p>
            <a:fld id="{50E61DCC-4DD1-4B47-97B4-5CF3E07AE176}" type="datetimeFigureOut">
              <a:rPr lang="en-US" smtClean="0"/>
              <a:t>11/18/2021</a:t>
            </a:fld>
            <a:endParaRPr lang="en-US"/>
          </a:p>
        </p:txBody>
      </p:sp>
      <p:sp>
        <p:nvSpPr>
          <p:cNvPr id="6" name="Footer Placeholder 5">
            <a:extLst>
              <a:ext uri="{FF2B5EF4-FFF2-40B4-BE49-F238E27FC236}">
                <a16:creationId xmlns:a16="http://schemas.microsoft.com/office/drawing/2014/main" id="{15B8FC3A-9CBB-492B-8D5E-14C281F95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60EFA-F3D4-42BB-93C3-23AB2653C20B}"/>
              </a:ext>
            </a:extLst>
          </p:cNvPr>
          <p:cNvSpPr>
            <a:spLocks noGrp="1"/>
          </p:cNvSpPr>
          <p:nvPr>
            <p:ph type="sldNum" sz="quarter" idx="12"/>
          </p:nvPr>
        </p:nvSpPr>
        <p:spPr/>
        <p:txBody>
          <a:bodyPr/>
          <a:lstStyle/>
          <a:p>
            <a:fld id="{8529052B-CFD2-43D4-B478-717BB32DF0A4}" type="slidenum">
              <a:rPr lang="en-US" smtClean="0"/>
              <a:t>‹#›</a:t>
            </a:fld>
            <a:endParaRPr lang="en-US"/>
          </a:p>
        </p:txBody>
      </p:sp>
    </p:spTree>
    <p:extLst>
      <p:ext uri="{BB962C8B-B14F-4D97-AF65-F5344CB8AC3E}">
        <p14:creationId xmlns:p14="http://schemas.microsoft.com/office/powerpoint/2010/main" val="53478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C2B72-A021-459A-A6B0-056746F758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EB360-CA74-4C61-867D-3D7CF45DB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02544-013C-405A-98DD-95F1C8714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61DCC-4DD1-4B47-97B4-5CF3E07AE176}" type="datetimeFigureOut">
              <a:rPr lang="en-US" smtClean="0"/>
              <a:t>11/18/2021</a:t>
            </a:fld>
            <a:endParaRPr lang="en-US"/>
          </a:p>
        </p:txBody>
      </p:sp>
      <p:sp>
        <p:nvSpPr>
          <p:cNvPr id="5" name="Footer Placeholder 4">
            <a:extLst>
              <a:ext uri="{FF2B5EF4-FFF2-40B4-BE49-F238E27FC236}">
                <a16:creationId xmlns:a16="http://schemas.microsoft.com/office/drawing/2014/main" id="{CEB2DECB-E3AF-472F-822E-17655DC33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E13C64-DBE3-42BC-9594-AF81559FA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9052B-CFD2-43D4-B478-717BB32DF0A4}" type="slidenum">
              <a:rPr lang="en-US" smtClean="0"/>
              <a:t>‹#›</a:t>
            </a:fld>
            <a:endParaRPr lang="en-US"/>
          </a:p>
        </p:txBody>
      </p:sp>
    </p:spTree>
    <p:extLst>
      <p:ext uri="{BB962C8B-B14F-4D97-AF65-F5344CB8AC3E}">
        <p14:creationId xmlns:p14="http://schemas.microsoft.com/office/powerpoint/2010/main" val="30467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3CB5-888E-44DC-9246-E97B49165C31}"/>
              </a:ext>
            </a:extLst>
          </p:cNvPr>
          <p:cNvSpPr>
            <a:spLocks noGrp="1"/>
          </p:cNvSpPr>
          <p:nvPr>
            <p:ph type="ctrTitle"/>
          </p:nvPr>
        </p:nvSpPr>
        <p:spPr/>
        <p:txBody>
          <a:bodyPr/>
          <a:lstStyle/>
          <a:p>
            <a:r>
              <a:rPr lang="en-US" dirty="0"/>
              <a:t>K- </a:t>
            </a:r>
            <a:r>
              <a:rPr lang="en-US" dirty="0" err="1"/>
              <a:t>Nearst</a:t>
            </a:r>
            <a:r>
              <a:rPr lang="en-US" dirty="0"/>
              <a:t> Neighbors (KNN)</a:t>
            </a:r>
          </a:p>
        </p:txBody>
      </p:sp>
      <p:sp>
        <p:nvSpPr>
          <p:cNvPr id="3" name="Subtitle 2">
            <a:extLst>
              <a:ext uri="{FF2B5EF4-FFF2-40B4-BE49-F238E27FC236}">
                <a16:creationId xmlns:a16="http://schemas.microsoft.com/office/drawing/2014/main" id="{9FDD2F68-4D84-46C5-A83D-DAA6FF96FC30}"/>
              </a:ext>
            </a:extLst>
          </p:cNvPr>
          <p:cNvSpPr>
            <a:spLocks noGrp="1"/>
          </p:cNvSpPr>
          <p:nvPr>
            <p:ph type="subTitle" idx="1"/>
          </p:nvPr>
        </p:nvSpPr>
        <p:spPr/>
        <p:txBody>
          <a:bodyPr/>
          <a:lstStyle/>
          <a:p>
            <a:r>
              <a:rPr lang="en-US" dirty="0"/>
              <a:t>Dr. Gede </a:t>
            </a:r>
            <a:r>
              <a:rPr lang="en-US" dirty="0" err="1"/>
              <a:t>Angga</a:t>
            </a:r>
            <a:r>
              <a:rPr lang="en-US" dirty="0"/>
              <a:t> Pradipta </a:t>
            </a:r>
            <a:r>
              <a:rPr lang="en-US" dirty="0" err="1"/>
              <a:t>S.T.,M.Eng</a:t>
            </a:r>
            <a:endParaRPr lang="en-US" dirty="0"/>
          </a:p>
        </p:txBody>
      </p:sp>
    </p:spTree>
    <p:extLst>
      <p:ext uri="{BB962C8B-B14F-4D97-AF65-F5344CB8AC3E}">
        <p14:creationId xmlns:p14="http://schemas.microsoft.com/office/powerpoint/2010/main" val="91802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7E08-4F13-47BE-B1B8-EFD52A3C17C5}"/>
              </a:ext>
            </a:extLst>
          </p:cNvPr>
          <p:cNvSpPr>
            <a:spLocks noGrp="1"/>
          </p:cNvSpPr>
          <p:nvPr>
            <p:ph type="title"/>
          </p:nvPr>
        </p:nvSpPr>
        <p:spPr>
          <a:xfrm>
            <a:off x="838200" y="365126"/>
            <a:ext cx="10515600" cy="673100"/>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99AADB9B-0B1A-4C1B-9D97-8883565ADD8B}"/>
              </a:ext>
            </a:extLst>
          </p:cNvPr>
          <p:cNvSpPr>
            <a:spLocks noGrp="1"/>
          </p:cNvSpPr>
          <p:nvPr>
            <p:ph idx="1"/>
          </p:nvPr>
        </p:nvSpPr>
        <p:spPr/>
        <p:txBody>
          <a:bodyPr>
            <a:normAutofit/>
          </a:bodyPr>
          <a:lstStyle/>
          <a:p>
            <a:r>
              <a:rPr lang="en-US" sz="1800" b="0" i="0" dirty="0">
                <a:solidFill>
                  <a:srgbClr val="292929"/>
                </a:solidFill>
                <a:effectLst/>
                <a:latin typeface="charter"/>
              </a:rPr>
              <a:t>K-nearest neighbors (KNN) is a type of supervised learning algorithm used for both regression and classification. KNN tries to predict the correct class for the test data by </a:t>
            </a:r>
            <a:r>
              <a:rPr lang="en-US" sz="1800" b="1" i="0" dirty="0">
                <a:solidFill>
                  <a:srgbClr val="FF0000"/>
                </a:solidFill>
                <a:effectLst/>
                <a:latin typeface="charter"/>
              </a:rPr>
              <a:t>calculating the distance between the test data </a:t>
            </a:r>
            <a:r>
              <a:rPr lang="en-US" sz="1800" b="0" i="0" dirty="0">
                <a:solidFill>
                  <a:srgbClr val="292929"/>
                </a:solidFill>
                <a:effectLst/>
                <a:latin typeface="charter"/>
              </a:rPr>
              <a:t>and all the training points. Then select the </a:t>
            </a:r>
            <a:r>
              <a:rPr lang="en-US" sz="1800" b="1" i="0" dirty="0">
                <a:solidFill>
                  <a:srgbClr val="FF0000"/>
                </a:solidFill>
                <a:effectLst/>
                <a:latin typeface="charter"/>
              </a:rPr>
              <a:t>K number of points which is closet to the test data</a:t>
            </a:r>
            <a:r>
              <a:rPr lang="en-US" sz="1800" b="0" i="0" dirty="0">
                <a:solidFill>
                  <a:srgbClr val="292929"/>
                </a:solidFill>
                <a:effectLst/>
                <a:latin typeface="charter"/>
              </a:rPr>
              <a:t>. The KNN algorithm calculates the probability of the test data belonging to the classes of ‘K’ training data and class holds the highest probability will be selected. In the case of regression, the value is the mean of the ‘K’ selected training points.</a:t>
            </a:r>
            <a:endParaRPr lang="en-US" sz="1800" dirty="0"/>
          </a:p>
        </p:txBody>
      </p:sp>
      <p:pic>
        <p:nvPicPr>
          <p:cNvPr id="4" name="Picture 3">
            <a:extLst>
              <a:ext uri="{FF2B5EF4-FFF2-40B4-BE49-F238E27FC236}">
                <a16:creationId xmlns:a16="http://schemas.microsoft.com/office/drawing/2014/main" id="{5B938DF4-48D8-4B2C-8FD0-C2C6D947BA9A}"/>
              </a:ext>
            </a:extLst>
          </p:cNvPr>
          <p:cNvPicPr>
            <a:picLocks noChangeAspect="1"/>
          </p:cNvPicPr>
          <p:nvPr/>
        </p:nvPicPr>
        <p:blipFill>
          <a:blip r:embed="rId2"/>
          <a:stretch>
            <a:fillRect/>
          </a:stretch>
        </p:blipFill>
        <p:spPr>
          <a:xfrm>
            <a:off x="4641667" y="3429000"/>
            <a:ext cx="5362031" cy="3333538"/>
          </a:xfrm>
          <a:prstGeom prst="rect">
            <a:avLst/>
          </a:prstGeom>
        </p:spPr>
      </p:pic>
    </p:spTree>
    <p:extLst>
      <p:ext uri="{BB962C8B-B14F-4D97-AF65-F5344CB8AC3E}">
        <p14:creationId xmlns:p14="http://schemas.microsoft.com/office/powerpoint/2010/main" val="253181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A0C966-ED6C-4E67-8603-53579572501B}"/>
              </a:ext>
            </a:extLst>
          </p:cNvPr>
          <p:cNvPicPr>
            <a:picLocks noGrp="1" noChangeAspect="1"/>
          </p:cNvPicPr>
          <p:nvPr>
            <p:ph idx="1"/>
          </p:nvPr>
        </p:nvPicPr>
        <p:blipFill>
          <a:blip r:embed="rId2"/>
          <a:stretch>
            <a:fillRect/>
          </a:stretch>
        </p:blipFill>
        <p:spPr>
          <a:xfrm>
            <a:off x="2978214" y="580298"/>
            <a:ext cx="5589086" cy="5916295"/>
          </a:xfrm>
          <a:prstGeom prst="rect">
            <a:avLst/>
          </a:prstGeom>
        </p:spPr>
      </p:pic>
    </p:spTree>
    <p:extLst>
      <p:ext uri="{BB962C8B-B14F-4D97-AF65-F5344CB8AC3E}">
        <p14:creationId xmlns:p14="http://schemas.microsoft.com/office/powerpoint/2010/main" val="165333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B0474-87B3-47D1-B6B6-1F22662D41D1}"/>
              </a:ext>
            </a:extLst>
          </p:cNvPr>
          <p:cNvSpPr>
            <a:spLocks noGrp="1"/>
          </p:cNvSpPr>
          <p:nvPr>
            <p:ph type="title"/>
          </p:nvPr>
        </p:nvSpPr>
        <p:spPr>
          <a:xfrm>
            <a:off x="643467" y="321734"/>
            <a:ext cx="10905066" cy="1135737"/>
          </a:xfrm>
        </p:spPr>
        <p:txBody>
          <a:bodyPr>
            <a:normAutofit/>
          </a:bodyPr>
          <a:lstStyle/>
          <a:p>
            <a:r>
              <a:rPr lang="en-US" sz="2500" b="1" i="0">
                <a:effectLst/>
                <a:latin typeface="charter"/>
              </a:rPr>
              <a:t>Why do we need a K-NN Algorithm?</a:t>
            </a:r>
            <a:br>
              <a:rPr lang="en-US" sz="2500" b="0" i="0">
                <a:effectLst/>
                <a:latin typeface="charter"/>
              </a:rPr>
            </a:br>
            <a:br>
              <a:rPr lang="en-US" sz="2500"/>
            </a:br>
            <a:endParaRPr lang="en-US" sz="2500"/>
          </a:p>
        </p:txBody>
      </p:sp>
      <p:sp>
        <p:nvSpPr>
          <p:cNvPr id="3" name="Content Placeholder 2">
            <a:extLst>
              <a:ext uri="{FF2B5EF4-FFF2-40B4-BE49-F238E27FC236}">
                <a16:creationId xmlns:a16="http://schemas.microsoft.com/office/drawing/2014/main" id="{35D87D58-581A-4CFF-B873-AD1111A88AEE}"/>
              </a:ext>
            </a:extLst>
          </p:cNvPr>
          <p:cNvSpPr>
            <a:spLocks noGrp="1"/>
          </p:cNvSpPr>
          <p:nvPr>
            <p:ph idx="1"/>
          </p:nvPr>
        </p:nvSpPr>
        <p:spPr>
          <a:xfrm>
            <a:off x="643469" y="1782981"/>
            <a:ext cx="4008384" cy="4393982"/>
          </a:xfrm>
        </p:spPr>
        <p:txBody>
          <a:bodyPr>
            <a:normAutofit/>
          </a:bodyPr>
          <a:lstStyle/>
          <a:p>
            <a:pPr marL="0" indent="0">
              <a:buNone/>
            </a:pPr>
            <a:r>
              <a:rPr lang="en-US" sz="2000" b="0" i="0">
                <a:effectLst/>
                <a:latin typeface="charter"/>
              </a:rPr>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endParaRPr lang="en-US" sz="2000"/>
          </a:p>
        </p:txBody>
      </p:sp>
      <p:grpSp>
        <p:nvGrpSpPr>
          <p:cNvPr id="18"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DDFCF4D6-343F-43A2-BAB2-44359E1779A1}"/>
              </a:ext>
            </a:extLst>
          </p:cNvPr>
          <p:cNvPicPr>
            <a:picLocks noChangeAspect="1"/>
          </p:cNvPicPr>
          <p:nvPr/>
        </p:nvPicPr>
        <p:blipFill>
          <a:blip r:embed="rId2"/>
          <a:stretch>
            <a:fillRect/>
          </a:stretch>
        </p:blipFill>
        <p:spPr>
          <a:xfrm>
            <a:off x="4757519" y="1856987"/>
            <a:ext cx="6948125" cy="3144026"/>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706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BF58-3727-4316-B5C6-03E061EAAAA8}"/>
              </a:ext>
            </a:extLst>
          </p:cNvPr>
          <p:cNvSpPr>
            <a:spLocks noGrp="1"/>
          </p:cNvSpPr>
          <p:nvPr>
            <p:ph type="title"/>
          </p:nvPr>
        </p:nvSpPr>
        <p:spPr/>
        <p:txBody>
          <a:bodyPr/>
          <a:lstStyle/>
          <a:p>
            <a:r>
              <a:rPr lang="en-US" b="1" i="0" dirty="0">
                <a:solidFill>
                  <a:srgbClr val="292929"/>
                </a:solidFill>
                <a:effectLst/>
                <a:latin typeface="charter"/>
              </a:rPr>
              <a:t>How does K-NN work?</a:t>
            </a:r>
            <a:endParaRPr lang="en-US" dirty="0"/>
          </a:p>
        </p:txBody>
      </p:sp>
      <p:sp>
        <p:nvSpPr>
          <p:cNvPr id="3" name="Content Placeholder 2">
            <a:extLst>
              <a:ext uri="{FF2B5EF4-FFF2-40B4-BE49-F238E27FC236}">
                <a16:creationId xmlns:a16="http://schemas.microsoft.com/office/drawing/2014/main" id="{17BDFF84-734A-4AA0-83B6-66577F239B24}"/>
              </a:ext>
            </a:extLst>
          </p:cNvPr>
          <p:cNvSpPr>
            <a:spLocks noGrp="1"/>
          </p:cNvSpPr>
          <p:nvPr>
            <p:ph idx="1"/>
          </p:nvPr>
        </p:nvSpPr>
        <p:spPr/>
        <p:txBody>
          <a:bodyPr>
            <a:normAutofit fontScale="92500" lnSpcReduction="10000"/>
          </a:bodyPr>
          <a:lstStyle/>
          <a:p>
            <a:pPr marL="0" indent="0" algn="l">
              <a:buNone/>
            </a:pPr>
            <a:r>
              <a:rPr lang="en-US" b="0" i="0" dirty="0">
                <a:solidFill>
                  <a:srgbClr val="292929"/>
                </a:solidFill>
                <a:effectLst/>
                <a:latin typeface="charter"/>
              </a:rPr>
              <a:t>The K-NN working can be explained on the basis of the below algorithm:</a:t>
            </a:r>
          </a:p>
          <a:p>
            <a:pPr algn="l">
              <a:buFont typeface="Arial" panose="020B0604020202020204" pitchFamily="34" charset="0"/>
              <a:buChar char="•"/>
            </a:pPr>
            <a:r>
              <a:rPr lang="en-US" b="0" i="0" dirty="0">
                <a:solidFill>
                  <a:srgbClr val="292929"/>
                </a:solidFill>
                <a:effectLst/>
                <a:latin typeface="charter"/>
              </a:rPr>
              <a:t>Step-1: Select the number K of the neighbors</a:t>
            </a:r>
          </a:p>
          <a:p>
            <a:pPr algn="l">
              <a:buFont typeface="Arial" panose="020B0604020202020204" pitchFamily="34" charset="0"/>
              <a:buChar char="•"/>
            </a:pPr>
            <a:r>
              <a:rPr lang="en-US" b="0" i="0" dirty="0">
                <a:solidFill>
                  <a:srgbClr val="292929"/>
                </a:solidFill>
                <a:effectLst/>
                <a:latin typeface="charter"/>
              </a:rPr>
              <a:t>Step-2: Calculate the Euclidean distance of K number of neighbors</a:t>
            </a:r>
          </a:p>
          <a:p>
            <a:pPr algn="l">
              <a:buFont typeface="Arial" panose="020B0604020202020204" pitchFamily="34" charset="0"/>
              <a:buChar char="•"/>
            </a:pPr>
            <a:r>
              <a:rPr lang="en-US" b="0" i="0" dirty="0">
                <a:solidFill>
                  <a:srgbClr val="292929"/>
                </a:solidFill>
                <a:effectLst/>
                <a:latin typeface="charter"/>
              </a:rPr>
              <a:t>Step-3: Take the K nearest neighbors as per the calculated Euclidean distance.</a:t>
            </a:r>
          </a:p>
          <a:p>
            <a:pPr algn="l">
              <a:buFont typeface="Arial" panose="020B0604020202020204" pitchFamily="34" charset="0"/>
              <a:buChar char="•"/>
            </a:pPr>
            <a:r>
              <a:rPr lang="en-US" b="0" i="0" dirty="0">
                <a:solidFill>
                  <a:srgbClr val="292929"/>
                </a:solidFill>
                <a:effectLst/>
                <a:latin typeface="charter"/>
              </a:rPr>
              <a:t>Step-4: Among these k neighbors, count the number of the data points in each category.</a:t>
            </a:r>
          </a:p>
          <a:p>
            <a:pPr algn="l">
              <a:buFont typeface="Arial" panose="020B0604020202020204" pitchFamily="34" charset="0"/>
              <a:buChar char="•"/>
            </a:pPr>
            <a:r>
              <a:rPr lang="en-US" b="0" i="0" dirty="0">
                <a:solidFill>
                  <a:srgbClr val="292929"/>
                </a:solidFill>
                <a:effectLst/>
                <a:latin typeface="charter"/>
              </a:rPr>
              <a:t>Step-5: Assign the new data points to that category for which the number of the neighbor is maximum.</a:t>
            </a:r>
          </a:p>
          <a:p>
            <a:pPr algn="l">
              <a:buFont typeface="Arial" panose="020B0604020202020204" pitchFamily="34" charset="0"/>
              <a:buChar char="•"/>
            </a:pPr>
            <a:r>
              <a:rPr lang="en-US" b="0" i="0" dirty="0">
                <a:solidFill>
                  <a:srgbClr val="292929"/>
                </a:solidFill>
                <a:effectLst/>
                <a:latin typeface="charter"/>
              </a:rPr>
              <a:t>Step-6: Our model is ready.</a:t>
            </a:r>
          </a:p>
          <a:p>
            <a:endParaRPr lang="en-US" dirty="0"/>
          </a:p>
        </p:txBody>
      </p:sp>
    </p:spTree>
    <p:extLst>
      <p:ext uri="{BB962C8B-B14F-4D97-AF65-F5344CB8AC3E}">
        <p14:creationId xmlns:p14="http://schemas.microsoft.com/office/powerpoint/2010/main" val="4646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DD6FA1-625F-42B7-B66A-6210E984584F}"/>
              </a:ext>
            </a:extLst>
          </p:cNvPr>
          <p:cNvSpPr>
            <a:spLocks noGrp="1"/>
          </p:cNvSpPr>
          <p:nvPr>
            <p:ph type="title"/>
          </p:nvPr>
        </p:nvSpPr>
        <p:spPr>
          <a:xfrm>
            <a:off x="841248" y="510047"/>
            <a:ext cx="3300984" cy="1645920"/>
          </a:xfrm>
        </p:spPr>
        <p:txBody>
          <a:bodyPr>
            <a:normAutofit/>
          </a:bodyPr>
          <a:lstStyle/>
          <a:p>
            <a:r>
              <a:rPr lang="en-US" sz="2800" dirty="0"/>
              <a:t>Euclidean distance</a:t>
            </a:r>
          </a:p>
        </p:txBody>
      </p:sp>
      <p:sp>
        <p:nvSpPr>
          <p:cNvPr id="17" name="Rectangle 1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3E2D532D-962B-4769-91EB-A7A60C21AABC}"/>
              </a:ext>
            </a:extLst>
          </p:cNvPr>
          <p:cNvSpPr>
            <a:spLocks noGrp="1"/>
          </p:cNvSpPr>
          <p:nvPr>
            <p:ph idx="1"/>
          </p:nvPr>
        </p:nvSpPr>
        <p:spPr>
          <a:xfrm>
            <a:off x="4581144" y="601487"/>
            <a:ext cx="6858000" cy="1554480"/>
          </a:xfrm>
        </p:spPr>
        <p:txBody>
          <a:bodyPr anchor="ctr">
            <a:normAutofit lnSpcReduction="10000"/>
          </a:bodyPr>
          <a:lstStyle/>
          <a:p>
            <a:r>
              <a:rPr lang="en-US" sz="1200" b="0" i="0" dirty="0">
                <a:solidFill>
                  <a:srgbClr val="292929"/>
                </a:solidFill>
                <a:effectLst/>
                <a:latin typeface="charter"/>
              </a:rPr>
              <a:t>Firstly, we will choose the number of neighbors, so we will choose the k=5.</a:t>
            </a:r>
          </a:p>
          <a:p>
            <a:r>
              <a:rPr lang="en-US" sz="1200" b="0" i="0" dirty="0">
                <a:solidFill>
                  <a:srgbClr val="292929"/>
                </a:solidFill>
                <a:effectLst/>
                <a:latin typeface="charter"/>
              </a:rPr>
              <a:t>Next, we will calculate the Euclidean distance between the data points. The Euclidean distance is the distance between two points, which we have already studied in geometry. It can be calculated as:</a:t>
            </a:r>
          </a:p>
          <a:p>
            <a:r>
              <a:rPr lang="en-US" sz="1200" b="0" i="0" dirty="0">
                <a:solidFill>
                  <a:srgbClr val="292929"/>
                </a:solidFill>
                <a:effectLst/>
                <a:latin typeface="charter"/>
              </a:rPr>
              <a:t>By calculating the Euclidean distance we got the nearest neighbors, as three nearest neighbors in category A and two nearest neighbors in category B. Consider the below image:</a:t>
            </a:r>
          </a:p>
          <a:p>
            <a:r>
              <a:rPr lang="en-US" sz="1200" b="0" i="0" dirty="0">
                <a:solidFill>
                  <a:srgbClr val="292929"/>
                </a:solidFill>
                <a:effectLst/>
                <a:latin typeface="charter"/>
              </a:rPr>
              <a:t>As we can see the 3 nearest neighbors are from category A, hence this new data point must belong to category A.</a:t>
            </a:r>
          </a:p>
          <a:p>
            <a:endParaRPr lang="en-US" sz="1800" dirty="0"/>
          </a:p>
        </p:txBody>
      </p:sp>
      <p:pic>
        <p:nvPicPr>
          <p:cNvPr id="4" name="Content Placeholder 3" descr="Chart, scatter chart&#10;&#10;Description automatically generated">
            <a:extLst>
              <a:ext uri="{FF2B5EF4-FFF2-40B4-BE49-F238E27FC236}">
                <a16:creationId xmlns:a16="http://schemas.microsoft.com/office/drawing/2014/main" id="{AACB013D-2A88-4847-938E-B058AB1A87E0}"/>
              </a:ext>
            </a:extLst>
          </p:cNvPr>
          <p:cNvPicPr>
            <a:picLocks noChangeAspect="1"/>
          </p:cNvPicPr>
          <p:nvPr/>
        </p:nvPicPr>
        <p:blipFill>
          <a:blip r:embed="rId2"/>
          <a:stretch>
            <a:fillRect/>
          </a:stretch>
        </p:blipFill>
        <p:spPr>
          <a:xfrm>
            <a:off x="557784" y="3064028"/>
            <a:ext cx="3584448" cy="2724180"/>
          </a:xfrm>
          <a:prstGeom prst="rect">
            <a:avLst/>
          </a:prstGeom>
        </p:spPr>
      </p:pic>
      <p:pic>
        <p:nvPicPr>
          <p:cNvPr id="5" name="Picture 4" descr="Chart, line chart&#10;&#10;Description automatically generated">
            <a:extLst>
              <a:ext uri="{FF2B5EF4-FFF2-40B4-BE49-F238E27FC236}">
                <a16:creationId xmlns:a16="http://schemas.microsoft.com/office/drawing/2014/main" id="{2F88EA3B-FA48-467B-85AB-18E065B3F3B6}"/>
              </a:ext>
            </a:extLst>
          </p:cNvPr>
          <p:cNvPicPr>
            <a:picLocks noChangeAspect="1"/>
          </p:cNvPicPr>
          <p:nvPr/>
        </p:nvPicPr>
        <p:blipFill>
          <a:blip r:embed="rId3"/>
          <a:stretch>
            <a:fillRect/>
          </a:stretch>
        </p:blipFill>
        <p:spPr>
          <a:xfrm>
            <a:off x="4347599" y="3077470"/>
            <a:ext cx="3584448" cy="2697296"/>
          </a:xfrm>
          <a:prstGeom prst="rect">
            <a:avLst/>
          </a:prstGeom>
        </p:spPr>
      </p:pic>
      <p:pic>
        <p:nvPicPr>
          <p:cNvPr id="6" name="Picture 5" descr="Chart, scatter chart&#10;&#10;Description automatically generated">
            <a:extLst>
              <a:ext uri="{FF2B5EF4-FFF2-40B4-BE49-F238E27FC236}">
                <a16:creationId xmlns:a16="http://schemas.microsoft.com/office/drawing/2014/main" id="{15E89431-A817-4AAE-A5CB-F1DDB4FA03D1}"/>
              </a:ext>
            </a:extLst>
          </p:cNvPr>
          <p:cNvPicPr>
            <a:picLocks noChangeAspect="1"/>
          </p:cNvPicPr>
          <p:nvPr/>
        </p:nvPicPr>
        <p:blipFill>
          <a:blip r:embed="rId4"/>
          <a:stretch>
            <a:fillRect/>
          </a:stretch>
        </p:blipFill>
        <p:spPr>
          <a:xfrm>
            <a:off x="8137415" y="3126755"/>
            <a:ext cx="3584448" cy="2598725"/>
          </a:xfrm>
          <a:prstGeom prst="rect">
            <a:avLst/>
          </a:prstGeom>
        </p:spPr>
      </p:pic>
    </p:spTree>
    <p:extLst>
      <p:ext uri="{BB962C8B-B14F-4D97-AF65-F5344CB8AC3E}">
        <p14:creationId xmlns:p14="http://schemas.microsoft.com/office/powerpoint/2010/main" val="282304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151A2F-24AC-4FA4-8AEC-08EBB210583C}"/>
              </a:ext>
            </a:extLst>
          </p:cNvPr>
          <p:cNvSpPr>
            <a:spLocks noGrp="1"/>
          </p:cNvSpPr>
          <p:nvPr>
            <p:ph type="title"/>
          </p:nvPr>
        </p:nvSpPr>
        <p:spPr>
          <a:xfrm>
            <a:off x="1115568" y="548640"/>
            <a:ext cx="10168128" cy="1179576"/>
          </a:xfrm>
        </p:spPr>
        <p:txBody>
          <a:bodyPr>
            <a:normAutofit/>
          </a:bodyPr>
          <a:lstStyle/>
          <a:p>
            <a:r>
              <a:rPr lang="en-US" sz="4000" b="1" i="0">
                <a:effectLst/>
                <a:latin typeface="charter"/>
              </a:rPr>
              <a:t>How to choose a K value?</a:t>
            </a:r>
            <a:endParaRPr lang="en-US" sz="4000"/>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Diagram&#10;&#10;Description automatically generated">
            <a:extLst>
              <a:ext uri="{FF2B5EF4-FFF2-40B4-BE49-F238E27FC236}">
                <a16:creationId xmlns:a16="http://schemas.microsoft.com/office/drawing/2014/main" id="{AD774192-7DDC-431D-9F23-D227274AA705}"/>
              </a:ext>
            </a:extLst>
          </p:cNvPr>
          <p:cNvPicPr>
            <a:picLocks noChangeAspect="1"/>
          </p:cNvPicPr>
          <p:nvPr/>
        </p:nvPicPr>
        <p:blipFill rotWithShape="1">
          <a:blip r:embed="rId2"/>
          <a:srcRect r="2" b="2819"/>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EA7DB510-F88F-464C-B5D0-588817C00DAD}"/>
              </a:ext>
            </a:extLst>
          </p:cNvPr>
          <p:cNvSpPr>
            <a:spLocks noGrp="1"/>
          </p:cNvSpPr>
          <p:nvPr>
            <p:ph idx="1"/>
          </p:nvPr>
        </p:nvSpPr>
        <p:spPr>
          <a:xfrm>
            <a:off x="7411453" y="2478024"/>
            <a:ext cx="3872243" cy="3694176"/>
          </a:xfrm>
        </p:spPr>
        <p:txBody>
          <a:bodyPr anchor="ctr">
            <a:normAutofit/>
          </a:bodyPr>
          <a:lstStyle/>
          <a:p>
            <a:r>
              <a:rPr lang="en-US" sz="1600" b="0" i="0" dirty="0" err="1">
                <a:effectLst/>
                <a:latin typeface="Calibri" panose="020F0502020204030204" pitchFamily="34" charset="0"/>
                <a:cs typeface="Calibri" panose="020F0502020204030204" pitchFamily="34" charset="0"/>
              </a:rPr>
              <a:t>Kvalue</a:t>
            </a:r>
            <a:r>
              <a:rPr lang="en-US" sz="1600" b="0" i="0" dirty="0">
                <a:effectLst/>
                <a:latin typeface="Calibri" panose="020F0502020204030204" pitchFamily="34" charset="0"/>
                <a:cs typeface="Calibri" panose="020F0502020204030204" pitchFamily="34" charset="0"/>
              </a:rPr>
              <a:t> indicates the count of the nearest neighbors. We have to compute distances between test points and trained labels points. Updating distance metrics with every iteration is computationally expensive, and that’s why KNN is a lazy learning algorithm.</a:t>
            </a:r>
          </a:p>
          <a:p>
            <a:pPr algn="l">
              <a:buFont typeface="Arial" panose="020B0604020202020204" pitchFamily="34" charset="0"/>
              <a:buChar char="•"/>
            </a:pPr>
            <a:r>
              <a:rPr lang="en-US" sz="1600" b="0" i="0" dirty="0">
                <a:solidFill>
                  <a:srgbClr val="292929"/>
                </a:solidFill>
                <a:effectLst/>
                <a:latin typeface="Calibri" panose="020F0502020204030204" pitchFamily="34" charset="0"/>
                <a:cs typeface="Calibri" panose="020F0502020204030204" pitchFamily="34" charset="0"/>
              </a:rPr>
              <a:t>As you can verify from the above image, if we proceed with K=3, then we predict that test input belongs to class B, and if we continue with K=7, then we predict that test input belongs to class A.</a:t>
            </a:r>
          </a:p>
          <a:p>
            <a:pPr algn="l">
              <a:buFont typeface="Arial" panose="020B0604020202020204" pitchFamily="34" charset="0"/>
              <a:buChar char="•"/>
            </a:pPr>
            <a:r>
              <a:rPr lang="en-US" sz="1600" b="0" i="0" dirty="0">
                <a:solidFill>
                  <a:srgbClr val="292929"/>
                </a:solidFill>
                <a:effectLst/>
                <a:latin typeface="Calibri" panose="020F0502020204030204" pitchFamily="34" charset="0"/>
                <a:cs typeface="Calibri" panose="020F0502020204030204" pitchFamily="34" charset="0"/>
              </a:rPr>
              <a:t>That’s how you can imagine that the K value has a powerful effect on KNN performance.</a:t>
            </a:r>
          </a:p>
          <a:p>
            <a:endParaRPr lang="en-US" sz="1800" dirty="0"/>
          </a:p>
        </p:txBody>
      </p:sp>
    </p:spTree>
    <p:extLst>
      <p:ext uri="{BB962C8B-B14F-4D97-AF65-F5344CB8AC3E}">
        <p14:creationId xmlns:p14="http://schemas.microsoft.com/office/powerpoint/2010/main" val="356551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3664-BDDB-43A4-9A4C-DA7C993356EF}"/>
              </a:ext>
            </a:extLst>
          </p:cNvPr>
          <p:cNvSpPr>
            <a:spLocks noGrp="1"/>
          </p:cNvSpPr>
          <p:nvPr>
            <p:ph type="title"/>
          </p:nvPr>
        </p:nvSpPr>
        <p:spPr/>
        <p:txBody>
          <a:bodyPr/>
          <a:lstStyle/>
          <a:p>
            <a:r>
              <a:rPr lang="en-US" b="1" i="0" dirty="0">
                <a:solidFill>
                  <a:srgbClr val="292929"/>
                </a:solidFill>
                <a:effectLst/>
                <a:latin typeface="charter"/>
              </a:rPr>
              <a:t>Then how to select the optimal K value?</a:t>
            </a:r>
            <a:endParaRPr lang="en-US" dirty="0"/>
          </a:p>
        </p:txBody>
      </p:sp>
      <p:sp>
        <p:nvSpPr>
          <p:cNvPr id="3" name="Content Placeholder 2">
            <a:extLst>
              <a:ext uri="{FF2B5EF4-FFF2-40B4-BE49-F238E27FC236}">
                <a16:creationId xmlns:a16="http://schemas.microsoft.com/office/drawing/2014/main" id="{05666493-6960-4DD1-B034-3BE4CB79ED51}"/>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charter"/>
              </a:rPr>
              <a:t>There are no pre-defined statistical methods to find the most favorable value of K.</a:t>
            </a:r>
          </a:p>
          <a:p>
            <a:pPr algn="l">
              <a:buFont typeface="Arial" panose="020B0604020202020204" pitchFamily="34" charset="0"/>
              <a:buChar char="•"/>
            </a:pPr>
            <a:r>
              <a:rPr lang="en-US" b="0" i="0" dirty="0">
                <a:solidFill>
                  <a:srgbClr val="292929"/>
                </a:solidFill>
                <a:effectLst/>
                <a:latin typeface="charter"/>
              </a:rPr>
              <a:t>Initialize a random K value and start computing.</a:t>
            </a:r>
          </a:p>
          <a:p>
            <a:pPr algn="l">
              <a:buFont typeface="Arial" panose="020B0604020202020204" pitchFamily="34" charset="0"/>
              <a:buChar char="•"/>
            </a:pPr>
            <a:r>
              <a:rPr lang="en-US" b="0" i="0" dirty="0">
                <a:solidFill>
                  <a:srgbClr val="292929"/>
                </a:solidFill>
                <a:effectLst/>
                <a:latin typeface="charter"/>
              </a:rPr>
              <a:t>Choosing a small value of K leads to unstable decision boundaries.</a:t>
            </a:r>
          </a:p>
          <a:p>
            <a:pPr algn="l">
              <a:buFont typeface="Arial" panose="020B0604020202020204" pitchFamily="34" charset="0"/>
              <a:buChar char="•"/>
            </a:pPr>
            <a:r>
              <a:rPr lang="en-US" b="0" i="0" dirty="0">
                <a:solidFill>
                  <a:srgbClr val="292929"/>
                </a:solidFill>
                <a:effectLst/>
                <a:latin typeface="charter"/>
              </a:rPr>
              <a:t>The substantial K value is better for classification as it leads to smoothening the decision boundaries.</a:t>
            </a:r>
          </a:p>
          <a:p>
            <a:pPr algn="l">
              <a:buFont typeface="Arial" panose="020B0604020202020204" pitchFamily="34" charset="0"/>
              <a:buChar char="•"/>
            </a:pPr>
            <a:r>
              <a:rPr lang="en-US" b="0" i="0" dirty="0">
                <a:solidFill>
                  <a:srgbClr val="292929"/>
                </a:solidFill>
                <a:effectLst/>
                <a:latin typeface="charter"/>
              </a:rPr>
              <a:t>Derive a plot between error rate and K denoting values in a defined range. Then choose the K value as having a minimum error rate.</a:t>
            </a:r>
          </a:p>
          <a:p>
            <a:endParaRPr lang="en-US" dirty="0"/>
          </a:p>
        </p:txBody>
      </p:sp>
    </p:spTree>
    <p:extLst>
      <p:ext uri="{BB962C8B-B14F-4D97-AF65-F5344CB8AC3E}">
        <p14:creationId xmlns:p14="http://schemas.microsoft.com/office/powerpoint/2010/main" val="186010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77744A58591C3C4E925082699410155B" ma:contentTypeVersion="6" ma:contentTypeDescription="Buat sebuah dokumen baru." ma:contentTypeScope="" ma:versionID="55582daa06d6d2d136e85454bf711305">
  <xsd:schema xmlns:xsd="http://www.w3.org/2001/XMLSchema" xmlns:xs="http://www.w3.org/2001/XMLSchema" xmlns:p="http://schemas.microsoft.com/office/2006/metadata/properties" xmlns:ns2="0baae869-e6dd-48f4-b293-f6a34407591a" targetNamespace="http://schemas.microsoft.com/office/2006/metadata/properties" ma:root="true" ma:fieldsID="d360a273a93e7c810d63b49e49fd99de" ns2:_="">
    <xsd:import namespace="0baae869-e6dd-48f4-b293-f6a3440759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aae869-e6dd-48f4-b293-f6a3440759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AB7542-C332-4131-BCF9-9092C3A98185}"/>
</file>

<file path=customXml/itemProps2.xml><?xml version="1.0" encoding="utf-8"?>
<ds:datastoreItem xmlns:ds="http://schemas.openxmlformats.org/officeDocument/2006/customXml" ds:itemID="{533C9C87-D1A8-42D5-8CC8-E1887D023A69}"/>
</file>

<file path=customXml/itemProps3.xml><?xml version="1.0" encoding="utf-8"?>
<ds:datastoreItem xmlns:ds="http://schemas.openxmlformats.org/officeDocument/2006/customXml" ds:itemID="{81DA5751-F085-4423-B414-484024369AB3}"/>
</file>

<file path=docProps/app.xml><?xml version="1.0" encoding="utf-8"?>
<Properties xmlns="http://schemas.openxmlformats.org/officeDocument/2006/extended-properties" xmlns:vt="http://schemas.openxmlformats.org/officeDocument/2006/docPropsVTypes">
  <TotalTime>13</TotalTime>
  <Words>626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charter</vt:lpstr>
      <vt:lpstr>Office Theme</vt:lpstr>
      <vt:lpstr>K- Nearst Neighbors (KNN)</vt:lpstr>
      <vt:lpstr>Introduction</vt:lpstr>
      <vt:lpstr>PowerPoint Presentation</vt:lpstr>
      <vt:lpstr>Why do we need a K-NN Algorithm?  </vt:lpstr>
      <vt:lpstr>How does K-NN work?</vt:lpstr>
      <vt:lpstr>Euclidean distance</vt:lpstr>
      <vt:lpstr>How to choose a K value?</vt:lpstr>
      <vt:lpstr>Then how to select the optimal K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Nearst Neighbors (KNN)</dc:title>
  <dc:creator>angga_pradipta@stikom-bali.ac.id</dc:creator>
  <cp:lastModifiedBy>angga_pradipta@stikom-bali.ac.id</cp:lastModifiedBy>
  <cp:revision>2</cp:revision>
  <dcterms:created xsi:type="dcterms:W3CDTF">2021-11-18T02:42:57Z</dcterms:created>
  <dcterms:modified xsi:type="dcterms:W3CDTF">2021-11-18T03:08:48Z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0x01010077744A58591C3C4E925082699410155B</vt:lpwstr>
  </property>
</Properties>
</file>