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77" r:id="rId3"/>
    <p:sldId id="281" r:id="rId4"/>
    <p:sldId id="278" r:id="rId5"/>
    <p:sldId id="279" r:id="rId6"/>
    <p:sldId id="283" r:id="rId7"/>
    <p:sldId id="284" r:id="rId8"/>
    <p:sldId id="258" r:id="rId9"/>
    <p:sldId id="260" r:id="rId10"/>
    <p:sldId id="262" r:id="rId11"/>
    <p:sldId id="267" r:id="rId12"/>
    <p:sldId id="270" r:id="rId13"/>
    <p:sldId id="274" r:id="rId14"/>
    <p:sldId id="282" r:id="rId15"/>
    <p:sldId id="276" r:id="rId16"/>
  </p:sldIdLst>
  <p:sldSz cx="9144000" cy="5143500" type="screen16x9"/>
  <p:notesSz cx="6858000" cy="9144000"/>
  <p:embeddedFontLst>
    <p:embeddedFont>
      <p:font typeface="Barlow Semi Condensed" panose="020B0604020202020204" charset="0"/>
      <p:regular r:id="rId18"/>
      <p:bold r:id="rId19"/>
      <p:italic r:id="rId20"/>
      <p:boldItalic r:id="rId21"/>
    </p:embeddedFont>
    <p:embeddedFont>
      <p:font typeface="Barlow Semi Condensed Medium" panose="020B0604020202020204" charset="0"/>
      <p:regular r:id="rId22"/>
      <p:bold r:id="rId23"/>
      <p:italic r:id="rId24"/>
      <p:boldItalic r:id="rId25"/>
    </p:embeddedFont>
    <p:embeddedFont>
      <p:font typeface="Fjalla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DB6676-0961-4D7E-B66C-2BBC9E7105FA}">
  <a:tblStyle styleId="{07DB6676-0961-4D7E-B66C-2BBC9E7105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23" autoAdjust="0"/>
  </p:normalViewPr>
  <p:slideViewPr>
    <p:cSldViewPr snapToGrid="0">
      <p:cViewPr varScale="1">
        <p:scale>
          <a:sx n="85" d="100"/>
          <a:sy n="85" d="100"/>
        </p:scale>
        <p:origin x="8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7" r:id="rId5"/>
    <p:sldLayoutId id="2147483659" r:id="rId6"/>
    <p:sldLayoutId id="2147483661" r:id="rId7"/>
    <p:sldLayoutId id="2147483667" r:id="rId8"/>
    <p:sldLayoutId id="2147483670"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2133599"/>
            <a:ext cx="3844219" cy="3009799"/>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303210" y="803769"/>
            <a:ext cx="5773900" cy="9717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a:solidFill>
                  <a:schemeClr val="dk2"/>
                </a:solidFill>
              </a:rPr>
              <a:t>DATA VISUALIZATION</a:t>
            </a:r>
            <a:endParaRPr sz="5000" dirty="0">
              <a:solidFill>
                <a:schemeClr val="dk2"/>
              </a:solidFill>
            </a:endParaRPr>
          </a:p>
        </p:txBody>
      </p:sp>
      <p:sp>
        <p:nvSpPr>
          <p:cNvPr id="1885" name="Google Shape;1885;p35"/>
          <p:cNvSpPr txBox="1">
            <a:spLocks noGrp="1"/>
          </p:cNvSpPr>
          <p:nvPr>
            <p:ph type="subTitle" idx="1"/>
          </p:nvPr>
        </p:nvSpPr>
        <p:spPr>
          <a:xfrm>
            <a:off x="4241097" y="2571750"/>
            <a:ext cx="4651216"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it-IT" sz="2300" dirty="0">
                <a:solidFill>
                  <a:schemeClr val="accent1"/>
                </a:solidFill>
              </a:rPr>
              <a:t>VISUALISASI KASUS COVID-19 BERDASARKAN PROVINSI DI INDONESIA</a:t>
            </a:r>
            <a:endParaRPr lang="en-US" sz="2300" dirty="0">
              <a:solidFill>
                <a:schemeClr val="accent1"/>
              </a:solidFill>
            </a:endParaRPr>
          </a:p>
        </p:txBody>
      </p:sp>
      <p:sp>
        <p:nvSpPr>
          <p:cNvPr id="2" name="TextBox 1">
            <a:extLst>
              <a:ext uri="{FF2B5EF4-FFF2-40B4-BE49-F238E27FC236}">
                <a16:creationId xmlns:a16="http://schemas.microsoft.com/office/drawing/2014/main" id="{F2B0D6AB-CF11-4D1E-A211-4438D0F2C45F}"/>
              </a:ext>
            </a:extLst>
          </p:cNvPr>
          <p:cNvSpPr txBox="1"/>
          <p:nvPr/>
        </p:nvSpPr>
        <p:spPr>
          <a:xfrm>
            <a:off x="4626892" y="3843361"/>
            <a:ext cx="4265869" cy="1021883"/>
          </a:xfrm>
          <a:prstGeom prst="rect">
            <a:avLst/>
          </a:prstGeom>
          <a:noFill/>
        </p:spPr>
        <p:txBody>
          <a:bodyPr wrap="square" rtlCol="0">
            <a:spAutoFit/>
          </a:bodyPr>
          <a:lstStyle/>
          <a:p>
            <a:pPr algn="r">
              <a:lnSpc>
                <a:spcPct val="150000"/>
              </a:lnSpc>
            </a:pPr>
            <a:r>
              <a:rPr lang="en-US" dirty="0">
                <a:latin typeface="Barlow Semi Condensed" panose="020B0604020202020204" charset="0"/>
              </a:rPr>
              <a:t>Putu Andika Tedja </a:t>
            </a:r>
            <a:r>
              <a:rPr lang="en-US" dirty="0" err="1">
                <a:latin typeface="Barlow Semi Condensed" panose="020B0604020202020204" charset="0"/>
              </a:rPr>
              <a:t>Permana</a:t>
            </a:r>
            <a:endParaRPr lang="en-US" dirty="0">
              <a:latin typeface="Barlow Semi Condensed" panose="020B0604020202020204" charset="0"/>
            </a:endParaRPr>
          </a:p>
          <a:p>
            <a:pPr algn="r">
              <a:lnSpc>
                <a:spcPct val="150000"/>
              </a:lnSpc>
            </a:pPr>
            <a:r>
              <a:rPr lang="en-US" dirty="0">
                <a:latin typeface="Barlow Semi Condensed" panose="020B0604020202020204" charset="0"/>
              </a:rPr>
              <a:t>180030302</a:t>
            </a:r>
          </a:p>
          <a:p>
            <a:pPr algn="r">
              <a:lnSpc>
                <a:spcPct val="150000"/>
              </a:lnSpc>
            </a:pPr>
            <a:r>
              <a:rPr lang="en-US" dirty="0">
                <a:latin typeface="Barlow Semi Condensed" panose="020B0604020202020204" charset="0"/>
              </a:rPr>
              <a:t>BA183</a:t>
            </a:r>
            <a:endParaRPr lang="id-ID" dirty="0">
              <a:latin typeface="Barlow Semi Condense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pic>
        <p:nvPicPr>
          <p:cNvPr id="3" name="Picture 2">
            <a:extLst>
              <a:ext uri="{FF2B5EF4-FFF2-40B4-BE49-F238E27FC236}">
                <a16:creationId xmlns:a16="http://schemas.microsoft.com/office/drawing/2014/main" id="{2E286B81-3419-448D-940A-0AFF0A9AFA64}"/>
              </a:ext>
            </a:extLst>
          </p:cNvPr>
          <p:cNvPicPr>
            <a:picLocks noChangeAspect="1"/>
          </p:cNvPicPr>
          <p:nvPr/>
        </p:nvPicPr>
        <p:blipFill>
          <a:blip r:embed="rId3"/>
          <a:stretch>
            <a:fillRect/>
          </a:stretch>
        </p:blipFill>
        <p:spPr>
          <a:xfrm>
            <a:off x="2094618" y="94368"/>
            <a:ext cx="4954764" cy="49547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pic>
        <p:nvPicPr>
          <p:cNvPr id="5" name="Picture 4">
            <a:extLst>
              <a:ext uri="{FF2B5EF4-FFF2-40B4-BE49-F238E27FC236}">
                <a16:creationId xmlns:a16="http://schemas.microsoft.com/office/drawing/2014/main" id="{07B212AC-CA68-4D4B-A4FD-13D797ADCE36}"/>
              </a:ext>
            </a:extLst>
          </p:cNvPr>
          <p:cNvPicPr>
            <a:picLocks noChangeAspect="1"/>
          </p:cNvPicPr>
          <p:nvPr/>
        </p:nvPicPr>
        <p:blipFill>
          <a:blip r:embed="rId3"/>
          <a:stretch>
            <a:fillRect/>
          </a:stretch>
        </p:blipFill>
        <p:spPr>
          <a:xfrm>
            <a:off x="1896534" y="88195"/>
            <a:ext cx="5010150" cy="5010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pic>
        <p:nvPicPr>
          <p:cNvPr id="3" name="Picture 2">
            <a:extLst>
              <a:ext uri="{FF2B5EF4-FFF2-40B4-BE49-F238E27FC236}">
                <a16:creationId xmlns:a16="http://schemas.microsoft.com/office/drawing/2014/main" id="{AAC7BBED-CFA9-4C54-9D58-E122DB5396EC}"/>
              </a:ext>
            </a:extLst>
          </p:cNvPr>
          <p:cNvPicPr>
            <a:picLocks noChangeAspect="1"/>
          </p:cNvPicPr>
          <p:nvPr/>
        </p:nvPicPr>
        <p:blipFill>
          <a:blip r:embed="rId3"/>
          <a:stretch>
            <a:fillRect/>
          </a:stretch>
        </p:blipFill>
        <p:spPr>
          <a:xfrm>
            <a:off x="2000250" y="67732"/>
            <a:ext cx="5030611" cy="50306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pic>
        <p:nvPicPr>
          <p:cNvPr id="4" name="Picture 3">
            <a:extLst>
              <a:ext uri="{FF2B5EF4-FFF2-40B4-BE49-F238E27FC236}">
                <a16:creationId xmlns:a16="http://schemas.microsoft.com/office/drawing/2014/main" id="{B039C9C6-588D-458C-9C67-E2C1FB5DFD1B}"/>
              </a:ext>
            </a:extLst>
          </p:cNvPr>
          <p:cNvPicPr>
            <a:picLocks noChangeAspect="1"/>
          </p:cNvPicPr>
          <p:nvPr/>
        </p:nvPicPr>
        <p:blipFill>
          <a:blip r:embed="rId3"/>
          <a:stretch>
            <a:fillRect/>
          </a:stretch>
        </p:blipFill>
        <p:spPr>
          <a:xfrm>
            <a:off x="2000250" y="67733"/>
            <a:ext cx="5041900" cy="5041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1B3-6693-48A0-8238-70DCDD76C140}"/>
              </a:ext>
            </a:extLst>
          </p:cNvPr>
          <p:cNvSpPr>
            <a:spLocks noGrp="1"/>
          </p:cNvSpPr>
          <p:nvPr>
            <p:ph type="title"/>
          </p:nvPr>
        </p:nvSpPr>
        <p:spPr>
          <a:xfrm>
            <a:off x="706459" y="278779"/>
            <a:ext cx="2615100" cy="576000"/>
          </a:xfrm>
        </p:spPr>
        <p:txBody>
          <a:bodyPr/>
          <a:lstStyle/>
          <a:p>
            <a:pPr algn="l"/>
            <a:r>
              <a:rPr lang="en-US" dirty="0"/>
              <a:t>Kesimpulan</a:t>
            </a:r>
            <a:endParaRPr lang="id-ID" dirty="0"/>
          </a:p>
        </p:txBody>
      </p:sp>
      <p:sp>
        <p:nvSpPr>
          <p:cNvPr id="15" name="Subtitle 2">
            <a:extLst>
              <a:ext uri="{FF2B5EF4-FFF2-40B4-BE49-F238E27FC236}">
                <a16:creationId xmlns:a16="http://schemas.microsoft.com/office/drawing/2014/main" id="{38AC6CD0-2FC5-41EC-839E-33184A9EDDE6}"/>
              </a:ext>
            </a:extLst>
          </p:cNvPr>
          <p:cNvSpPr>
            <a:spLocks noGrp="1"/>
          </p:cNvSpPr>
          <p:nvPr>
            <p:ph type="subTitle" idx="1"/>
          </p:nvPr>
        </p:nvSpPr>
        <p:spPr>
          <a:xfrm>
            <a:off x="1396885" y="1364968"/>
            <a:ext cx="7431025" cy="457200"/>
          </a:xfrm>
        </p:spPr>
        <p:txBody>
          <a:bodyPr/>
          <a:lstStyle/>
          <a:p>
            <a:r>
              <a:rPr lang="it-IT" dirty="0"/>
              <a:t>Terdapat pengetahuan-pengetahuan yang dapat digali seperti pada permasalahan yang diangkat yaitu 10 provinsi teratas dengan total kasus terbanyak, 10 provinsi dengan rasio kematian tertinggi, 10 provinsi dengan rasio sembuh terendah, penambahan total kasus per bulan, dan pertumbuhan total kasus per bulan</a:t>
            </a:r>
            <a:endParaRPr lang="id-ID" dirty="0"/>
          </a:p>
        </p:txBody>
      </p:sp>
      <p:sp>
        <p:nvSpPr>
          <p:cNvPr id="16" name="Subtitle 4">
            <a:extLst>
              <a:ext uri="{FF2B5EF4-FFF2-40B4-BE49-F238E27FC236}">
                <a16:creationId xmlns:a16="http://schemas.microsoft.com/office/drawing/2014/main" id="{FB80F578-23C6-4453-9500-83282C973F9D}"/>
              </a:ext>
            </a:extLst>
          </p:cNvPr>
          <p:cNvSpPr txBox="1">
            <a:spLocks/>
          </p:cNvSpPr>
          <p:nvPr/>
        </p:nvSpPr>
        <p:spPr>
          <a:xfrm>
            <a:off x="1396885" y="2907133"/>
            <a:ext cx="7250404"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id-ID" dirty="0" err="1"/>
              <a:t>Dataset</a:t>
            </a:r>
            <a:r>
              <a:rPr lang="id-ID" dirty="0"/>
              <a:t> menjadi dapat dengan mudah dibaca dengan adanya visualisasi yang telah dilakukan.</a:t>
            </a:r>
          </a:p>
        </p:txBody>
      </p:sp>
      <p:sp>
        <p:nvSpPr>
          <p:cNvPr id="17" name="Rectangle 16">
            <a:extLst>
              <a:ext uri="{FF2B5EF4-FFF2-40B4-BE49-F238E27FC236}">
                <a16:creationId xmlns:a16="http://schemas.microsoft.com/office/drawing/2014/main" id="{AFDAA04E-C113-4623-B93A-BA61526F33B9}"/>
              </a:ext>
            </a:extLst>
          </p:cNvPr>
          <p:cNvSpPr/>
          <p:nvPr/>
        </p:nvSpPr>
        <p:spPr>
          <a:xfrm>
            <a:off x="706458" y="1525162"/>
            <a:ext cx="485422" cy="4854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endParaRPr lang="id-ID" sz="2000" b="1" dirty="0"/>
          </a:p>
        </p:txBody>
      </p:sp>
      <p:sp>
        <p:nvSpPr>
          <p:cNvPr id="18" name="Rectangle 17">
            <a:extLst>
              <a:ext uri="{FF2B5EF4-FFF2-40B4-BE49-F238E27FC236}">
                <a16:creationId xmlns:a16="http://schemas.microsoft.com/office/drawing/2014/main" id="{F6D5E0DD-F047-4955-82F0-3C3C6386A797}"/>
              </a:ext>
            </a:extLst>
          </p:cNvPr>
          <p:cNvSpPr/>
          <p:nvPr/>
        </p:nvSpPr>
        <p:spPr>
          <a:xfrm>
            <a:off x="706458" y="3051314"/>
            <a:ext cx="485422" cy="4854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endParaRPr lang="id-ID" sz="2000" b="1" dirty="0"/>
          </a:p>
        </p:txBody>
      </p:sp>
    </p:spTree>
    <p:extLst>
      <p:ext uri="{BB962C8B-B14F-4D97-AF65-F5344CB8AC3E}">
        <p14:creationId xmlns:p14="http://schemas.microsoft.com/office/powerpoint/2010/main" val="122858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55"/>
          <p:cNvSpPr txBox="1">
            <a:spLocks noGrp="1"/>
          </p:cNvSpPr>
          <p:nvPr>
            <p:ph type="title"/>
          </p:nvPr>
        </p:nvSpPr>
        <p:spPr>
          <a:xfrm>
            <a:off x="2395897" y="2057400"/>
            <a:ext cx="4352205" cy="7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700" dirty="0">
                <a:solidFill>
                  <a:schemeClr val="dk2"/>
                </a:solidFill>
              </a:rPr>
              <a:t>TERIMA KASIH</a:t>
            </a:r>
            <a:endParaRPr sz="10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1122-618F-4F13-BDC5-A09B3542F745}"/>
              </a:ext>
            </a:extLst>
          </p:cNvPr>
          <p:cNvSpPr>
            <a:spLocks noGrp="1"/>
          </p:cNvSpPr>
          <p:nvPr>
            <p:ph type="title"/>
          </p:nvPr>
        </p:nvSpPr>
        <p:spPr>
          <a:xfrm>
            <a:off x="275223" y="1574362"/>
            <a:ext cx="3566100" cy="1362600"/>
          </a:xfrm>
        </p:spPr>
        <p:txBody>
          <a:bodyPr/>
          <a:lstStyle/>
          <a:p>
            <a:r>
              <a:rPr lang="en-US" dirty="0"/>
              <a:t>DATASET</a:t>
            </a:r>
            <a:endParaRPr lang="id-ID" dirty="0"/>
          </a:p>
        </p:txBody>
      </p:sp>
      <p:sp>
        <p:nvSpPr>
          <p:cNvPr id="3" name="Text Placeholder 2">
            <a:extLst>
              <a:ext uri="{FF2B5EF4-FFF2-40B4-BE49-F238E27FC236}">
                <a16:creationId xmlns:a16="http://schemas.microsoft.com/office/drawing/2014/main" id="{D2CFE72D-2FEF-4B07-821E-0EC8E63DA26F}"/>
              </a:ext>
            </a:extLst>
          </p:cNvPr>
          <p:cNvSpPr>
            <a:spLocks noGrp="1"/>
          </p:cNvSpPr>
          <p:nvPr>
            <p:ph type="body" idx="1"/>
          </p:nvPr>
        </p:nvSpPr>
        <p:spPr>
          <a:xfrm>
            <a:off x="3626833" y="1961031"/>
            <a:ext cx="5404277" cy="1221438"/>
          </a:xfrm>
        </p:spPr>
        <p:txBody>
          <a:bodyPr/>
          <a:lstStyle/>
          <a:p>
            <a:pPr marL="139700" indent="0">
              <a:buNone/>
            </a:pPr>
            <a:r>
              <a:rPr lang="en-US" sz="2000" dirty="0"/>
              <a:t>COVID-19 Indonesia Dataset (Case and Vaccination)</a:t>
            </a:r>
          </a:p>
          <a:p>
            <a:pPr marL="139700" indent="0">
              <a:buNone/>
            </a:pPr>
            <a:endParaRPr lang="en-US" sz="1800" dirty="0"/>
          </a:p>
          <a:p>
            <a:pPr marL="139700" indent="0">
              <a:buNone/>
            </a:pPr>
            <a:r>
              <a:rPr lang="en-US" sz="1600" dirty="0"/>
              <a:t>https://www.kaggle.com/riqulaziz/case-vaccination-covid19-indonesia-dataset</a:t>
            </a:r>
            <a:endParaRPr lang="id-ID" sz="1600" dirty="0"/>
          </a:p>
        </p:txBody>
      </p:sp>
    </p:spTree>
    <p:extLst>
      <p:ext uri="{BB962C8B-B14F-4D97-AF65-F5344CB8AC3E}">
        <p14:creationId xmlns:p14="http://schemas.microsoft.com/office/powerpoint/2010/main" val="261107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FD57-E1D0-46E2-8889-BE6685C3A487}"/>
              </a:ext>
            </a:extLst>
          </p:cNvPr>
          <p:cNvSpPr>
            <a:spLocks noGrp="1"/>
          </p:cNvSpPr>
          <p:nvPr>
            <p:ph type="title"/>
          </p:nvPr>
        </p:nvSpPr>
        <p:spPr>
          <a:xfrm>
            <a:off x="2743284" y="260922"/>
            <a:ext cx="3657430" cy="576000"/>
          </a:xfrm>
        </p:spPr>
        <p:txBody>
          <a:bodyPr/>
          <a:lstStyle/>
          <a:p>
            <a:r>
              <a:rPr lang="en-US" dirty="0"/>
              <a:t>Isi dan </a:t>
            </a:r>
            <a:r>
              <a:rPr lang="en-US" dirty="0" err="1"/>
              <a:t>Deskripsi</a:t>
            </a:r>
            <a:r>
              <a:rPr lang="en-US" dirty="0"/>
              <a:t> Dataset</a:t>
            </a:r>
            <a:endParaRPr lang="id-ID" dirty="0"/>
          </a:p>
        </p:txBody>
      </p:sp>
      <p:pic>
        <p:nvPicPr>
          <p:cNvPr id="66" name="Picture 65">
            <a:extLst>
              <a:ext uri="{FF2B5EF4-FFF2-40B4-BE49-F238E27FC236}">
                <a16:creationId xmlns:a16="http://schemas.microsoft.com/office/drawing/2014/main" id="{8BC1A6A0-D23E-4CC1-9F71-F8591B8C6A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658" y="971550"/>
            <a:ext cx="8678683" cy="3623028"/>
          </a:xfrm>
          <a:prstGeom prst="rect">
            <a:avLst/>
          </a:prstGeom>
          <a:noFill/>
          <a:ln w="3175">
            <a:solidFill>
              <a:schemeClr val="tx1"/>
            </a:solidFill>
          </a:ln>
        </p:spPr>
      </p:pic>
      <p:sp>
        <p:nvSpPr>
          <p:cNvPr id="67" name="TextBox 66">
            <a:extLst>
              <a:ext uri="{FF2B5EF4-FFF2-40B4-BE49-F238E27FC236}">
                <a16:creationId xmlns:a16="http://schemas.microsoft.com/office/drawing/2014/main" id="{441DB232-F174-4129-951D-86EB6AD35EF1}"/>
              </a:ext>
            </a:extLst>
          </p:cNvPr>
          <p:cNvSpPr txBox="1"/>
          <p:nvPr/>
        </p:nvSpPr>
        <p:spPr>
          <a:xfrm>
            <a:off x="232658" y="4729206"/>
            <a:ext cx="4572000" cy="307777"/>
          </a:xfrm>
          <a:prstGeom prst="rect">
            <a:avLst/>
          </a:prstGeom>
          <a:noFill/>
        </p:spPr>
        <p:txBody>
          <a:bodyPr wrap="square">
            <a:spAutoFit/>
          </a:bodyPr>
          <a:lstStyle/>
          <a:p>
            <a:r>
              <a:rPr lang="id-ID" b="0" i="0" dirty="0">
                <a:solidFill>
                  <a:srgbClr val="212121"/>
                </a:solidFill>
                <a:effectLst/>
                <a:latin typeface="Courier New" panose="02070309020205020404" pitchFamily="49" charset="0"/>
              </a:rPr>
              <a:t>12</a:t>
            </a:r>
            <a:r>
              <a:rPr lang="en-US" b="0" i="0" dirty="0">
                <a:solidFill>
                  <a:srgbClr val="212121"/>
                </a:solidFill>
                <a:effectLst/>
                <a:latin typeface="Courier New" panose="02070309020205020404" pitchFamily="49" charset="0"/>
              </a:rPr>
              <a:t>.</a:t>
            </a:r>
            <a:r>
              <a:rPr lang="id-ID" b="0" i="0" dirty="0">
                <a:solidFill>
                  <a:srgbClr val="212121"/>
                </a:solidFill>
                <a:effectLst/>
                <a:latin typeface="Courier New" panose="02070309020205020404" pitchFamily="49" charset="0"/>
              </a:rPr>
              <a:t>316</a:t>
            </a:r>
            <a:r>
              <a:rPr lang="en-US" b="0" i="0" dirty="0">
                <a:solidFill>
                  <a:srgbClr val="212121"/>
                </a:solidFill>
                <a:effectLst/>
                <a:latin typeface="Courier New" panose="02070309020205020404" pitchFamily="49" charset="0"/>
              </a:rPr>
              <a:t> rows</a:t>
            </a:r>
            <a:endParaRPr lang="id-ID" dirty="0"/>
          </a:p>
        </p:txBody>
      </p:sp>
    </p:spTree>
    <p:extLst>
      <p:ext uri="{BB962C8B-B14F-4D97-AF65-F5344CB8AC3E}">
        <p14:creationId xmlns:p14="http://schemas.microsoft.com/office/powerpoint/2010/main" val="47225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FD57-E1D0-46E2-8889-BE6685C3A487}"/>
              </a:ext>
            </a:extLst>
          </p:cNvPr>
          <p:cNvSpPr>
            <a:spLocks noGrp="1"/>
          </p:cNvSpPr>
          <p:nvPr>
            <p:ph type="title"/>
          </p:nvPr>
        </p:nvSpPr>
        <p:spPr>
          <a:xfrm>
            <a:off x="2743285" y="57105"/>
            <a:ext cx="3657430" cy="576000"/>
          </a:xfrm>
        </p:spPr>
        <p:txBody>
          <a:bodyPr/>
          <a:lstStyle/>
          <a:p>
            <a:r>
              <a:rPr lang="en-US" dirty="0" err="1"/>
              <a:t>Masalah</a:t>
            </a:r>
            <a:r>
              <a:rPr lang="en-US" dirty="0"/>
              <a:t> Yang </a:t>
            </a:r>
            <a:r>
              <a:rPr lang="en-US" dirty="0" err="1"/>
              <a:t>Diangkat</a:t>
            </a:r>
            <a:endParaRPr lang="id-ID" dirty="0"/>
          </a:p>
        </p:txBody>
      </p:sp>
      <p:grpSp>
        <p:nvGrpSpPr>
          <p:cNvPr id="15" name="Google Shape;2106;p37">
            <a:extLst>
              <a:ext uri="{FF2B5EF4-FFF2-40B4-BE49-F238E27FC236}">
                <a16:creationId xmlns:a16="http://schemas.microsoft.com/office/drawing/2014/main" id="{F5672457-495C-41B6-B1C5-25BAC79779B3}"/>
              </a:ext>
            </a:extLst>
          </p:cNvPr>
          <p:cNvGrpSpPr/>
          <p:nvPr/>
        </p:nvGrpSpPr>
        <p:grpSpPr>
          <a:xfrm>
            <a:off x="1654376" y="944598"/>
            <a:ext cx="635100" cy="734640"/>
            <a:chOff x="731647" y="573573"/>
            <a:chExt cx="635100" cy="734640"/>
          </a:xfrm>
        </p:grpSpPr>
        <p:grpSp>
          <p:nvGrpSpPr>
            <p:cNvPr id="16" name="Google Shape;2107;p37">
              <a:extLst>
                <a:ext uri="{FF2B5EF4-FFF2-40B4-BE49-F238E27FC236}">
                  <a16:creationId xmlns:a16="http://schemas.microsoft.com/office/drawing/2014/main" id="{DA8C8DBB-574C-467C-B7DD-0083A0855E2B}"/>
                </a:ext>
              </a:extLst>
            </p:cNvPr>
            <p:cNvGrpSpPr/>
            <p:nvPr/>
          </p:nvGrpSpPr>
          <p:grpSpPr>
            <a:xfrm>
              <a:off x="731647" y="573573"/>
              <a:ext cx="635100" cy="635100"/>
              <a:chOff x="917231" y="750460"/>
              <a:chExt cx="635100" cy="635100"/>
            </a:xfrm>
          </p:grpSpPr>
          <p:sp>
            <p:nvSpPr>
              <p:cNvPr id="21" name="Google Shape;2108;p37">
                <a:extLst>
                  <a:ext uri="{FF2B5EF4-FFF2-40B4-BE49-F238E27FC236}">
                    <a16:creationId xmlns:a16="http://schemas.microsoft.com/office/drawing/2014/main" id="{178206F9-597D-44F2-B892-2E92B67DA4C3}"/>
                  </a:ext>
                </a:extLst>
              </p:cNvPr>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9;p37">
                <a:extLst>
                  <a:ext uri="{FF2B5EF4-FFF2-40B4-BE49-F238E27FC236}">
                    <a16:creationId xmlns:a16="http://schemas.microsoft.com/office/drawing/2014/main" id="{330C046C-AA9D-4513-9E19-73C6501B0725}"/>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110;p37">
              <a:extLst>
                <a:ext uri="{FF2B5EF4-FFF2-40B4-BE49-F238E27FC236}">
                  <a16:creationId xmlns:a16="http://schemas.microsoft.com/office/drawing/2014/main" id="{E5D6DDAD-8876-474E-8AA0-A36598F83EC7}"/>
                </a:ext>
              </a:extLst>
            </p:cNvPr>
            <p:cNvGrpSpPr/>
            <p:nvPr/>
          </p:nvGrpSpPr>
          <p:grpSpPr>
            <a:xfrm>
              <a:off x="961679" y="1281213"/>
              <a:ext cx="175013" cy="27000"/>
              <a:chOff x="5662375" y="212375"/>
              <a:chExt cx="175013" cy="27000"/>
            </a:xfrm>
          </p:grpSpPr>
          <p:sp>
            <p:nvSpPr>
              <p:cNvPr id="18" name="Google Shape;2111;p37">
                <a:extLst>
                  <a:ext uri="{FF2B5EF4-FFF2-40B4-BE49-F238E27FC236}">
                    <a16:creationId xmlns:a16="http://schemas.microsoft.com/office/drawing/2014/main" id="{7226F6E7-26C1-48D5-823D-B6671AAB35B3}"/>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2;p37">
                <a:extLst>
                  <a:ext uri="{FF2B5EF4-FFF2-40B4-BE49-F238E27FC236}">
                    <a16:creationId xmlns:a16="http://schemas.microsoft.com/office/drawing/2014/main" id="{244F3445-5742-423A-BBC2-8422E3784C4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13;p37">
                <a:extLst>
                  <a:ext uri="{FF2B5EF4-FFF2-40B4-BE49-F238E27FC236}">
                    <a16:creationId xmlns:a16="http://schemas.microsoft.com/office/drawing/2014/main" id="{6BC45CB6-B0AB-435B-820E-D24C0D481B4D}"/>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3" name="Google Shape;2114;p37">
            <a:extLst>
              <a:ext uri="{FF2B5EF4-FFF2-40B4-BE49-F238E27FC236}">
                <a16:creationId xmlns:a16="http://schemas.microsoft.com/office/drawing/2014/main" id="{2A86EE0F-1106-487D-8EF3-6FFBA79750AC}"/>
              </a:ext>
            </a:extLst>
          </p:cNvPr>
          <p:cNvGrpSpPr/>
          <p:nvPr/>
        </p:nvGrpSpPr>
        <p:grpSpPr>
          <a:xfrm>
            <a:off x="6429989" y="980390"/>
            <a:ext cx="635100" cy="733490"/>
            <a:chOff x="731647" y="1650460"/>
            <a:chExt cx="635100" cy="733490"/>
          </a:xfrm>
        </p:grpSpPr>
        <p:grpSp>
          <p:nvGrpSpPr>
            <p:cNvPr id="24" name="Google Shape;2115;p37">
              <a:extLst>
                <a:ext uri="{FF2B5EF4-FFF2-40B4-BE49-F238E27FC236}">
                  <a16:creationId xmlns:a16="http://schemas.microsoft.com/office/drawing/2014/main" id="{369ADE8C-0BDB-42EE-88F6-5D124E8EA5AF}"/>
                </a:ext>
              </a:extLst>
            </p:cNvPr>
            <p:cNvGrpSpPr/>
            <p:nvPr/>
          </p:nvGrpSpPr>
          <p:grpSpPr>
            <a:xfrm>
              <a:off x="731647" y="1650460"/>
              <a:ext cx="635100" cy="635100"/>
              <a:chOff x="917231" y="1827973"/>
              <a:chExt cx="635100" cy="635100"/>
            </a:xfrm>
          </p:grpSpPr>
          <p:sp>
            <p:nvSpPr>
              <p:cNvPr id="29" name="Google Shape;2116;p37">
                <a:extLst>
                  <a:ext uri="{FF2B5EF4-FFF2-40B4-BE49-F238E27FC236}">
                    <a16:creationId xmlns:a16="http://schemas.microsoft.com/office/drawing/2014/main" id="{3364A56F-EB11-4B94-A7D4-DE8A1CE561F8}"/>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17;p37">
                <a:extLst>
                  <a:ext uri="{FF2B5EF4-FFF2-40B4-BE49-F238E27FC236}">
                    <a16:creationId xmlns:a16="http://schemas.microsoft.com/office/drawing/2014/main" id="{FD33C55F-F58B-4EA4-B28E-9C9A208FCD2D}"/>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118;p37">
              <a:extLst>
                <a:ext uri="{FF2B5EF4-FFF2-40B4-BE49-F238E27FC236}">
                  <a16:creationId xmlns:a16="http://schemas.microsoft.com/office/drawing/2014/main" id="{2C885F4F-0603-4608-A638-365971E0AF78}"/>
                </a:ext>
              </a:extLst>
            </p:cNvPr>
            <p:cNvGrpSpPr/>
            <p:nvPr/>
          </p:nvGrpSpPr>
          <p:grpSpPr>
            <a:xfrm>
              <a:off x="961679" y="2356951"/>
              <a:ext cx="175013" cy="27000"/>
              <a:chOff x="5662375" y="212375"/>
              <a:chExt cx="175013" cy="27000"/>
            </a:xfrm>
          </p:grpSpPr>
          <p:sp>
            <p:nvSpPr>
              <p:cNvPr id="26" name="Google Shape;2119;p37">
                <a:extLst>
                  <a:ext uri="{FF2B5EF4-FFF2-40B4-BE49-F238E27FC236}">
                    <a16:creationId xmlns:a16="http://schemas.microsoft.com/office/drawing/2014/main" id="{A6F7FA7E-39F6-4EA4-973E-66C17AA3A59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 name="Google Shape;2120;p37">
                <a:extLst>
                  <a:ext uri="{FF2B5EF4-FFF2-40B4-BE49-F238E27FC236}">
                    <a16:creationId xmlns:a16="http://schemas.microsoft.com/office/drawing/2014/main" id="{F7A24F7F-B4BA-4514-91E3-8993F4E30E84}"/>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 name="Google Shape;2121;p37">
                <a:extLst>
                  <a:ext uri="{FF2B5EF4-FFF2-40B4-BE49-F238E27FC236}">
                    <a16:creationId xmlns:a16="http://schemas.microsoft.com/office/drawing/2014/main" id="{FBAC8E80-7D31-49E5-A18D-60DD2D74289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31" name="Google Shape;2122;p37">
            <a:extLst>
              <a:ext uri="{FF2B5EF4-FFF2-40B4-BE49-F238E27FC236}">
                <a16:creationId xmlns:a16="http://schemas.microsoft.com/office/drawing/2014/main" id="{FCC54F39-4B2C-458D-8FE3-4B699981679F}"/>
              </a:ext>
            </a:extLst>
          </p:cNvPr>
          <p:cNvGrpSpPr/>
          <p:nvPr/>
        </p:nvGrpSpPr>
        <p:grpSpPr>
          <a:xfrm>
            <a:off x="1640864" y="2659541"/>
            <a:ext cx="635100" cy="734984"/>
            <a:chOff x="731647" y="2728277"/>
            <a:chExt cx="635100" cy="734984"/>
          </a:xfrm>
        </p:grpSpPr>
        <p:grpSp>
          <p:nvGrpSpPr>
            <p:cNvPr id="32" name="Google Shape;2123;p37">
              <a:extLst>
                <a:ext uri="{FF2B5EF4-FFF2-40B4-BE49-F238E27FC236}">
                  <a16:creationId xmlns:a16="http://schemas.microsoft.com/office/drawing/2014/main" id="{53E21DFB-02BE-4760-9BC2-490C4F1D9B62}"/>
                </a:ext>
              </a:extLst>
            </p:cNvPr>
            <p:cNvGrpSpPr/>
            <p:nvPr/>
          </p:nvGrpSpPr>
          <p:grpSpPr>
            <a:xfrm>
              <a:off x="731647" y="2728277"/>
              <a:ext cx="635100" cy="635100"/>
              <a:chOff x="917231" y="2905502"/>
              <a:chExt cx="635100" cy="635100"/>
            </a:xfrm>
          </p:grpSpPr>
          <p:sp>
            <p:nvSpPr>
              <p:cNvPr id="37" name="Google Shape;2124;p37">
                <a:extLst>
                  <a:ext uri="{FF2B5EF4-FFF2-40B4-BE49-F238E27FC236}">
                    <a16:creationId xmlns:a16="http://schemas.microsoft.com/office/drawing/2014/main" id="{1FE20C26-FF24-4B0C-A17E-63F645FBA5FE}"/>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25;p37">
                <a:extLst>
                  <a:ext uri="{FF2B5EF4-FFF2-40B4-BE49-F238E27FC236}">
                    <a16:creationId xmlns:a16="http://schemas.microsoft.com/office/drawing/2014/main" id="{62B6E116-92F2-4D50-AE97-13676BD15054}"/>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126;p37">
              <a:extLst>
                <a:ext uri="{FF2B5EF4-FFF2-40B4-BE49-F238E27FC236}">
                  <a16:creationId xmlns:a16="http://schemas.microsoft.com/office/drawing/2014/main" id="{01C9DBF3-56A6-4F23-8646-C9D8694E5B44}"/>
                </a:ext>
              </a:extLst>
            </p:cNvPr>
            <p:cNvGrpSpPr/>
            <p:nvPr/>
          </p:nvGrpSpPr>
          <p:grpSpPr>
            <a:xfrm>
              <a:off x="961679" y="3436260"/>
              <a:ext cx="175013" cy="27000"/>
              <a:chOff x="5662375" y="212375"/>
              <a:chExt cx="175013" cy="27000"/>
            </a:xfrm>
          </p:grpSpPr>
          <p:sp>
            <p:nvSpPr>
              <p:cNvPr id="34" name="Google Shape;2127;p37">
                <a:extLst>
                  <a:ext uri="{FF2B5EF4-FFF2-40B4-BE49-F238E27FC236}">
                    <a16:creationId xmlns:a16="http://schemas.microsoft.com/office/drawing/2014/main" id="{8CDDE0FB-95FC-4407-AD64-E245F9D8E330}"/>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 name="Google Shape;2128;p37">
                <a:extLst>
                  <a:ext uri="{FF2B5EF4-FFF2-40B4-BE49-F238E27FC236}">
                    <a16:creationId xmlns:a16="http://schemas.microsoft.com/office/drawing/2014/main" id="{CCFCFC7E-0E22-4375-8556-DCFA7259C8D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 name="Google Shape;2129;p37">
                <a:extLst>
                  <a:ext uri="{FF2B5EF4-FFF2-40B4-BE49-F238E27FC236}">
                    <a16:creationId xmlns:a16="http://schemas.microsoft.com/office/drawing/2014/main" id="{02BFE28D-63E8-4F77-A2A8-245FB6EF915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39" name="Google Shape;2130;p37">
            <a:extLst>
              <a:ext uri="{FF2B5EF4-FFF2-40B4-BE49-F238E27FC236}">
                <a16:creationId xmlns:a16="http://schemas.microsoft.com/office/drawing/2014/main" id="{296BC0BD-C9CC-4B62-BCBA-EE6FBFCAD793}"/>
              </a:ext>
            </a:extLst>
          </p:cNvPr>
          <p:cNvGrpSpPr/>
          <p:nvPr/>
        </p:nvGrpSpPr>
        <p:grpSpPr>
          <a:xfrm>
            <a:off x="6443968" y="2647656"/>
            <a:ext cx="635100" cy="734704"/>
            <a:chOff x="731647" y="3806675"/>
            <a:chExt cx="635100" cy="734704"/>
          </a:xfrm>
        </p:grpSpPr>
        <p:grpSp>
          <p:nvGrpSpPr>
            <p:cNvPr id="40" name="Google Shape;2131;p37">
              <a:extLst>
                <a:ext uri="{FF2B5EF4-FFF2-40B4-BE49-F238E27FC236}">
                  <a16:creationId xmlns:a16="http://schemas.microsoft.com/office/drawing/2014/main" id="{9DD238D9-7338-4DD2-90F8-09A95564CDD4}"/>
                </a:ext>
              </a:extLst>
            </p:cNvPr>
            <p:cNvGrpSpPr/>
            <p:nvPr/>
          </p:nvGrpSpPr>
          <p:grpSpPr>
            <a:xfrm>
              <a:off x="731647" y="3806675"/>
              <a:ext cx="635100" cy="635100"/>
              <a:chOff x="917231" y="3983097"/>
              <a:chExt cx="635100" cy="635100"/>
            </a:xfrm>
          </p:grpSpPr>
          <p:sp>
            <p:nvSpPr>
              <p:cNvPr id="45" name="Google Shape;2132;p37">
                <a:extLst>
                  <a:ext uri="{FF2B5EF4-FFF2-40B4-BE49-F238E27FC236}">
                    <a16:creationId xmlns:a16="http://schemas.microsoft.com/office/drawing/2014/main" id="{BC74F66D-DFD8-462C-89AE-31089CAB2532}"/>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33;p37">
                <a:extLst>
                  <a:ext uri="{FF2B5EF4-FFF2-40B4-BE49-F238E27FC236}">
                    <a16:creationId xmlns:a16="http://schemas.microsoft.com/office/drawing/2014/main" id="{2E984EEC-A070-4F02-AEFE-D9F165CC2689}"/>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134;p37">
              <a:extLst>
                <a:ext uri="{FF2B5EF4-FFF2-40B4-BE49-F238E27FC236}">
                  <a16:creationId xmlns:a16="http://schemas.microsoft.com/office/drawing/2014/main" id="{D7DB0F1E-AA01-4AA5-BECF-ECB629C71777}"/>
                </a:ext>
              </a:extLst>
            </p:cNvPr>
            <p:cNvGrpSpPr/>
            <p:nvPr/>
          </p:nvGrpSpPr>
          <p:grpSpPr>
            <a:xfrm>
              <a:off x="961679" y="4514379"/>
              <a:ext cx="175013" cy="27000"/>
              <a:chOff x="5662375" y="212375"/>
              <a:chExt cx="175013" cy="27000"/>
            </a:xfrm>
          </p:grpSpPr>
          <p:sp>
            <p:nvSpPr>
              <p:cNvPr id="42" name="Google Shape;2135;p37">
                <a:extLst>
                  <a:ext uri="{FF2B5EF4-FFF2-40B4-BE49-F238E27FC236}">
                    <a16:creationId xmlns:a16="http://schemas.microsoft.com/office/drawing/2014/main" id="{35935BE2-BBA5-4875-BD0C-2390DB137E81}"/>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3" name="Google Shape;2136;p37">
                <a:extLst>
                  <a:ext uri="{FF2B5EF4-FFF2-40B4-BE49-F238E27FC236}">
                    <a16:creationId xmlns:a16="http://schemas.microsoft.com/office/drawing/2014/main" id="{8CD58AA7-9143-4839-8512-F27C99502E0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2137;p37">
                <a:extLst>
                  <a:ext uri="{FF2B5EF4-FFF2-40B4-BE49-F238E27FC236}">
                    <a16:creationId xmlns:a16="http://schemas.microsoft.com/office/drawing/2014/main" id="{219097F9-CD9F-4523-A742-3FADBD39A1BE}"/>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7" name="Google Shape;2140;p37">
            <a:extLst>
              <a:ext uri="{FF2B5EF4-FFF2-40B4-BE49-F238E27FC236}">
                <a16:creationId xmlns:a16="http://schemas.microsoft.com/office/drawing/2014/main" id="{1A870F61-6D6D-4297-A024-8283D679BF5C}"/>
              </a:ext>
            </a:extLst>
          </p:cNvPr>
          <p:cNvSpPr txBox="1">
            <a:spLocks noGrp="1"/>
          </p:cNvSpPr>
          <p:nvPr>
            <p:ph type="subTitle" idx="1"/>
          </p:nvPr>
        </p:nvSpPr>
        <p:spPr>
          <a:xfrm>
            <a:off x="274740" y="1606012"/>
            <a:ext cx="3421347" cy="384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sv-SE" sz="1800" dirty="0">
                <a:solidFill>
                  <a:schemeClr val="accent1"/>
                </a:solidFill>
              </a:rPr>
              <a:t>Mengetahui 10 Provinsi Dengan Kasus Terbanyak</a:t>
            </a:r>
            <a:endParaRPr dirty="0"/>
          </a:p>
        </p:txBody>
      </p:sp>
      <p:sp>
        <p:nvSpPr>
          <p:cNvPr id="48" name="Google Shape;2141;p37">
            <a:extLst>
              <a:ext uri="{FF2B5EF4-FFF2-40B4-BE49-F238E27FC236}">
                <a16:creationId xmlns:a16="http://schemas.microsoft.com/office/drawing/2014/main" id="{4E1DE777-ABAB-4EC9-9654-C570AA942C33}"/>
              </a:ext>
            </a:extLst>
          </p:cNvPr>
          <p:cNvSpPr txBox="1">
            <a:spLocks/>
          </p:cNvSpPr>
          <p:nvPr/>
        </p:nvSpPr>
        <p:spPr>
          <a:xfrm>
            <a:off x="4646503" y="1600880"/>
            <a:ext cx="4188509"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lnSpc>
                <a:spcPct val="115000"/>
              </a:lnSpc>
            </a:pPr>
            <a:r>
              <a:rPr lang="fi-FI" dirty="0"/>
              <a:t>Mengetahui 10 Provinsi Dengan Rasio Kematian Tertinggi</a:t>
            </a:r>
          </a:p>
        </p:txBody>
      </p:sp>
      <p:sp>
        <p:nvSpPr>
          <p:cNvPr id="49" name="Google Shape;2143;p37">
            <a:extLst>
              <a:ext uri="{FF2B5EF4-FFF2-40B4-BE49-F238E27FC236}">
                <a16:creationId xmlns:a16="http://schemas.microsoft.com/office/drawing/2014/main" id="{C5B92C2F-CF80-4731-9D5C-E6F201AE41AC}"/>
              </a:ext>
            </a:extLst>
          </p:cNvPr>
          <p:cNvSpPr txBox="1">
            <a:spLocks/>
          </p:cNvSpPr>
          <p:nvPr/>
        </p:nvSpPr>
        <p:spPr>
          <a:xfrm>
            <a:off x="254472" y="3379391"/>
            <a:ext cx="3421346"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lnSpc>
                <a:spcPct val="115000"/>
              </a:lnSpc>
            </a:pPr>
            <a:r>
              <a:rPr lang="it-IT" dirty="0"/>
              <a:t>Mengetahui 10 Provinsi Dengan Rasio Sembuh Terendah</a:t>
            </a:r>
          </a:p>
        </p:txBody>
      </p:sp>
      <p:sp>
        <p:nvSpPr>
          <p:cNvPr id="50" name="Google Shape;2145;p37">
            <a:extLst>
              <a:ext uri="{FF2B5EF4-FFF2-40B4-BE49-F238E27FC236}">
                <a16:creationId xmlns:a16="http://schemas.microsoft.com/office/drawing/2014/main" id="{ABB259BD-E3C0-47A1-96A6-AD0676E81B5F}"/>
              </a:ext>
            </a:extLst>
          </p:cNvPr>
          <p:cNvSpPr txBox="1">
            <a:spLocks/>
          </p:cNvSpPr>
          <p:nvPr/>
        </p:nvSpPr>
        <p:spPr>
          <a:xfrm>
            <a:off x="5036816" y="3382360"/>
            <a:ext cx="3421345"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lnSpc>
                <a:spcPct val="115000"/>
              </a:lnSpc>
            </a:pPr>
            <a:r>
              <a:rPr lang="en-US" dirty="0" err="1"/>
              <a:t>Mengetahui</a:t>
            </a:r>
            <a:r>
              <a:rPr lang="en-US" dirty="0"/>
              <a:t> </a:t>
            </a:r>
            <a:r>
              <a:rPr lang="id-ID" dirty="0"/>
              <a:t>Penambahan Total Kasus Per Bulan </a:t>
            </a:r>
          </a:p>
        </p:txBody>
      </p:sp>
      <p:sp>
        <p:nvSpPr>
          <p:cNvPr id="51" name="Google Shape;2147;p37">
            <a:extLst>
              <a:ext uri="{FF2B5EF4-FFF2-40B4-BE49-F238E27FC236}">
                <a16:creationId xmlns:a16="http://schemas.microsoft.com/office/drawing/2014/main" id="{5160045C-3553-4205-993E-015AD5A248B3}"/>
              </a:ext>
            </a:extLst>
          </p:cNvPr>
          <p:cNvSpPr txBox="1">
            <a:spLocks noGrp="1"/>
          </p:cNvSpPr>
          <p:nvPr>
            <p:ph type="title" idx="9"/>
          </p:nvPr>
        </p:nvSpPr>
        <p:spPr>
          <a:xfrm>
            <a:off x="1736545" y="109340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2" name="Google Shape;2148;p37">
            <a:extLst>
              <a:ext uri="{FF2B5EF4-FFF2-40B4-BE49-F238E27FC236}">
                <a16:creationId xmlns:a16="http://schemas.microsoft.com/office/drawing/2014/main" id="{A2131F13-81F9-46AD-B9A2-6775FFD5EE29}"/>
              </a:ext>
            </a:extLst>
          </p:cNvPr>
          <p:cNvSpPr txBox="1">
            <a:spLocks noGrp="1"/>
          </p:cNvSpPr>
          <p:nvPr>
            <p:ph type="title" idx="13"/>
          </p:nvPr>
        </p:nvSpPr>
        <p:spPr>
          <a:xfrm>
            <a:off x="6512158" y="113129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3" name="Google Shape;2149;p37">
            <a:extLst>
              <a:ext uri="{FF2B5EF4-FFF2-40B4-BE49-F238E27FC236}">
                <a16:creationId xmlns:a16="http://schemas.microsoft.com/office/drawing/2014/main" id="{6E31543B-3C25-48DD-9434-267B7CDF7E02}"/>
              </a:ext>
            </a:extLst>
          </p:cNvPr>
          <p:cNvSpPr txBox="1">
            <a:spLocks noGrp="1"/>
          </p:cNvSpPr>
          <p:nvPr>
            <p:ph type="title" idx="14"/>
          </p:nvPr>
        </p:nvSpPr>
        <p:spPr>
          <a:xfrm>
            <a:off x="1723033" y="281162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 name="Google Shape;2150;p37">
            <a:extLst>
              <a:ext uri="{FF2B5EF4-FFF2-40B4-BE49-F238E27FC236}">
                <a16:creationId xmlns:a16="http://schemas.microsoft.com/office/drawing/2014/main" id="{F1EA5C09-D31A-4647-8303-44FA1DF4EBAB}"/>
              </a:ext>
            </a:extLst>
          </p:cNvPr>
          <p:cNvSpPr txBox="1">
            <a:spLocks noGrp="1"/>
          </p:cNvSpPr>
          <p:nvPr>
            <p:ph type="title" idx="15"/>
          </p:nvPr>
        </p:nvSpPr>
        <p:spPr>
          <a:xfrm>
            <a:off x="6526137" y="280033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5" name="Google Shape;2130;p37">
            <a:extLst>
              <a:ext uri="{FF2B5EF4-FFF2-40B4-BE49-F238E27FC236}">
                <a16:creationId xmlns:a16="http://schemas.microsoft.com/office/drawing/2014/main" id="{40A92483-ACE2-4C9C-BFB0-048BD691E8EF}"/>
              </a:ext>
            </a:extLst>
          </p:cNvPr>
          <p:cNvGrpSpPr/>
          <p:nvPr/>
        </p:nvGrpSpPr>
        <p:grpSpPr>
          <a:xfrm>
            <a:off x="4174919" y="3763391"/>
            <a:ext cx="635100" cy="734704"/>
            <a:chOff x="731647" y="3806675"/>
            <a:chExt cx="635100" cy="734704"/>
          </a:xfrm>
        </p:grpSpPr>
        <p:grpSp>
          <p:nvGrpSpPr>
            <p:cNvPr id="56" name="Google Shape;2131;p37">
              <a:extLst>
                <a:ext uri="{FF2B5EF4-FFF2-40B4-BE49-F238E27FC236}">
                  <a16:creationId xmlns:a16="http://schemas.microsoft.com/office/drawing/2014/main" id="{3BF36AF2-A2FF-407F-B955-9625C26C7796}"/>
                </a:ext>
              </a:extLst>
            </p:cNvPr>
            <p:cNvGrpSpPr/>
            <p:nvPr/>
          </p:nvGrpSpPr>
          <p:grpSpPr>
            <a:xfrm>
              <a:off x="731647" y="3806675"/>
              <a:ext cx="635100" cy="635100"/>
              <a:chOff x="917231" y="3983097"/>
              <a:chExt cx="635100" cy="635100"/>
            </a:xfrm>
          </p:grpSpPr>
          <p:sp>
            <p:nvSpPr>
              <p:cNvPr id="61" name="Google Shape;2132;p37">
                <a:extLst>
                  <a:ext uri="{FF2B5EF4-FFF2-40B4-BE49-F238E27FC236}">
                    <a16:creationId xmlns:a16="http://schemas.microsoft.com/office/drawing/2014/main" id="{F391CA33-286D-4082-9945-1B20C525360B}"/>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33;p37">
                <a:extLst>
                  <a:ext uri="{FF2B5EF4-FFF2-40B4-BE49-F238E27FC236}">
                    <a16:creationId xmlns:a16="http://schemas.microsoft.com/office/drawing/2014/main" id="{00C676DB-ABF4-48AE-9F8F-96E8328E23CF}"/>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34;p37">
              <a:extLst>
                <a:ext uri="{FF2B5EF4-FFF2-40B4-BE49-F238E27FC236}">
                  <a16:creationId xmlns:a16="http://schemas.microsoft.com/office/drawing/2014/main" id="{C9EFCBD9-348F-4B4E-9104-C2C391E839A4}"/>
                </a:ext>
              </a:extLst>
            </p:cNvPr>
            <p:cNvGrpSpPr/>
            <p:nvPr/>
          </p:nvGrpSpPr>
          <p:grpSpPr>
            <a:xfrm>
              <a:off x="961679" y="4514379"/>
              <a:ext cx="175013" cy="27000"/>
              <a:chOff x="5662375" y="212375"/>
              <a:chExt cx="175013" cy="27000"/>
            </a:xfrm>
          </p:grpSpPr>
          <p:sp>
            <p:nvSpPr>
              <p:cNvPr id="58" name="Google Shape;2135;p37">
                <a:extLst>
                  <a:ext uri="{FF2B5EF4-FFF2-40B4-BE49-F238E27FC236}">
                    <a16:creationId xmlns:a16="http://schemas.microsoft.com/office/drawing/2014/main" id="{26E7E771-C9B1-42A9-BE33-7C8A7A244EF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9" name="Google Shape;2136;p37">
                <a:extLst>
                  <a:ext uri="{FF2B5EF4-FFF2-40B4-BE49-F238E27FC236}">
                    <a16:creationId xmlns:a16="http://schemas.microsoft.com/office/drawing/2014/main" id="{3ABA7D15-7EB4-4C46-8B64-571C8454715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0" name="Google Shape;2137;p37">
                <a:extLst>
                  <a:ext uri="{FF2B5EF4-FFF2-40B4-BE49-F238E27FC236}">
                    <a16:creationId xmlns:a16="http://schemas.microsoft.com/office/drawing/2014/main" id="{901D38C4-F81E-48BA-9889-BC94C29A2B2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63" name="Google Shape;2150;p37">
            <a:extLst>
              <a:ext uri="{FF2B5EF4-FFF2-40B4-BE49-F238E27FC236}">
                <a16:creationId xmlns:a16="http://schemas.microsoft.com/office/drawing/2014/main" id="{2E15AE3C-F5C2-40BE-8C4E-AC481D608AD0}"/>
              </a:ext>
            </a:extLst>
          </p:cNvPr>
          <p:cNvSpPr txBox="1">
            <a:spLocks/>
          </p:cNvSpPr>
          <p:nvPr/>
        </p:nvSpPr>
        <p:spPr>
          <a:xfrm>
            <a:off x="4257088" y="391606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
        <p:nvSpPr>
          <p:cNvPr id="64" name="Google Shape;2145;p37">
            <a:extLst>
              <a:ext uri="{FF2B5EF4-FFF2-40B4-BE49-F238E27FC236}">
                <a16:creationId xmlns:a16="http://schemas.microsoft.com/office/drawing/2014/main" id="{D644646D-1B11-4679-9520-D8A7FD045A03}"/>
              </a:ext>
            </a:extLst>
          </p:cNvPr>
          <p:cNvSpPr txBox="1">
            <a:spLocks/>
          </p:cNvSpPr>
          <p:nvPr/>
        </p:nvSpPr>
        <p:spPr>
          <a:xfrm>
            <a:off x="2258355" y="4508365"/>
            <a:ext cx="4468128"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lnSpc>
                <a:spcPct val="115000"/>
              </a:lnSpc>
            </a:pPr>
            <a:r>
              <a:rPr lang="sv-SE" dirty="0"/>
              <a:t>Mengetahui Pertumbuhan Total Kasus Per Bulan</a:t>
            </a:r>
            <a:endParaRPr lang="id-ID" dirty="0"/>
          </a:p>
        </p:txBody>
      </p:sp>
    </p:spTree>
    <p:extLst>
      <p:ext uri="{BB962C8B-B14F-4D97-AF65-F5344CB8AC3E}">
        <p14:creationId xmlns:p14="http://schemas.microsoft.com/office/powerpoint/2010/main" val="386993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C699-E5F6-4675-9C2C-60D02EA34969}"/>
              </a:ext>
            </a:extLst>
          </p:cNvPr>
          <p:cNvSpPr>
            <a:spLocks noGrp="1"/>
          </p:cNvSpPr>
          <p:nvPr>
            <p:ph type="title"/>
          </p:nvPr>
        </p:nvSpPr>
        <p:spPr>
          <a:xfrm>
            <a:off x="2962655" y="338328"/>
            <a:ext cx="3957433" cy="572700"/>
          </a:xfrm>
        </p:spPr>
        <p:txBody>
          <a:bodyPr/>
          <a:lstStyle/>
          <a:p>
            <a:r>
              <a:rPr lang="en-US" dirty="0" err="1"/>
              <a:t>Pengolahan</a:t>
            </a:r>
            <a:r>
              <a:rPr lang="en-US" dirty="0"/>
              <a:t> Data</a:t>
            </a:r>
            <a:endParaRPr lang="id-ID" dirty="0"/>
          </a:p>
        </p:txBody>
      </p:sp>
      <p:sp>
        <p:nvSpPr>
          <p:cNvPr id="3" name="Subtitle 2">
            <a:extLst>
              <a:ext uri="{FF2B5EF4-FFF2-40B4-BE49-F238E27FC236}">
                <a16:creationId xmlns:a16="http://schemas.microsoft.com/office/drawing/2014/main" id="{2270304D-D73A-45C4-A260-394435EECE62}"/>
              </a:ext>
            </a:extLst>
          </p:cNvPr>
          <p:cNvSpPr>
            <a:spLocks noGrp="1"/>
          </p:cNvSpPr>
          <p:nvPr>
            <p:ph type="subTitle" idx="1"/>
          </p:nvPr>
        </p:nvSpPr>
        <p:spPr>
          <a:xfrm>
            <a:off x="2379019" y="2234212"/>
            <a:ext cx="5511914" cy="457200"/>
          </a:xfrm>
        </p:spPr>
        <p:txBody>
          <a:bodyPr/>
          <a:lstStyle/>
          <a:p>
            <a:r>
              <a:rPr lang="it-IT" dirty="0"/>
              <a:t>Data Total Kasus, Sembuh, Kematian, dan Rasio Per Provinsi</a:t>
            </a:r>
            <a:endParaRPr lang="id-ID" dirty="0"/>
          </a:p>
        </p:txBody>
      </p:sp>
      <p:sp>
        <p:nvSpPr>
          <p:cNvPr id="5" name="Subtitle 4">
            <a:extLst>
              <a:ext uri="{FF2B5EF4-FFF2-40B4-BE49-F238E27FC236}">
                <a16:creationId xmlns:a16="http://schemas.microsoft.com/office/drawing/2014/main" id="{40E1043F-55A8-444F-8D40-6DDB62E71E2B}"/>
              </a:ext>
            </a:extLst>
          </p:cNvPr>
          <p:cNvSpPr>
            <a:spLocks noGrp="1"/>
          </p:cNvSpPr>
          <p:nvPr>
            <p:ph type="subTitle" idx="3"/>
          </p:nvPr>
        </p:nvSpPr>
        <p:spPr>
          <a:xfrm>
            <a:off x="2379019" y="3201601"/>
            <a:ext cx="5387737" cy="457200"/>
          </a:xfrm>
        </p:spPr>
        <p:txBody>
          <a:bodyPr/>
          <a:lstStyle/>
          <a:p>
            <a:r>
              <a:rPr lang="id-ID" dirty="0"/>
              <a:t>Data Pertumbuhan dan Penambahan Total Kasus Per Bulan</a:t>
            </a:r>
          </a:p>
        </p:txBody>
      </p:sp>
      <p:sp>
        <p:nvSpPr>
          <p:cNvPr id="9" name="Rectangle 8">
            <a:extLst>
              <a:ext uri="{FF2B5EF4-FFF2-40B4-BE49-F238E27FC236}">
                <a16:creationId xmlns:a16="http://schemas.microsoft.com/office/drawing/2014/main" id="{B6E38116-978A-4EC1-B024-78AFFA46EE7E}"/>
              </a:ext>
            </a:extLst>
          </p:cNvPr>
          <p:cNvSpPr/>
          <p:nvPr/>
        </p:nvSpPr>
        <p:spPr>
          <a:xfrm>
            <a:off x="1688592" y="2225076"/>
            <a:ext cx="485422" cy="4854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endParaRPr lang="id-ID" sz="2000" b="1" dirty="0"/>
          </a:p>
        </p:txBody>
      </p:sp>
      <p:sp>
        <p:nvSpPr>
          <p:cNvPr id="10" name="Rectangle 9">
            <a:extLst>
              <a:ext uri="{FF2B5EF4-FFF2-40B4-BE49-F238E27FC236}">
                <a16:creationId xmlns:a16="http://schemas.microsoft.com/office/drawing/2014/main" id="{EE1787E9-E9D5-452D-97F8-00ECB6688449}"/>
              </a:ext>
            </a:extLst>
          </p:cNvPr>
          <p:cNvSpPr/>
          <p:nvPr/>
        </p:nvSpPr>
        <p:spPr>
          <a:xfrm>
            <a:off x="1688592" y="3187490"/>
            <a:ext cx="485422" cy="4854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endParaRPr lang="id-ID" sz="2000" b="1" dirty="0"/>
          </a:p>
        </p:txBody>
      </p:sp>
      <p:sp>
        <p:nvSpPr>
          <p:cNvPr id="11" name="TextBox 10">
            <a:extLst>
              <a:ext uri="{FF2B5EF4-FFF2-40B4-BE49-F238E27FC236}">
                <a16:creationId xmlns:a16="http://schemas.microsoft.com/office/drawing/2014/main" id="{7126E17F-C6ED-4C28-B108-AE3AC7966AE0}"/>
              </a:ext>
            </a:extLst>
          </p:cNvPr>
          <p:cNvSpPr txBox="1"/>
          <p:nvPr/>
        </p:nvSpPr>
        <p:spPr>
          <a:xfrm>
            <a:off x="925688" y="1388020"/>
            <a:ext cx="7710311" cy="523220"/>
          </a:xfrm>
          <a:prstGeom prst="rect">
            <a:avLst/>
          </a:prstGeom>
          <a:noFill/>
        </p:spPr>
        <p:txBody>
          <a:bodyPr wrap="square" rtlCol="0">
            <a:spAutoFit/>
          </a:bodyPr>
          <a:lstStyle/>
          <a:p>
            <a:r>
              <a:rPr lang="en-US" dirty="0">
                <a:latin typeface="Barlow Semi Condensed Medium" panose="020B0604020202020204" charset="0"/>
              </a:rPr>
              <a:t>P</a:t>
            </a:r>
            <a:r>
              <a:rPr lang="id-ID" dirty="0" err="1">
                <a:latin typeface="Barlow Semi Condensed Medium" panose="020B0604020202020204" charset="0"/>
              </a:rPr>
              <a:t>reprosesing</a:t>
            </a:r>
            <a:r>
              <a:rPr lang="en-US" dirty="0">
                <a:latin typeface="Barlow Semi Condensed Medium" panose="020B0604020202020204" charset="0"/>
              </a:rPr>
              <a:t> </a:t>
            </a:r>
            <a:r>
              <a:rPr lang="en-US" dirty="0" err="1">
                <a:latin typeface="Barlow Semi Condensed Medium" panose="020B0604020202020204" charset="0"/>
              </a:rPr>
              <a:t>atau</a:t>
            </a:r>
            <a:r>
              <a:rPr lang="en-US" dirty="0">
                <a:latin typeface="Barlow Semi Condensed Medium" panose="020B0604020202020204" charset="0"/>
              </a:rPr>
              <a:t> </a:t>
            </a:r>
            <a:r>
              <a:rPr lang="en-US" dirty="0" err="1">
                <a:latin typeface="Barlow Semi Condensed Medium" panose="020B0604020202020204" charset="0"/>
              </a:rPr>
              <a:t>pengolahan</a:t>
            </a:r>
            <a:r>
              <a:rPr lang="id-ID" dirty="0">
                <a:latin typeface="Barlow Semi Condensed Medium" panose="020B0604020202020204" charset="0"/>
              </a:rPr>
              <a:t> data dilakukan untuk mengubah atau memperbaiki </a:t>
            </a:r>
            <a:r>
              <a:rPr lang="id-ID" dirty="0" err="1">
                <a:latin typeface="Barlow Semi Condensed Medium" panose="020B0604020202020204" charset="0"/>
              </a:rPr>
              <a:t>dataset</a:t>
            </a:r>
            <a:r>
              <a:rPr lang="id-ID" dirty="0">
                <a:latin typeface="Barlow Semi Condensed Medium" panose="020B0604020202020204" charset="0"/>
              </a:rPr>
              <a:t> awal menjadi </a:t>
            </a:r>
            <a:r>
              <a:rPr lang="id-ID" dirty="0" err="1">
                <a:latin typeface="Barlow Semi Condensed Medium" panose="020B0604020202020204" charset="0"/>
              </a:rPr>
              <a:t>dataset-dataset</a:t>
            </a:r>
            <a:r>
              <a:rPr lang="id-ID" dirty="0">
                <a:latin typeface="Barlow Semi Condensed Medium" panose="020B0604020202020204" charset="0"/>
              </a:rPr>
              <a:t> yang lebih kecil agar lebih mudah untuk diolah menjadi visualisasi</a:t>
            </a:r>
            <a:r>
              <a:rPr lang="en-US" dirty="0">
                <a:latin typeface="Barlow Semi Condensed Medium" panose="020B0604020202020204" charset="0"/>
              </a:rPr>
              <a:t>.</a:t>
            </a:r>
            <a:endParaRPr lang="id-ID" dirty="0">
              <a:latin typeface="Barlow Semi Condensed Medium" panose="020B0604020202020204" charset="0"/>
            </a:endParaRPr>
          </a:p>
        </p:txBody>
      </p:sp>
    </p:spTree>
    <p:extLst>
      <p:ext uri="{BB962C8B-B14F-4D97-AF65-F5344CB8AC3E}">
        <p14:creationId xmlns:p14="http://schemas.microsoft.com/office/powerpoint/2010/main" val="24254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DEF742-6530-4AB8-A47F-B40D136B7791}"/>
              </a:ext>
            </a:extLst>
          </p:cNvPr>
          <p:cNvPicPr>
            <a:picLocks noChangeAspect="1"/>
          </p:cNvPicPr>
          <p:nvPr/>
        </p:nvPicPr>
        <p:blipFill rotWithShape="1">
          <a:blip r:embed="rId2"/>
          <a:srcRect l="7531" t="39721" r="27160" b="14825"/>
          <a:stretch/>
        </p:blipFill>
        <p:spPr>
          <a:xfrm>
            <a:off x="733776" y="1117600"/>
            <a:ext cx="7875879" cy="3081866"/>
          </a:xfrm>
          <a:prstGeom prst="rect">
            <a:avLst/>
          </a:prstGeom>
        </p:spPr>
      </p:pic>
      <p:sp>
        <p:nvSpPr>
          <p:cNvPr id="4" name="Subtitle 2">
            <a:extLst>
              <a:ext uri="{FF2B5EF4-FFF2-40B4-BE49-F238E27FC236}">
                <a16:creationId xmlns:a16="http://schemas.microsoft.com/office/drawing/2014/main" id="{EE469646-1C10-4816-BC00-E8E6FD777147}"/>
              </a:ext>
            </a:extLst>
          </p:cNvPr>
          <p:cNvSpPr txBox="1">
            <a:spLocks/>
          </p:cNvSpPr>
          <p:nvPr/>
        </p:nvSpPr>
        <p:spPr>
          <a:xfrm>
            <a:off x="850842" y="495723"/>
            <a:ext cx="7442315"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400" dirty="0">
                <a:latin typeface="Fjalla One" panose="020B0604020202020204" charset="0"/>
              </a:rPr>
              <a:t>Data Total Kasus, Sembuh, Kematian, dan Rasio Per Provinsi</a:t>
            </a:r>
            <a:endParaRPr lang="id-ID" sz="2400" dirty="0">
              <a:latin typeface="Fjalla One" panose="020B0604020202020204" charset="0"/>
            </a:endParaRPr>
          </a:p>
        </p:txBody>
      </p:sp>
      <p:sp>
        <p:nvSpPr>
          <p:cNvPr id="5" name="TextBox 4">
            <a:extLst>
              <a:ext uri="{FF2B5EF4-FFF2-40B4-BE49-F238E27FC236}">
                <a16:creationId xmlns:a16="http://schemas.microsoft.com/office/drawing/2014/main" id="{C0608E24-995A-4B94-BDB3-0C5016AD5CAB}"/>
              </a:ext>
            </a:extLst>
          </p:cNvPr>
          <p:cNvSpPr txBox="1"/>
          <p:nvPr/>
        </p:nvSpPr>
        <p:spPr>
          <a:xfrm>
            <a:off x="733776" y="4210254"/>
            <a:ext cx="564446" cy="307777"/>
          </a:xfrm>
          <a:prstGeom prst="rect">
            <a:avLst/>
          </a:prstGeom>
          <a:noFill/>
        </p:spPr>
        <p:txBody>
          <a:bodyPr wrap="square" rtlCol="0">
            <a:spAutoFit/>
          </a:bodyPr>
          <a:lstStyle/>
          <a:p>
            <a:r>
              <a:rPr lang="en-US" dirty="0" err="1"/>
              <a:t>Dst</a:t>
            </a:r>
            <a:r>
              <a:rPr lang="en-US" dirty="0"/>
              <a:t>..</a:t>
            </a:r>
            <a:endParaRPr lang="id-ID" dirty="0"/>
          </a:p>
        </p:txBody>
      </p:sp>
    </p:spTree>
    <p:extLst>
      <p:ext uri="{BB962C8B-B14F-4D97-AF65-F5344CB8AC3E}">
        <p14:creationId xmlns:p14="http://schemas.microsoft.com/office/powerpoint/2010/main" val="345475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08D5-661F-49B2-970D-84A343D04CC9}"/>
              </a:ext>
            </a:extLst>
          </p:cNvPr>
          <p:cNvSpPr>
            <a:spLocks noGrp="1"/>
          </p:cNvSpPr>
          <p:nvPr>
            <p:ph type="title"/>
          </p:nvPr>
        </p:nvSpPr>
        <p:spPr>
          <a:xfrm>
            <a:off x="4052710" y="559816"/>
            <a:ext cx="4695192" cy="576000"/>
          </a:xfrm>
        </p:spPr>
        <p:txBody>
          <a:bodyPr/>
          <a:lstStyle/>
          <a:p>
            <a:r>
              <a:rPr lang="id-ID" sz="2400" dirty="0"/>
              <a:t>Data Pertumbuhan dan Penambahan Total Kasus Per Bulan</a:t>
            </a:r>
            <a:br>
              <a:rPr lang="id-ID" dirty="0"/>
            </a:br>
            <a:endParaRPr lang="id-ID" dirty="0"/>
          </a:p>
        </p:txBody>
      </p:sp>
      <p:pic>
        <p:nvPicPr>
          <p:cNvPr id="18" name="Picture 17">
            <a:extLst>
              <a:ext uri="{FF2B5EF4-FFF2-40B4-BE49-F238E27FC236}">
                <a16:creationId xmlns:a16="http://schemas.microsoft.com/office/drawing/2014/main" id="{4E4B6910-12F9-4339-BEE8-5B7C284AB915}"/>
              </a:ext>
            </a:extLst>
          </p:cNvPr>
          <p:cNvPicPr>
            <a:picLocks noChangeAspect="1"/>
          </p:cNvPicPr>
          <p:nvPr/>
        </p:nvPicPr>
        <p:blipFill rotWithShape="1">
          <a:blip r:embed="rId2"/>
          <a:srcRect l="7408" t="29400" r="71111" b="13288"/>
          <a:stretch/>
        </p:blipFill>
        <p:spPr>
          <a:xfrm>
            <a:off x="621875" y="180622"/>
            <a:ext cx="3205057" cy="4807582"/>
          </a:xfrm>
          <a:prstGeom prst="rect">
            <a:avLst/>
          </a:prstGeom>
        </p:spPr>
      </p:pic>
    </p:spTree>
    <p:extLst>
      <p:ext uri="{BB962C8B-B14F-4D97-AF65-F5344CB8AC3E}">
        <p14:creationId xmlns:p14="http://schemas.microsoft.com/office/powerpoint/2010/main" val="122493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572000" y="1993634"/>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577152" y="427211"/>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577152" y="1312188"/>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577152" y="2209378"/>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577152" y="3118441"/>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452089" y="239904"/>
            <a:ext cx="3454196"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Hasil Visualisasi</a:t>
            </a:r>
            <a:endParaRPr sz="3600" dirty="0"/>
          </a:p>
        </p:txBody>
      </p:sp>
      <p:sp>
        <p:nvSpPr>
          <p:cNvPr id="2140" name="Google Shape;2140;p37"/>
          <p:cNvSpPr txBox="1">
            <a:spLocks noGrp="1"/>
          </p:cNvSpPr>
          <p:nvPr>
            <p:ph type="subTitle" idx="1"/>
          </p:nvPr>
        </p:nvSpPr>
        <p:spPr>
          <a:xfrm>
            <a:off x="1451894" y="540125"/>
            <a:ext cx="3593004"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sv-SE" sz="1800" dirty="0">
                <a:solidFill>
                  <a:schemeClr val="accent1"/>
                </a:solidFill>
              </a:rPr>
              <a:t>10 Provinsi Dengan Kasus Terbanyak</a:t>
            </a:r>
            <a:endParaRPr dirty="0"/>
          </a:p>
        </p:txBody>
      </p:sp>
      <p:sp>
        <p:nvSpPr>
          <p:cNvPr id="2141" name="Google Shape;2141;p37"/>
          <p:cNvSpPr txBox="1">
            <a:spLocks noGrp="1"/>
          </p:cNvSpPr>
          <p:nvPr>
            <p:ph type="subTitle" idx="3"/>
          </p:nvPr>
        </p:nvSpPr>
        <p:spPr>
          <a:xfrm>
            <a:off x="1450085" y="1388599"/>
            <a:ext cx="4188509"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i-FI" sz="1800" dirty="0">
                <a:solidFill>
                  <a:schemeClr val="accent1"/>
                </a:solidFill>
              </a:rPr>
              <a:t>10 Provinsi Dengan Rasio Kematian Tertinggi</a:t>
            </a:r>
            <a:endParaRPr dirty="0"/>
          </a:p>
        </p:txBody>
      </p:sp>
      <p:sp>
        <p:nvSpPr>
          <p:cNvPr id="2143" name="Google Shape;2143;p37"/>
          <p:cNvSpPr txBox="1">
            <a:spLocks noGrp="1"/>
          </p:cNvSpPr>
          <p:nvPr>
            <p:ph type="subTitle" idx="5"/>
          </p:nvPr>
        </p:nvSpPr>
        <p:spPr>
          <a:xfrm>
            <a:off x="1461988" y="2190304"/>
            <a:ext cx="3203252"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IT" sz="1800" dirty="0">
                <a:solidFill>
                  <a:schemeClr val="accent1"/>
                </a:solidFill>
              </a:rPr>
              <a:t>10 Provinsi Dengan Rasio Sembuh Terendah</a:t>
            </a:r>
            <a:endParaRPr dirty="0"/>
          </a:p>
        </p:txBody>
      </p:sp>
      <p:sp>
        <p:nvSpPr>
          <p:cNvPr id="2145" name="Google Shape;2145;p37"/>
          <p:cNvSpPr txBox="1">
            <a:spLocks noGrp="1"/>
          </p:cNvSpPr>
          <p:nvPr>
            <p:ph type="subTitle" idx="7"/>
          </p:nvPr>
        </p:nvSpPr>
        <p:spPr>
          <a:xfrm>
            <a:off x="1454360" y="311174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ID" sz="1800" dirty="0">
                <a:solidFill>
                  <a:schemeClr val="accent1"/>
                </a:solidFill>
              </a:rPr>
              <a:t>Penambahan Total Kasus Per Bulan </a:t>
            </a:r>
            <a:endParaRPr dirty="0"/>
          </a:p>
        </p:txBody>
      </p:sp>
      <p:sp>
        <p:nvSpPr>
          <p:cNvPr id="2147" name="Google Shape;2147;p37"/>
          <p:cNvSpPr txBox="1">
            <a:spLocks noGrp="1"/>
          </p:cNvSpPr>
          <p:nvPr>
            <p:ph type="title" idx="9"/>
          </p:nvPr>
        </p:nvSpPr>
        <p:spPr>
          <a:xfrm>
            <a:off x="659321" y="57601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659321" y="146309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659321" y="236146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659321" y="327111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5" name="Google Shape;2130;p37">
            <a:extLst>
              <a:ext uri="{FF2B5EF4-FFF2-40B4-BE49-F238E27FC236}">
                <a16:creationId xmlns:a16="http://schemas.microsoft.com/office/drawing/2014/main" id="{7AD41954-EE66-4E98-A19E-6747AE3AB472}"/>
              </a:ext>
            </a:extLst>
          </p:cNvPr>
          <p:cNvGrpSpPr/>
          <p:nvPr/>
        </p:nvGrpSpPr>
        <p:grpSpPr>
          <a:xfrm>
            <a:off x="576390" y="4038793"/>
            <a:ext cx="635100" cy="734704"/>
            <a:chOff x="731647" y="3806675"/>
            <a:chExt cx="635100" cy="734704"/>
          </a:xfrm>
        </p:grpSpPr>
        <p:grpSp>
          <p:nvGrpSpPr>
            <p:cNvPr id="266" name="Google Shape;2131;p37">
              <a:extLst>
                <a:ext uri="{FF2B5EF4-FFF2-40B4-BE49-F238E27FC236}">
                  <a16:creationId xmlns:a16="http://schemas.microsoft.com/office/drawing/2014/main" id="{C6518A96-93A8-466B-BD5E-B4967637AD50}"/>
                </a:ext>
              </a:extLst>
            </p:cNvPr>
            <p:cNvGrpSpPr/>
            <p:nvPr/>
          </p:nvGrpSpPr>
          <p:grpSpPr>
            <a:xfrm>
              <a:off x="731647" y="3806675"/>
              <a:ext cx="635100" cy="635100"/>
              <a:chOff x="917231" y="3983097"/>
              <a:chExt cx="635100" cy="635100"/>
            </a:xfrm>
          </p:grpSpPr>
          <p:sp>
            <p:nvSpPr>
              <p:cNvPr id="271" name="Google Shape;2132;p37">
                <a:extLst>
                  <a:ext uri="{FF2B5EF4-FFF2-40B4-BE49-F238E27FC236}">
                    <a16:creationId xmlns:a16="http://schemas.microsoft.com/office/drawing/2014/main" id="{C4DD6411-F6C3-4D02-902D-F011EB9C8B1E}"/>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133;p37">
                <a:extLst>
                  <a:ext uri="{FF2B5EF4-FFF2-40B4-BE49-F238E27FC236}">
                    <a16:creationId xmlns:a16="http://schemas.microsoft.com/office/drawing/2014/main" id="{35825801-58A3-49CD-9B5F-D678DA3BBFA1}"/>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134;p37">
              <a:extLst>
                <a:ext uri="{FF2B5EF4-FFF2-40B4-BE49-F238E27FC236}">
                  <a16:creationId xmlns:a16="http://schemas.microsoft.com/office/drawing/2014/main" id="{CBE687B9-6524-4BF6-89BE-251A1B282B64}"/>
                </a:ext>
              </a:extLst>
            </p:cNvPr>
            <p:cNvGrpSpPr/>
            <p:nvPr/>
          </p:nvGrpSpPr>
          <p:grpSpPr>
            <a:xfrm>
              <a:off x="961679" y="4514379"/>
              <a:ext cx="175013" cy="27000"/>
              <a:chOff x="5662375" y="212375"/>
              <a:chExt cx="175013" cy="27000"/>
            </a:xfrm>
          </p:grpSpPr>
          <p:sp>
            <p:nvSpPr>
              <p:cNvPr id="268" name="Google Shape;2135;p37">
                <a:extLst>
                  <a:ext uri="{FF2B5EF4-FFF2-40B4-BE49-F238E27FC236}">
                    <a16:creationId xmlns:a16="http://schemas.microsoft.com/office/drawing/2014/main" id="{3F92967E-2C0F-43EE-952B-D373DB1E7C9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136;p37">
                <a:extLst>
                  <a:ext uri="{FF2B5EF4-FFF2-40B4-BE49-F238E27FC236}">
                    <a16:creationId xmlns:a16="http://schemas.microsoft.com/office/drawing/2014/main" id="{17A95F1A-DD4E-4677-B444-12C533A63CB3}"/>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0" name="Google Shape;2137;p37">
                <a:extLst>
                  <a:ext uri="{FF2B5EF4-FFF2-40B4-BE49-F238E27FC236}">
                    <a16:creationId xmlns:a16="http://schemas.microsoft.com/office/drawing/2014/main" id="{584FABFD-2D35-4ADA-BDB9-2B37F6D6FD2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73" name="Google Shape;2150;p37">
            <a:extLst>
              <a:ext uri="{FF2B5EF4-FFF2-40B4-BE49-F238E27FC236}">
                <a16:creationId xmlns:a16="http://schemas.microsoft.com/office/drawing/2014/main" id="{74B911F7-5A06-4013-9541-2118F77489B5}"/>
              </a:ext>
            </a:extLst>
          </p:cNvPr>
          <p:cNvSpPr txBox="1">
            <a:spLocks/>
          </p:cNvSpPr>
          <p:nvPr/>
        </p:nvSpPr>
        <p:spPr>
          <a:xfrm>
            <a:off x="658559" y="4191470"/>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
        <p:nvSpPr>
          <p:cNvPr id="274" name="Google Shape;2145;p37">
            <a:extLst>
              <a:ext uri="{FF2B5EF4-FFF2-40B4-BE49-F238E27FC236}">
                <a16:creationId xmlns:a16="http://schemas.microsoft.com/office/drawing/2014/main" id="{8941AA65-8083-464B-B8BF-1DC104FDF61B}"/>
              </a:ext>
            </a:extLst>
          </p:cNvPr>
          <p:cNvSpPr txBox="1">
            <a:spLocks/>
          </p:cNvSpPr>
          <p:nvPr/>
        </p:nvSpPr>
        <p:spPr>
          <a:xfrm>
            <a:off x="1448763" y="4005415"/>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sv-SE" dirty="0"/>
              <a:t>Pertumbuhan Total Kasus Per Bulan</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pic>
        <p:nvPicPr>
          <p:cNvPr id="3" name="Picture 2">
            <a:extLst>
              <a:ext uri="{FF2B5EF4-FFF2-40B4-BE49-F238E27FC236}">
                <a16:creationId xmlns:a16="http://schemas.microsoft.com/office/drawing/2014/main" id="{2F7042DD-4AE8-4EFE-A287-BEAC47EFDB87}"/>
              </a:ext>
            </a:extLst>
          </p:cNvPr>
          <p:cNvPicPr>
            <a:picLocks noChangeAspect="1"/>
          </p:cNvPicPr>
          <p:nvPr/>
        </p:nvPicPr>
        <p:blipFill>
          <a:blip r:embed="rId3"/>
          <a:stretch>
            <a:fillRect/>
          </a:stretch>
        </p:blipFill>
        <p:spPr>
          <a:xfrm>
            <a:off x="1659995" y="66145"/>
            <a:ext cx="5011209" cy="5011209"/>
          </a:xfrm>
          <a:prstGeom prst="rect">
            <a:avLst/>
          </a:prstGeom>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252</Words>
  <Application>Microsoft Office PowerPoint</Application>
  <PresentationFormat>On-screen Show (16:9)</PresentationFormat>
  <Paragraphs>48</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Barlow Semi Condensed Medium</vt:lpstr>
      <vt:lpstr>Fjalla One</vt:lpstr>
      <vt:lpstr>Barlow Semi Condensed</vt:lpstr>
      <vt:lpstr>Courier New</vt:lpstr>
      <vt:lpstr>Technology Consulting by Slidesgo</vt:lpstr>
      <vt:lpstr>DATA VISUALIZATION</vt:lpstr>
      <vt:lpstr>DATASET</vt:lpstr>
      <vt:lpstr>Isi dan Deskripsi Dataset</vt:lpstr>
      <vt:lpstr>Masalah Yang Diangkat</vt:lpstr>
      <vt:lpstr>Pengolahan Data</vt:lpstr>
      <vt:lpstr>PowerPoint Presentation</vt:lpstr>
      <vt:lpstr>Data Pertumbuhan dan Penambahan Total Kasus Per Bulan </vt:lpstr>
      <vt:lpstr>Hasil Visualisasi</vt:lpstr>
      <vt:lpstr>PowerPoint Presentation</vt:lpstr>
      <vt:lpstr>PowerPoint Presentation</vt:lpstr>
      <vt:lpstr>PowerPoint Presentation</vt:lpstr>
      <vt:lpstr>PowerPoint Presentation</vt:lpstr>
      <vt:lpstr>PowerPoint Presentation</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Andika Tedja</dc:creator>
  <cp:lastModifiedBy>Andika Tedja</cp:lastModifiedBy>
  <cp:revision>17</cp:revision>
  <dcterms:modified xsi:type="dcterms:W3CDTF">2021-06-08T03:44:14Z</dcterms:modified>
</cp:coreProperties>
</file>