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1"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623" y="303029"/>
            <a:ext cx="8915399" cy="930348"/>
          </a:xfrm>
        </p:spPr>
        <p:style>
          <a:lnRef idx="1">
            <a:schemeClr val="accent2"/>
          </a:lnRef>
          <a:fillRef idx="2">
            <a:schemeClr val="accent2"/>
          </a:fillRef>
          <a:effectRef idx="1">
            <a:schemeClr val="accent2"/>
          </a:effectRef>
          <a:fontRef idx="minor">
            <a:schemeClr val="dk1"/>
          </a:fontRef>
        </p:style>
        <p:txBody>
          <a:bodyPr/>
          <a:lstStyle/>
          <a:p>
            <a:pPr algn="ctr"/>
            <a:r>
              <a:rPr lang="en-US" dirty="0">
                <a:latin typeface="Aharoni" panose="02010803020104030203" pitchFamily="2" charset="-79"/>
                <a:cs typeface="Aharoni" panose="02010803020104030203" pitchFamily="2" charset="-79"/>
              </a:rPr>
              <a:t>APA ITU XML?</a:t>
            </a:r>
            <a:endParaRPr lang="id-ID"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2461623" y="1382233"/>
            <a:ext cx="8915399" cy="5188688"/>
          </a:xfrm>
        </p:spPr>
        <p:txBody>
          <a:bodyPr>
            <a:normAutofit/>
          </a:bodyPr>
          <a:lstStyle/>
          <a:p>
            <a:r>
              <a:rPr lang="en-US" sz="2800" dirty="0"/>
              <a:t>XML (</a:t>
            </a:r>
            <a:r>
              <a:rPr lang="id-ID" sz="2800" dirty="0"/>
              <a:t>Extensible Markup Language</a:t>
            </a:r>
            <a:r>
              <a:rPr lang="en-US" sz="2800" dirty="0"/>
              <a:t>) </a:t>
            </a:r>
            <a:r>
              <a:rPr lang="en-US" sz="2800" dirty="0" err="1"/>
              <a:t>adalah</a:t>
            </a:r>
            <a:r>
              <a:rPr lang="en-US" sz="2800" dirty="0"/>
              <a:t> </a:t>
            </a:r>
            <a:r>
              <a:rPr lang="id-ID" sz="2800" dirty="0"/>
              <a:t>bahasa </a:t>
            </a:r>
            <a:r>
              <a:rPr lang="id-ID" sz="2800" i="1" dirty="0"/>
              <a:t>markup</a:t>
            </a:r>
            <a:r>
              <a:rPr lang="id-ID" sz="2800" dirty="0"/>
              <a:t> yang digunakan untuk menyimpan data (tidak ada program) dan tidak tergantung dengan </a:t>
            </a:r>
            <a:r>
              <a:rPr lang="id-ID" sz="2800" i="1" dirty="0"/>
              <a:t>tools</a:t>
            </a:r>
            <a:r>
              <a:rPr lang="id-ID" sz="2800" dirty="0"/>
              <a:t> tertentu (seperti </a:t>
            </a:r>
            <a:r>
              <a:rPr lang="id-ID" sz="2800" i="1" dirty="0"/>
              <a:t>editor</a:t>
            </a:r>
            <a:r>
              <a:rPr lang="id-ID" sz="2800" dirty="0"/>
              <a:t>, </a:t>
            </a:r>
            <a:r>
              <a:rPr lang="id-ID" sz="2800" i="1" dirty="0"/>
              <a:t>dbms</a:t>
            </a:r>
            <a:r>
              <a:rPr lang="id-ID" sz="2800" dirty="0"/>
              <a:t>, </a:t>
            </a:r>
            <a:r>
              <a:rPr lang="id-ID" sz="2800" i="1" dirty="0"/>
              <a:t>compiler</a:t>
            </a:r>
            <a:r>
              <a:rPr lang="id-ID" sz="2800" dirty="0"/>
              <a:t>, dsb).</a:t>
            </a:r>
            <a:endParaRPr lang="en-US" sz="2800" dirty="0"/>
          </a:p>
          <a:p>
            <a:r>
              <a:rPr lang="en-US" sz="2800" dirty="0" err="1"/>
              <a:t>Contohnya</a:t>
            </a:r>
            <a:r>
              <a:rPr lang="en-US" sz="2800" dirty="0"/>
              <a:t> :</a:t>
            </a:r>
          </a:p>
          <a:p>
            <a:pPr marL="457200" indent="-457200">
              <a:buFont typeface="Wingdings" panose="05000000000000000000" pitchFamily="2" charset="2"/>
              <a:buChar char="v"/>
            </a:pPr>
            <a:r>
              <a:rPr lang="en-US" sz="2800" dirty="0"/>
              <a:t>XHTML</a:t>
            </a:r>
          </a:p>
          <a:p>
            <a:pPr marL="457200" indent="-457200">
              <a:buFont typeface="Wingdings" panose="05000000000000000000" pitchFamily="2" charset="2"/>
              <a:buChar char="v"/>
            </a:pPr>
            <a:r>
              <a:rPr lang="en-US" sz="2800" dirty="0"/>
              <a:t>RSS</a:t>
            </a:r>
          </a:p>
          <a:p>
            <a:pPr marL="457200" indent="-457200">
              <a:buFont typeface="Wingdings" panose="05000000000000000000" pitchFamily="2" charset="2"/>
              <a:buChar char="v"/>
            </a:pPr>
            <a:r>
              <a:rPr lang="en-US" sz="2800" dirty="0"/>
              <a:t>XML Schema</a:t>
            </a:r>
          </a:p>
          <a:p>
            <a:pPr marL="457200" indent="-457200">
              <a:buFont typeface="Wingdings" panose="05000000000000000000" pitchFamily="2" charset="2"/>
              <a:buChar char="v"/>
            </a:pPr>
            <a:r>
              <a:rPr lang="en-US" sz="2800" dirty="0"/>
              <a:t>SVG</a:t>
            </a:r>
            <a:endParaRPr lang="id-ID" sz="2800" dirty="0"/>
          </a:p>
        </p:txBody>
      </p:sp>
    </p:spTree>
    <p:extLst>
      <p:ext uri="{BB962C8B-B14F-4D97-AF65-F5344CB8AC3E}">
        <p14:creationId xmlns:p14="http://schemas.microsoft.com/office/powerpoint/2010/main" val="94139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902" y="425301"/>
            <a:ext cx="9707710" cy="6113721"/>
          </a:xfrm>
        </p:spPr>
        <p:txBody>
          <a:bodyPr>
            <a:normAutofit/>
          </a:bodyPr>
          <a:lstStyle/>
          <a:p>
            <a:r>
              <a:rPr lang="en-US" sz="2400" dirty="0" err="1">
                <a:latin typeface="Arial Black" panose="020B0A04020102020204" pitchFamily="34" charset="0"/>
              </a:rPr>
              <a:t>Contoh</a:t>
            </a:r>
            <a:r>
              <a:rPr lang="en-US" sz="2400" dirty="0">
                <a:latin typeface="Arial Black" panose="020B0A04020102020204" pitchFamily="34" charset="0"/>
              </a:rPr>
              <a:t> XML</a:t>
            </a:r>
          </a:p>
          <a:p>
            <a:pPr marL="0" indent="0">
              <a:buNone/>
            </a:pPr>
            <a:endParaRPr lang="en-US" sz="2400" dirty="0">
              <a:latin typeface="Arial Black" panose="020B0A04020102020204" pitchFamily="34" charset="0"/>
            </a:endParaRPr>
          </a:p>
          <a:p>
            <a:pPr marL="0" indent="0">
              <a:buNone/>
            </a:pPr>
            <a:endParaRPr lang="en-US" sz="2400" dirty="0">
              <a:latin typeface="Arial Black" panose="020B0A04020102020204" pitchFamily="34" charset="0"/>
            </a:endParaRPr>
          </a:p>
          <a:p>
            <a:pPr marL="0" indent="0">
              <a:buNone/>
            </a:pPr>
            <a:endParaRPr lang="en-US" sz="2400" dirty="0">
              <a:latin typeface="Arial Black" panose="020B0A04020102020204" pitchFamily="34" charset="0"/>
            </a:endParaRPr>
          </a:p>
          <a:p>
            <a:pPr marL="0" indent="0">
              <a:buNone/>
            </a:pPr>
            <a:endParaRPr lang="en-US" sz="2400" dirty="0">
              <a:latin typeface="Arial Black" panose="020B0A04020102020204" pitchFamily="34" charset="0"/>
            </a:endParaRPr>
          </a:p>
          <a:p>
            <a:pPr marL="0" indent="0">
              <a:buNone/>
            </a:pPr>
            <a:endParaRPr lang="en-US" sz="2400" dirty="0">
              <a:latin typeface="Arial Black" panose="020B0A04020102020204" pitchFamily="34" charset="0"/>
            </a:endParaRPr>
          </a:p>
          <a:p>
            <a:pPr marL="0" indent="0">
              <a:buNone/>
            </a:pPr>
            <a:endParaRPr lang="en-US" sz="2400" dirty="0">
              <a:latin typeface="Arial Black" panose="020B0A04020102020204" pitchFamily="34" charset="0"/>
            </a:endParaRPr>
          </a:p>
          <a:p>
            <a:pPr marL="0" indent="0">
              <a:buNone/>
            </a:pPr>
            <a:r>
              <a:rPr lang="en-US" sz="2800" dirty="0" err="1">
                <a:latin typeface="Arial" panose="020B0604020202020204" pitchFamily="34" charset="0"/>
                <a:cs typeface="Arial" panose="020B0604020202020204" pitchFamily="34" charset="0"/>
              </a:rPr>
              <a:t>Pada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contoh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diatas</a:t>
            </a:r>
            <a:r>
              <a:rPr lang="en-US" sz="2800" dirty="0">
                <a:latin typeface="Arial" panose="020B0604020202020204" pitchFamily="34" charset="0"/>
                <a:cs typeface="Arial" panose="020B0604020202020204" pitchFamily="34" charset="0"/>
              </a:rPr>
              <a:t> &lt;</a:t>
            </a:r>
            <a:r>
              <a:rPr lang="en-US" sz="2800" dirty="0" err="1">
                <a:latin typeface="Arial" panose="020B0604020202020204" pitchFamily="34" charset="0"/>
                <a:cs typeface="Arial" panose="020B0604020202020204" pitchFamily="34" charset="0"/>
              </a:rPr>
              <a:t>pesan</a:t>
            </a:r>
            <a:r>
              <a:rPr lang="en-US" sz="2800" dirty="0">
                <a:latin typeface="Arial" panose="020B0604020202020204" pitchFamily="34" charset="0"/>
                <a:cs typeface="Arial" panose="020B0604020202020204" pitchFamily="34" charset="0"/>
              </a:rPr>
              <a:t>&gt;, &lt;</a:t>
            </a:r>
            <a:r>
              <a:rPr lang="en-US" sz="2800" dirty="0" err="1">
                <a:latin typeface="Arial" panose="020B0604020202020204" pitchFamily="34" charset="0"/>
                <a:cs typeface="Arial" panose="020B0604020202020204" pitchFamily="34" charset="0"/>
              </a:rPr>
              <a:t>dari</a:t>
            </a:r>
            <a:r>
              <a:rPr lang="en-US" sz="2800" dirty="0">
                <a:latin typeface="Arial" panose="020B0604020202020204" pitchFamily="34" charset="0"/>
                <a:cs typeface="Arial" panose="020B0604020202020204" pitchFamily="34" charset="0"/>
              </a:rPr>
              <a:t>&gt;, &lt;</a:t>
            </a:r>
            <a:r>
              <a:rPr lang="en-US" sz="2800" dirty="0" err="1">
                <a:latin typeface="Arial" panose="020B0604020202020204" pitchFamily="34" charset="0"/>
                <a:cs typeface="Arial" panose="020B0604020202020204" pitchFamily="34" charset="0"/>
              </a:rPr>
              <a:t>buat</a:t>
            </a:r>
            <a:r>
              <a:rPr lang="en-US" sz="2800" dirty="0">
                <a:latin typeface="Arial" panose="020B0604020202020204" pitchFamily="34" charset="0"/>
                <a:cs typeface="Arial" panose="020B0604020202020204" pitchFamily="34" charset="0"/>
              </a:rPr>
              <a:t>&gt; </a:t>
            </a:r>
            <a:r>
              <a:rPr lang="en-US" sz="2800" dirty="0" err="1">
                <a:latin typeface="Arial" panose="020B0604020202020204" pitchFamily="34" charset="0"/>
                <a:cs typeface="Arial" panose="020B0604020202020204" pitchFamily="34" charset="0"/>
              </a:rPr>
              <a:t>dan</a:t>
            </a:r>
            <a:r>
              <a:rPr lang="en-US" sz="2800" dirty="0">
                <a:latin typeface="Arial" panose="020B0604020202020204" pitchFamily="34" charset="0"/>
                <a:cs typeface="Arial" panose="020B0604020202020204" pitchFamily="34" charset="0"/>
              </a:rPr>
              <a:t> &lt;</a:t>
            </a:r>
            <a:r>
              <a:rPr lang="en-US" sz="2800" dirty="0" err="1">
                <a:latin typeface="Arial" panose="020B0604020202020204" pitchFamily="34" charset="0"/>
                <a:cs typeface="Arial" panose="020B0604020202020204" pitchFamily="34" charset="0"/>
              </a:rPr>
              <a:t>isi</a:t>
            </a:r>
            <a:r>
              <a:rPr lang="en-US" sz="2800" dirty="0">
                <a:latin typeface="Arial" panose="020B0604020202020204" pitchFamily="34" charset="0"/>
                <a:cs typeface="Arial" panose="020B0604020202020204" pitchFamily="34" charset="0"/>
              </a:rPr>
              <a:t>&gt; </a:t>
            </a:r>
            <a:r>
              <a:rPr lang="en-US" sz="2800" dirty="0" err="1">
                <a:latin typeface="Arial" panose="020B0604020202020204" pitchFamily="34" charset="0"/>
                <a:cs typeface="Arial" panose="020B0604020202020204" pitchFamily="34" charset="0"/>
              </a:rPr>
              <a:t>bukanlah</a:t>
            </a:r>
            <a:r>
              <a:rPr lang="en-US" sz="2800" dirty="0">
                <a:latin typeface="Arial" panose="020B0604020202020204" pitchFamily="34" charset="0"/>
                <a:cs typeface="Arial" panose="020B0604020202020204" pitchFamily="34" charset="0"/>
              </a:rPr>
              <a:t> tag standard yang </a:t>
            </a:r>
            <a:r>
              <a:rPr lang="en-US" sz="2800" dirty="0" err="1">
                <a:latin typeface="Arial" panose="020B0604020202020204" pitchFamily="34" charset="0"/>
                <a:cs typeface="Arial" panose="020B0604020202020204" pitchFamily="34" charset="0"/>
              </a:rPr>
              <a:t>telah</a:t>
            </a:r>
            <a:r>
              <a:rPr lang="en-US" sz="2800" dirty="0">
                <a:latin typeface="Arial" panose="020B0604020202020204" pitchFamily="34" charset="0"/>
                <a:cs typeface="Arial" panose="020B0604020202020204" pitchFamily="34" charset="0"/>
              </a:rPr>
              <a:t> di </a:t>
            </a:r>
            <a:r>
              <a:rPr lang="en-US" sz="2800" dirty="0" err="1">
                <a:latin typeface="Arial" panose="020B0604020202020204" pitchFamily="34" charset="0"/>
                <a:cs typeface="Arial" panose="020B0604020202020204" pitchFamily="34" charset="0"/>
              </a:rPr>
              <a:t>tetapkan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dalam</a:t>
            </a:r>
            <a:r>
              <a:rPr lang="en-US" sz="2800" dirty="0">
                <a:latin typeface="Arial" panose="020B0604020202020204" pitchFamily="34" charset="0"/>
                <a:cs typeface="Arial" panose="020B0604020202020204" pitchFamily="34" charset="0"/>
              </a:rPr>
              <a:t> XML. Tag-tag </a:t>
            </a:r>
            <a:r>
              <a:rPr lang="en-US" sz="2800" dirty="0" err="1">
                <a:latin typeface="Arial" panose="020B0604020202020204" pitchFamily="34" charset="0"/>
                <a:cs typeface="Arial" panose="020B0604020202020204" pitchFamily="34" charset="0"/>
              </a:rPr>
              <a:t>itu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kita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buat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sendiri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sesuai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keinginan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kita</a:t>
            </a:r>
            <a:r>
              <a:rPr lang="en-US" sz="2800" dirty="0">
                <a:latin typeface="Arial" panose="020B0604020202020204" pitchFamily="34" charset="0"/>
                <a:cs typeface="Arial" panose="020B0604020202020204" pitchFamily="34" charset="0"/>
              </a:rPr>
              <a:t>.</a:t>
            </a:r>
          </a:p>
          <a:p>
            <a:pPr marL="0" indent="0">
              <a:buNone/>
            </a:pPr>
            <a:endParaRPr lang="en-US" sz="2400" dirty="0">
              <a:latin typeface="Arial Black" panose="020B0A040201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629" r="6023" b="13717"/>
          <a:stretch/>
        </p:blipFill>
        <p:spPr>
          <a:xfrm>
            <a:off x="2287386" y="1224991"/>
            <a:ext cx="6707758" cy="2411344"/>
          </a:xfrm>
          <a:prstGeom prst="rect">
            <a:avLst/>
          </a:prstGeom>
        </p:spPr>
      </p:pic>
    </p:spTree>
    <p:extLst>
      <p:ext uri="{BB962C8B-B14F-4D97-AF65-F5344CB8AC3E}">
        <p14:creationId xmlns:p14="http://schemas.microsoft.com/office/powerpoint/2010/main" val="17020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8123"/>
          </a:xfrm>
        </p:spPr>
        <p:txBody>
          <a:bodyPr/>
          <a:lstStyle/>
          <a:p>
            <a:pPr algn="ctr"/>
            <a:r>
              <a:rPr lang="en-US" dirty="0">
                <a:latin typeface="Aharoni" panose="02010803020104030203" pitchFamily="2" charset="-79"/>
                <a:cs typeface="Aharoni" panose="02010803020104030203" pitchFamily="2" charset="-79"/>
              </a:rPr>
              <a:t>APA ITU JSON?</a:t>
            </a:r>
            <a:endParaRPr lang="id-ID"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589212" y="1382233"/>
            <a:ext cx="8915400" cy="5178055"/>
          </a:xfrm>
        </p:spPr>
        <p:txBody>
          <a:bodyPr>
            <a:normAutofit/>
          </a:bodyPr>
          <a:lstStyle/>
          <a:p>
            <a:r>
              <a:rPr lang="id-ID" sz="2800" b="1" dirty="0"/>
              <a:t>JSON</a:t>
            </a:r>
            <a:r>
              <a:rPr lang="id-ID" sz="2800" dirty="0"/>
              <a:t> (JavaScript Object Notation) adalah format pertukaran data yang ringan, mudah dibaca dan ditulis oleh manusia, serta mudah diterjemahkan dan dibuat (generate) oleh komputer. </a:t>
            </a:r>
            <a:endParaRPr lang="en-US" sz="2800" dirty="0"/>
          </a:p>
          <a:p>
            <a:r>
              <a:rPr lang="id-ID" sz="2800" dirty="0"/>
              <a:t>JSON terbuat dari dua struktur:</a:t>
            </a:r>
            <a:endParaRPr lang="en-US" sz="2800" dirty="0"/>
          </a:p>
          <a:p>
            <a:pPr marL="0" indent="0">
              <a:buNone/>
            </a:pPr>
            <a:r>
              <a:rPr lang="en-US" sz="2800" dirty="0"/>
              <a:t>	1. </a:t>
            </a:r>
            <a:r>
              <a:rPr lang="id-ID" sz="2800" dirty="0"/>
              <a:t>Kumpulan pasangan nama/nilai.</a:t>
            </a:r>
            <a:endParaRPr lang="en-US" sz="2800" dirty="0"/>
          </a:p>
          <a:p>
            <a:pPr marL="0" indent="0">
              <a:buNone/>
            </a:pPr>
            <a:r>
              <a:rPr lang="en-US" sz="2800" dirty="0"/>
              <a:t>	2. </a:t>
            </a:r>
            <a:r>
              <a:rPr lang="id-ID" sz="2800" dirty="0"/>
              <a:t>Daftar nilai terurutkan</a:t>
            </a:r>
            <a:r>
              <a:rPr lang="en-US" sz="2800" dirty="0"/>
              <a:t>.</a:t>
            </a:r>
          </a:p>
        </p:txBody>
      </p:sp>
    </p:spTree>
    <p:extLst>
      <p:ext uri="{BB962C8B-B14F-4D97-AF65-F5344CB8AC3E}">
        <p14:creationId xmlns:p14="http://schemas.microsoft.com/office/powerpoint/2010/main" val="3805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16149" y="446567"/>
            <a:ext cx="9888463" cy="6145619"/>
          </a:xfrm>
        </p:spPr>
        <p:txBody>
          <a:bodyPr/>
          <a:lstStyle/>
          <a:p>
            <a:r>
              <a:rPr lang="en-US" sz="2800" dirty="0" err="1">
                <a:latin typeface="Arial Black" panose="020B0A04020102020204" pitchFamily="34" charset="0"/>
              </a:rPr>
              <a:t>Contoh</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latin typeface="Arial" panose="020B0604020202020204" pitchFamily="34" charset="0"/>
                <a:cs typeface="Arial" panose="020B0604020202020204" pitchFamily="34" charset="0"/>
              </a:rPr>
              <a:t>Salah </a:t>
            </a:r>
            <a:r>
              <a:rPr lang="en-US" sz="2800" dirty="0" err="1">
                <a:latin typeface="Arial" panose="020B0604020202020204" pitchFamily="34" charset="0"/>
                <a:cs typeface="Arial" panose="020B0604020202020204" pitchFamily="34" charset="0"/>
              </a:rPr>
              <a:t>satu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perbedaan</a:t>
            </a:r>
            <a:r>
              <a:rPr lang="en-US" sz="2800" dirty="0">
                <a:latin typeface="Arial" panose="020B0604020202020204" pitchFamily="34" charset="0"/>
                <a:cs typeface="Arial" panose="020B0604020202020204" pitchFamily="34" charset="0"/>
              </a:rPr>
              <a:t> JSON </a:t>
            </a:r>
            <a:r>
              <a:rPr lang="en-US" sz="2800" dirty="0" err="1">
                <a:latin typeface="Arial" panose="020B0604020202020204" pitchFamily="34" charset="0"/>
                <a:cs typeface="Arial" panose="020B0604020202020204" pitchFamily="34" charset="0"/>
              </a:rPr>
              <a:t>dan</a:t>
            </a:r>
            <a:r>
              <a:rPr lang="en-US" sz="2800" dirty="0">
                <a:latin typeface="Arial" panose="020B0604020202020204" pitchFamily="34" charset="0"/>
                <a:cs typeface="Arial" panose="020B0604020202020204" pitchFamily="34" charset="0"/>
              </a:rPr>
              <a:t> XML </a:t>
            </a:r>
            <a:r>
              <a:rPr lang="en-US" sz="2800" dirty="0" err="1">
                <a:latin typeface="Arial" panose="020B0604020202020204" pitchFamily="34" charset="0"/>
                <a:cs typeface="Arial" panose="020B0604020202020204" pitchFamily="34" charset="0"/>
              </a:rPr>
              <a:t>adalah</a:t>
            </a:r>
            <a:r>
              <a:rPr lang="en-US" sz="2800" dirty="0">
                <a:latin typeface="Arial" panose="020B0604020202020204" pitchFamily="34" charset="0"/>
                <a:cs typeface="Arial" panose="020B0604020202020204" pitchFamily="34" charset="0"/>
              </a:rPr>
              <a:t>,</a:t>
            </a:r>
            <a:r>
              <a:rPr lang="en-US" sz="2800" b="1"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Human readability </a:t>
            </a:r>
            <a:r>
              <a:rPr lang="en-US" sz="2800" dirty="0" err="1">
                <a:latin typeface="Arial" panose="020B0604020202020204" pitchFamily="34" charset="0"/>
                <a:cs typeface="Arial" panose="020B0604020202020204" pitchFamily="34" charset="0"/>
              </a:rPr>
              <a:t>yaitu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mudah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dibaca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adalah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kreteria</a:t>
            </a:r>
            <a:r>
              <a:rPr lang="en-US" sz="2800" dirty="0">
                <a:latin typeface="Arial" panose="020B0604020202020204" pitchFamily="34" charset="0"/>
                <a:cs typeface="Arial" panose="020B0604020202020204" pitchFamily="34" charset="0"/>
              </a:rPr>
              <a:t> yang </a:t>
            </a:r>
            <a:r>
              <a:rPr lang="en-US" sz="2800" dirty="0" err="1">
                <a:latin typeface="Arial" panose="020B0604020202020204" pitchFamily="34" charset="0"/>
                <a:cs typeface="Arial" panose="020B0604020202020204" pitchFamily="34" charset="0"/>
              </a:rPr>
              <a:t>penting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karena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dalam</a:t>
            </a:r>
            <a:r>
              <a:rPr lang="en-US" sz="2800" dirty="0">
                <a:latin typeface="Arial" panose="020B0604020202020204" pitchFamily="34" charset="0"/>
                <a:cs typeface="Arial" panose="020B0604020202020204" pitchFamily="34" charset="0"/>
              </a:rPr>
              <a:t> proses </a:t>
            </a:r>
            <a:r>
              <a:rPr lang="en-US" sz="2800" dirty="0" err="1">
                <a:latin typeface="Arial" panose="020B0604020202020204" pitchFamily="34" charset="0"/>
                <a:cs typeface="Arial" panose="020B0604020202020204" pitchFamily="34" charset="0"/>
              </a:rPr>
              <a:t>pembuatan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mendebug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akan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memudahkan</a:t>
            </a:r>
            <a:r>
              <a:rPr lang="en-US" sz="2800" dirty="0">
                <a:latin typeface="Arial" panose="020B0604020202020204" pitchFamily="34" charset="0"/>
                <a:cs typeface="Arial" panose="020B0604020202020204" pitchFamily="34" charset="0"/>
              </a:rPr>
              <a:t> programmer. XML </a:t>
            </a:r>
            <a:r>
              <a:rPr lang="en-US" sz="2800" dirty="0" err="1">
                <a:latin typeface="Arial" panose="020B0604020202020204" pitchFamily="34" charset="0"/>
                <a:cs typeface="Arial" panose="020B0604020202020204" pitchFamily="34" charset="0"/>
              </a:rPr>
              <a:t>lebih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mudah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dibaca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dan</a:t>
            </a:r>
            <a:r>
              <a:rPr lang="en-US" sz="2800" dirty="0">
                <a:latin typeface="Arial" panose="020B0604020202020204" pitchFamily="34" charset="0"/>
                <a:cs typeface="Arial" panose="020B0604020202020204" pitchFamily="34" charset="0"/>
              </a:rPr>
              <a:t> di debug </a:t>
            </a:r>
            <a:r>
              <a:rPr lang="en-US" sz="2800" dirty="0" err="1">
                <a:latin typeface="Arial" panose="020B0604020202020204" pitchFamily="34" charset="0"/>
                <a:cs typeface="Arial" panose="020B0604020202020204" pitchFamily="34" charset="0"/>
              </a:rPr>
              <a:t>dibandingkan</a:t>
            </a:r>
            <a:r>
              <a:rPr lang="en-US" sz="2800" dirty="0">
                <a:latin typeface="Arial" panose="020B0604020202020204" pitchFamily="34" charset="0"/>
                <a:cs typeface="Arial" panose="020B0604020202020204" pitchFamily="34" charset="0"/>
              </a:rPr>
              <a:t> JSON.</a:t>
            </a:r>
          </a:p>
          <a:p>
            <a:pPr marL="0" indent="0">
              <a:buNone/>
            </a:pPr>
            <a:endParaRPr lang="id-ID" dirty="0"/>
          </a:p>
        </p:txBody>
      </p:sp>
      <p:pic>
        <p:nvPicPr>
          <p:cNvPr id="6" name="Content Placeholder 3"/>
          <p:cNvPicPr>
            <a:picLocks noChangeAspect="1"/>
          </p:cNvPicPr>
          <p:nvPr/>
        </p:nvPicPr>
        <p:blipFill rotWithShape="1">
          <a:blip r:embed="rId2"/>
          <a:srcRect l="27745" t="23364" r="36628" b="42307"/>
          <a:stretch/>
        </p:blipFill>
        <p:spPr>
          <a:xfrm>
            <a:off x="2254148" y="1138933"/>
            <a:ext cx="5433192" cy="2454871"/>
          </a:xfrm>
          <a:prstGeom prst="rect">
            <a:avLst/>
          </a:prstGeom>
        </p:spPr>
      </p:pic>
    </p:spTree>
    <p:extLst>
      <p:ext uri="{BB962C8B-B14F-4D97-AF65-F5344CB8AC3E}">
        <p14:creationId xmlns:p14="http://schemas.microsoft.com/office/powerpoint/2010/main" val="286679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latin typeface="Arial Black" panose="020B0A04020102020204" pitchFamily="34" charset="0"/>
              </a:rPr>
              <a:t>Perbedaan yang paling mendasar antara XML dan HTML</a:t>
            </a:r>
            <a:br>
              <a:rPr lang="id-ID" dirty="0"/>
            </a:br>
            <a:endParaRPr lang="id-ID" dirty="0"/>
          </a:p>
        </p:txBody>
      </p:sp>
      <p:sp>
        <p:nvSpPr>
          <p:cNvPr id="3" name="Content Placeholder 2"/>
          <p:cNvSpPr>
            <a:spLocks noGrp="1"/>
          </p:cNvSpPr>
          <p:nvPr>
            <p:ph sz="half" idx="2"/>
          </p:nvPr>
        </p:nvSpPr>
        <p:spPr>
          <a:xfrm>
            <a:off x="765545" y="1818167"/>
            <a:ext cx="5826642" cy="4912242"/>
          </a:xfrm>
        </p:spPr>
        <p:txBody>
          <a:bodyPr>
            <a:normAutofit/>
          </a:bodyPr>
          <a:lstStyle/>
          <a:p>
            <a:pPr marL="0" indent="0">
              <a:buNone/>
            </a:pPr>
            <a:r>
              <a:rPr lang="id-ID" sz="2300" dirty="0">
                <a:latin typeface="Arial" panose="020B0604020202020204" pitchFamily="34" charset="0"/>
                <a:cs typeface="Arial" panose="020B0604020202020204" pitchFamily="34" charset="0"/>
              </a:rPr>
              <a:t>1. XML bukan merupakan pengganti HTML.</a:t>
            </a:r>
          </a:p>
          <a:p>
            <a:pPr marL="0" indent="0">
              <a:buNone/>
            </a:pPr>
            <a:r>
              <a:rPr lang="id-ID" sz="2300" dirty="0">
                <a:latin typeface="Arial" panose="020B0604020202020204" pitchFamily="34" charset="0"/>
                <a:cs typeface="Arial" panose="020B0604020202020204" pitchFamily="34" charset="0"/>
              </a:rPr>
              <a:t>2. XML dirancang untuk menyimpan dan mentransport data, dengan focus pada data apa itudan HTML</a:t>
            </a:r>
            <a:r>
              <a:rPr lang="en-US" sz="2300" dirty="0">
                <a:latin typeface="Arial" panose="020B0604020202020204" pitchFamily="34" charset="0"/>
                <a:cs typeface="Arial" panose="020B0604020202020204" pitchFamily="34" charset="0"/>
              </a:rPr>
              <a:t> </a:t>
            </a:r>
            <a:r>
              <a:rPr lang="id-ID" sz="2300" dirty="0">
                <a:latin typeface="Arial" panose="020B0604020202020204" pitchFamily="34" charset="0"/>
                <a:cs typeface="Arial" panose="020B0604020202020204" pitchFamily="34" charset="0"/>
              </a:rPr>
              <a:t>yang dirancang untuk menampilkan data, dengan focus pada seperti apa dataitu terlihat.</a:t>
            </a:r>
          </a:p>
          <a:p>
            <a:pPr marL="0" indent="0">
              <a:buNone/>
            </a:pPr>
            <a:r>
              <a:rPr lang="id-ID" sz="2300" dirty="0">
                <a:latin typeface="Arial" panose="020B0604020202020204" pitchFamily="34" charset="0"/>
                <a:cs typeface="Arial" panose="020B0604020202020204" pitchFamily="34" charset="0"/>
              </a:rPr>
              <a:t>3. XML dirancang untuk transportasi dan menyimpan data, dengan fokus pada apa data.</a:t>
            </a:r>
            <a:endParaRPr lang="en-US" sz="2300" dirty="0">
              <a:latin typeface="Arial" panose="020B0604020202020204" pitchFamily="34" charset="0"/>
              <a:cs typeface="Arial" panose="020B0604020202020204" pitchFamily="34" charset="0"/>
            </a:endParaRPr>
          </a:p>
          <a:p>
            <a:pPr marL="0" indent="0">
              <a:buNone/>
            </a:pPr>
            <a:r>
              <a:rPr lang="id-ID" sz="2300" dirty="0">
                <a:latin typeface="Arial" panose="020B0604020202020204" pitchFamily="34" charset="0"/>
                <a:cs typeface="Arial" panose="020B0604020202020204" pitchFamily="34" charset="0"/>
              </a:rPr>
              <a:t>4. HTML dirancang untuk menampilkan data, dengan fokus pada bagaimana data terlihat.</a:t>
            </a:r>
          </a:p>
          <a:p>
            <a:pPr marL="0" indent="0">
              <a:buNone/>
            </a:pPr>
            <a:endParaRPr lang="id-ID" dirty="0"/>
          </a:p>
          <a:p>
            <a:pPr marL="0" indent="0">
              <a:buNone/>
            </a:pPr>
            <a:endParaRPr lang="id-ID" dirty="0"/>
          </a:p>
        </p:txBody>
      </p:sp>
      <p:sp>
        <p:nvSpPr>
          <p:cNvPr id="6" name="Content Placeholder 5"/>
          <p:cNvSpPr>
            <a:spLocks noGrp="1"/>
          </p:cNvSpPr>
          <p:nvPr>
            <p:ph sz="quarter" idx="4"/>
          </p:nvPr>
        </p:nvSpPr>
        <p:spPr>
          <a:xfrm>
            <a:off x="6772940" y="1818167"/>
            <a:ext cx="5263115" cy="4774019"/>
          </a:xfrm>
        </p:spPr>
        <p:txBody>
          <a:bodyPr>
            <a:normAutofit lnSpcReduction="10000"/>
          </a:bodyPr>
          <a:lstStyle/>
          <a:p>
            <a:pPr marL="0" indent="0">
              <a:buNone/>
            </a:pPr>
            <a:r>
              <a:rPr lang="id-ID" sz="2300" dirty="0">
                <a:latin typeface="Arial" panose="020B0604020202020204" pitchFamily="34" charset="0"/>
                <a:cs typeface="Arial" panose="020B0604020202020204" pitchFamily="34" charset="0"/>
              </a:rPr>
              <a:t>5. HTML adalah tentang menampilkan informasi, sedangkan XML adalah membawainformasi.</a:t>
            </a:r>
          </a:p>
          <a:p>
            <a:pPr marL="0" indent="0">
              <a:buNone/>
            </a:pPr>
            <a:r>
              <a:rPr lang="id-ID" sz="2300" dirty="0">
                <a:latin typeface="Arial" panose="020B0604020202020204" pitchFamily="34" charset="0"/>
                <a:cs typeface="Arial" panose="020B0604020202020204" pitchFamily="34" charset="0"/>
              </a:rPr>
              <a:t>6. XML dan HTML memiliki standar penulisan tag yang berbeda, Tag yang digunakandalam HTML telah ditetapkan. Dokumen HTML hanya bisa menggunakan tag yangdidefinisikan dalam standar HTML (seperti&lt;p&gt;,&lt;h1&gt;,&lt;b&gt;,&lt;i&gt;dll). Sedangkan tagXML tidak ditetapkan atau tidak didefinisikan dalam standar    khusus. Penulis tag XML bebas menulis tag-nya sendiri.</a:t>
            </a:r>
          </a:p>
          <a:p>
            <a:endParaRPr lang="id-ID" dirty="0"/>
          </a:p>
        </p:txBody>
      </p:sp>
    </p:spTree>
    <p:extLst>
      <p:ext uri="{BB962C8B-B14F-4D97-AF65-F5344CB8AC3E}">
        <p14:creationId xmlns:p14="http://schemas.microsoft.com/office/powerpoint/2010/main" val="623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down)">
                                      <p:cBhvr>
                                        <p:cTn id="21" dur="580">
                                          <p:stCondLst>
                                            <p:cond delay="0"/>
                                          </p:stCondLst>
                                        </p:cTn>
                                        <p:tgtEl>
                                          <p:spTgt spid="6">
                                            <p:txEl>
                                              <p:pRg st="0" end="0"/>
                                            </p:txEl>
                                          </p:spTgt>
                                        </p:tgtEl>
                                      </p:cBhvr>
                                    </p:animEffect>
                                    <p:anim calcmode="lin" valueType="num">
                                      <p:cBhvr>
                                        <p:cTn id="2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xEl>
                                              <p:pRg st="0" end="0"/>
                                            </p:txEl>
                                          </p:spTgt>
                                        </p:tgtEl>
                                      </p:cBhvr>
                                      <p:to x="100000" y="60000"/>
                                    </p:animScale>
                                    <p:animScale>
                                      <p:cBhvr>
                                        <p:cTn id="28" dur="166" decel="50000">
                                          <p:stCondLst>
                                            <p:cond delay="676"/>
                                          </p:stCondLst>
                                        </p:cTn>
                                        <p:tgtEl>
                                          <p:spTgt spid="6">
                                            <p:txEl>
                                              <p:pRg st="0" end="0"/>
                                            </p:txEl>
                                          </p:spTgt>
                                        </p:tgtEl>
                                      </p:cBhvr>
                                      <p:to x="100000" y="100000"/>
                                    </p:animScale>
                                    <p:animScale>
                                      <p:cBhvr>
                                        <p:cTn id="29" dur="26">
                                          <p:stCondLst>
                                            <p:cond delay="1312"/>
                                          </p:stCondLst>
                                        </p:cTn>
                                        <p:tgtEl>
                                          <p:spTgt spid="6">
                                            <p:txEl>
                                              <p:pRg st="0" end="0"/>
                                            </p:txEl>
                                          </p:spTgt>
                                        </p:tgtEl>
                                      </p:cBhvr>
                                      <p:to x="100000" y="80000"/>
                                    </p:animScale>
                                    <p:animScale>
                                      <p:cBhvr>
                                        <p:cTn id="30" dur="166" decel="50000">
                                          <p:stCondLst>
                                            <p:cond delay="1338"/>
                                          </p:stCondLst>
                                        </p:cTn>
                                        <p:tgtEl>
                                          <p:spTgt spid="6">
                                            <p:txEl>
                                              <p:pRg st="0" end="0"/>
                                            </p:txEl>
                                          </p:spTgt>
                                        </p:tgtEl>
                                      </p:cBhvr>
                                      <p:to x="100000" y="100000"/>
                                    </p:animScale>
                                    <p:animScale>
                                      <p:cBhvr>
                                        <p:cTn id="31" dur="26">
                                          <p:stCondLst>
                                            <p:cond delay="1642"/>
                                          </p:stCondLst>
                                        </p:cTn>
                                        <p:tgtEl>
                                          <p:spTgt spid="6">
                                            <p:txEl>
                                              <p:pRg st="0" end="0"/>
                                            </p:txEl>
                                          </p:spTgt>
                                        </p:tgtEl>
                                      </p:cBhvr>
                                      <p:to x="100000" y="90000"/>
                                    </p:animScale>
                                    <p:animScale>
                                      <p:cBhvr>
                                        <p:cTn id="32" dur="166" decel="50000">
                                          <p:stCondLst>
                                            <p:cond delay="1668"/>
                                          </p:stCondLst>
                                        </p:cTn>
                                        <p:tgtEl>
                                          <p:spTgt spid="6">
                                            <p:txEl>
                                              <p:pRg st="0" end="0"/>
                                            </p:txEl>
                                          </p:spTgt>
                                        </p:tgtEl>
                                      </p:cBhvr>
                                      <p:to x="100000" y="100000"/>
                                    </p:animScale>
                                    <p:animScale>
                                      <p:cBhvr>
                                        <p:cTn id="33" dur="26">
                                          <p:stCondLst>
                                            <p:cond delay="1808"/>
                                          </p:stCondLst>
                                        </p:cTn>
                                        <p:tgtEl>
                                          <p:spTgt spid="6">
                                            <p:txEl>
                                              <p:pRg st="0" end="0"/>
                                            </p:txEl>
                                          </p:spTgt>
                                        </p:tgtEl>
                                      </p:cBhvr>
                                      <p:to x="100000" y="95000"/>
                                    </p:animScale>
                                    <p:animScale>
                                      <p:cBhvr>
                                        <p:cTn id="34" dur="166" decel="50000">
                                          <p:stCondLst>
                                            <p:cond delay="1834"/>
                                          </p:stCondLst>
                                        </p:cTn>
                                        <p:tgtEl>
                                          <p:spTgt spid="6">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down)">
                                      <p:cBhvr>
                                        <p:cTn id="37" dur="580">
                                          <p:stCondLst>
                                            <p:cond delay="0"/>
                                          </p:stCondLst>
                                        </p:cTn>
                                        <p:tgtEl>
                                          <p:spTgt spid="6">
                                            <p:txEl>
                                              <p:pRg st="1" end="1"/>
                                            </p:txEl>
                                          </p:spTgt>
                                        </p:tgtEl>
                                      </p:cBhvr>
                                    </p:animEffect>
                                    <p:anim calcmode="lin" valueType="num">
                                      <p:cBhvr>
                                        <p:cTn id="38"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6">
                                            <p:txEl>
                                              <p:pRg st="1" end="1"/>
                                            </p:txEl>
                                          </p:spTgt>
                                        </p:tgtEl>
                                      </p:cBhvr>
                                      <p:to x="100000" y="60000"/>
                                    </p:animScale>
                                    <p:animScale>
                                      <p:cBhvr>
                                        <p:cTn id="44" dur="166" decel="50000">
                                          <p:stCondLst>
                                            <p:cond delay="676"/>
                                          </p:stCondLst>
                                        </p:cTn>
                                        <p:tgtEl>
                                          <p:spTgt spid="6">
                                            <p:txEl>
                                              <p:pRg st="1" end="1"/>
                                            </p:txEl>
                                          </p:spTgt>
                                        </p:tgtEl>
                                      </p:cBhvr>
                                      <p:to x="100000" y="100000"/>
                                    </p:animScale>
                                    <p:animScale>
                                      <p:cBhvr>
                                        <p:cTn id="45" dur="26">
                                          <p:stCondLst>
                                            <p:cond delay="1312"/>
                                          </p:stCondLst>
                                        </p:cTn>
                                        <p:tgtEl>
                                          <p:spTgt spid="6">
                                            <p:txEl>
                                              <p:pRg st="1" end="1"/>
                                            </p:txEl>
                                          </p:spTgt>
                                        </p:tgtEl>
                                      </p:cBhvr>
                                      <p:to x="100000" y="80000"/>
                                    </p:animScale>
                                    <p:animScale>
                                      <p:cBhvr>
                                        <p:cTn id="46" dur="166" decel="50000">
                                          <p:stCondLst>
                                            <p:cond delay="1338"/>
                                          </p:stCondLst>
                                        </p:cTn>
                                        <p:tgtEl>
                                          <p:spTgt spid="6">
                                            <p:txEl>
                                              <p:pRg st="1" end="1"/>
                                            </p:txEl>
                                          </p:spTgt>
                                        </p:tgtEl>
                                      </p:cBhvr>
                                      <p:to x="100000" y="100000"/>
                                    </p:animScale>
                                    <p:animScale>
                                      <p:cBhvr>
                                        <p:cTn id="47" dur="26">
                                          <p:stCondLst>
                                            <p:cond delay="1642"/>
                                          </p:stCondLst>
                                        </p:cTn>
                                        <p:tgtEl>
                                          <p:spTgt spid="6">
                                            <p:txEl>
                                              <p:pRg st="1" end="1"/>
                                            </p:txEl>
                                          </p:spTgt>
                                        </p:tgtEl>
                                      </p:cBhvr>
                                      <p:to x="100000" y="90000"/>
                                    </p:animScale>
                                    <p:animScale>
                                      <p:cBhvr>
                                        <p:cTn id="48" dur="166" decel="50000">
                                          <p:stCondLst>
                                            <p:cond delay="1668"/>
                                          </p:stCondLst>
                                        </p:cTn>
                                        <p:tgtEl>
                                          <p:spTgt spid="6">
                                            <p:txEl>
                                              <p:pRg st="1" end="1"/>
                                            </p:txEl>
                                          </p:spTgt>
                                        </p:tgtEl>
                                      </p:cBhvr>
                                      <p:to x="100000" y="100000"/>
                                    </p:animScale>
                                    <p:animScale>
                                      <p:cBhvr>
                                        <p:cTn id="49" dur="26">
                                          <p:stCondLst>
                                            <p:cond delay="1808"/>
                                          </p:stCondLst>
                                        </p:cTn>
                                        <p:tgtEl>
                                          <p:spTgt spid="6">
                                            <p:txEl>
                                              <p:pRg st="1" end="1"/>
                                            </p:txEl>
                                          </p:spTgt>
                                        </p:tgtEl>
                                      </p:cBhvr>
                                      <p:to x="100000" y="95000"/>
                                    </p:animScale>
                                    <p:animScale>
                                      <p:cBhvr>
                                        <p:cTn id="50" dur="166" decel="50000">
                                          <p:stCondLst>
                                            <p:cond delay="1834"/>
                                          </p:stCondLst>
                                        </p:cTn>
                                        <p:tgtEl>
                                          <p:spTgt spid="6">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a:latin typeface="Arial Black" panose="020B0A04020102020204" pitchFamily="34" charset="0"/>
              </a:rPr>
              <a:t>Apasih</a:t>
            </a:r>
            <a:r>
              <a:rPr lang="en-US" sz="4400" dirty="0">
                <a:latin typeface="Arial Black" panose="020B0A04020102020204" pitchFamily="34" charset="0"/>
              </a:rPr>
              <a:t> JavaScript </a:t>
            </a:r>
            <a:r>
              <a:rPr lang="en-US" sz="4400" dirty="0" err="1">
                <a:latin typeface="Arial Black" panose="020B0A04020102020204" pitchFamily="34" charset="0"/>
              </a:rPr>
              <a:t>Itu</a:t>
            </a:r>
            <a:r>
              <a:rPr lang="en-US" sz="4400" dirty="0">
                <a:latin typeface="Arial Black" panose="020B0A04020102020204" pitchFamily="34" charset="0"/>
              </a:rPr>
              <a:t>?</a:t>
            </a:r>
            <a:endParaRPr lang="id-ID" sz="4400" dirty="0">
              <a:latin typeface="Arial Black" panose="020B0A04020102020204" pitchFamily="34" charset="0"/>
            </a:endParaRPr>
          </a:p>
        </p:txBody>
      </p:sp>
      <p:sp>
        <p:nvSpPr>
          <p:cNvPr id="3" name="Content Placeholder 2"/>
          <p:cNvSpPr>
            <a:spLocks noGrp="1"/>
          </p:cNvSpPr>
          <p:nvPr>
            <p:ph idx="1"/>
          </p:nvPr>
        </p:nvSpPr>
        <p:spPr>
          <a:xfrm>
            <a:off x="946298" y="1488558"/>
            <a:ext cx="10558314" cy="5252484"/>
          </a:xfrm>
        </p:spPr>
        <p:txBody>
          <a:bodyPr>
            <a:noAutofit/>
          </a:bodyPr>
          <a:lstStyle/>
          <a:p>
            <a:r>
              <a:rPr lang="id-ID" sz="3200" b="1" dirty="0">
                <a:latin typeface="Arial" panose="020B0604020202020204" pitchFamily="34" charset="0"/>
                <a:cs typeface="Arial" panose="020B0604020202020204" pitchFamily="34" charset="0"/>
              </a:rPr>
              <a:t>JavaScript </a:t>
            </a:r>
            <a:r>
              <a:rPr lang="id-ID" sz="3200" dirty="0">
                <a:latin typeface="Arial" panose="020B0604020202020204" pitchFamily="34" charset="0"/>
                <a:cs typeface="Arial" panose="020B0604020202020204" pitchFamily="34" charset="0"/>
              </a:rPr>
              <a:t>adalah bahasa scripting yang popular di internet dan dapat bekerja di sebagian besar browser popular seperti Internet Explorer (IE), Mozilla Firefox, Netscape dan Opera. Kode JavaScript dapat disisipkan dalam halaman web menggunakan tag SCRIPT. </a:t>
            </a:r>
            <a:endParaRPr lang="en-US" sz="3200" dirty="0">
              <a:latin typeface="Arial" panose="020B0604020202020204" pitchFamily="34" charset="0"/>
              <a:cs typeface="Arial" panose="020B0604020202020204" pitchFamily="34" charset="0"/>
            </a:endParaRPr>
          </a:p>
          <a:p>
            <a:r>
              <a:rPr lang="id-ID" sz="3200" dirty="0">
                <a:latin typeface="Arial" panose="020B0604020202020204" pitchFamily="34" charset="0"/>
                <a:cs typeface="Arial" panose="020B0604020202020204" pitchFamily="34" charset="0"/>
              </a:rPr>
              <a:t>Contoh JavaScript</a:t>
            </a:r>
            <a:r>
              <a:rPr lang="en-US" sz="3200" dirty="0">
                <a:latin typeface="Arial" panose="020B0604020202020204" pitchFamily="34" charset="0"/>
                <a:cs typeface="Arial" panose="020B0604020202020204" pitchFamily="34" charset="0"/>
              </a:rPr>
              <a:t> :</a:t>
            </a:r>
          </a:p>
          <a:p>
            <a:pPr marL="0" indent="0">
              <a:buNone/>
            </a:pPr>
            <a:br>
              <a:rPr lang="id-ID"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&lt;script type="teks/javascript"&gt;</a:t>
            </a:r>
            <a:br>
              <a:rPr lang="id-ID"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alert("Halo Dunia!");</a:t>
            </a:r>
            <a:br>
              <a:rPr lang="id-ID"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&lt;/script&gt;</a:t>
            </a:r>
            <a:br>
              <a:rPr lang="id-ID" sz="3200" dirty="0">
                <a:latin typeface="Arial" panose="020B0604020202020204" pitchFamily="34" charset="0"/>
                <a:cs typeface="Arial" panose="020B0604020202020204" pitchFamily="34" charset="0"/>
              </a:rPr>
            </a:b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08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97" y="581579"/>
            <a:ext cx="8911687" cy="821918"/>
          </a:xfrm>
        </p:spPr>
        <p:txBody>
          <a:bodyPr>
            <a:normAutofit fontScale="90000"/>
          </a:bodyPr>
          <a:lstStyle/>
          <a:p>
            <a:pPr algn="ctr"/>
            <a:r>
              <a:rPr lang="id-ID" b="1" dirty="0">
                <a:solidFill>
                  <a:srgbClr val="00B0F0"/>
                </a:solidFill>
                <a:latin typeface="Arial Black" panose="020B0A04020102020204" pitchFamily="34" charset="0"/>
              </a:rPr>
              <a:t>FRONT</a:t>
            </a:r>
            <a:r>
              <a:rPr lang="en-US" b="1" dirty="0">
                <a:solidFill>
                  <a:srgbClr val="00B0F0"/>
                </a:solidFill>
                <a:latin typeface="Arial Black" panose="020B0A04020102020204" pitchFamily="34" charset="0"/>
              </a:rPr>
              <a:t> </a:t>
            </a:r>
            <a:r>
              <a:rPr lang="id-ID" b="1" dirty="0">
                <a:solidFill>
                  <a:srgbClr val="00B0F0"/>
                </a:solidFill>
                <a:latin typeface="Arial Black" panose="020B0A04020102020204" pitchFamily="34" charset="0"/>
              </a:rPr>
              <a:t>END </a:t>
            </a:r>
            <a:r>
              <a:rPr lang="id-ID" dirty="0">
                <a:solidFill>
                  <a:srgbClr val="00B0F0"/>
                </a:solidFill>
                <a:latin typeface="Arial Black" panose="020B0A04020102020204" pitchFamily="34" charset="0"/>
              </a:rPr>
              <a:t>DAN </a:t>
            </a:r>
            <a:r>
              <a:rPr lang="id-ID" b="1" dirty="0">
                <a:solidFill>
                  <a:srgbClr val="00B0F0"/>
                </a:solidFill>
                <a:latin typeface="Arial Black" panose="020B0A04020102020204" pitchFamily="34" charset="0"/>
              </a:rPr>
              <a:t>BACK</a:t>
            </a:r>
            <a:r>
              <a:rPr lang="en-US" b="1" dirty="0">
                <a:solidFill>
                  <a:srgbClr val="00B0F0"/>
                </a:solidFill>
                <a:latin typeface="Arial Black" panose="020B0A04020102020204" pitchFamily="34" charset="0"/>
              </a:rPr>
              <a:t> </a:t>
            </a:r>
            <a:r>
              <a:rPr lang="id-ID" b="1" dirty="0">
                <a:solidFill>
                  <a:srgbClr val="00B0F0"/>
                </a:solidFill>
                <a:latin typeface="Arial Black" panose="020B0A04020102020204" pitchFamily="34" charset="0"/>
              </a:rPr>
              <a:t>END</a:t>
            </a:r>
            <a:br>
              <a:rPr lang="id-ID" b="1" dirty="0"/>
            </a:br>
            <a:endParaRPr lang="id-ID" dirty="0"/>
          </a:p>
        </p:txBody>
      </p:sp>
      <p:sp>
        <p:nvSpPr>
          <p:cNvPr id="3" name="Content Placeholder 2"/>
          <p:cNvSpPr>
            <a:spLocks noGrp="1"/>
          </p:cNvSpPr>
          <p:nvPr>
            <p:ph idx="1"/>
          </p:nvPr>
        </p:nvSpPr>
        <p:spPr>
          <a:xfrm>
            <a:off x="861237" y="1531088"/>
            <a:ext cx="10728251" cy="5167423"/>
          </a:xfrm>
        </p:spPr>
        <p:txBody>
          <a:bodyPr/>
          <a:lstStyle/>
          <a:p>
            <a:r>
              <a:rPr lang="en-US" sz="2400" i="1" dirty="0">
                <a:latin typeface="Arial" panose="020B0604020202020204" pitchFamily="34" charset="0"/>
                <a:cs typeface="Arial" panose="020B0604020202020204" pitchFamily="34" charset="0"/>
              </a:rPr>
              <a:t>Front-end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ataupun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Back-end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keduanya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adalah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penting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pembuatan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suatu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aplikasi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baik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berupa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aplikasi</a:t>
            </a:r>
            <a:r>
              <a:rPr lang="en-US" sz="2400" dirty="0">
                <a:latin typeface="Arial" panose="020B0604020202020204" pitchFamily="34" charset="0"/>
                <a:cs typeface="Arial" panose="020B0604020202020204" pitchFamily="34" charset="0"/>
              </a:rPr>
              <a:t> desktop, web </a:t>
            </a:r>
            <a:r>
              <a:rPr lang="en-US" sz="2400" dirty="0" err="1">
                <a:latin typeface="Arial" panose="020B0604020202020204" pitchFamily="34" charset="0"/>
                <a:cs typeface="Arial" panose="020B0604020202020204" pitchFamily="34" charset="0"/>
              </a:rPr>
              <a:t>ataupun</a:t>
            </a:r>
            <a:r>
              <a:rPr lang="en-US" sz="2400" dirty="0">
                <a:latin typeface="Arial" panose="020B0604020202020204" pitchFamily="34" charset="0"/>
                <a:cs typeface="Arial" panose="020B0604020202020204" pitchFamily="34" charset="0"/>
              </a:rPr>
              <a:t> mobile.</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Front-End Developer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bertugas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untuk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mendesain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tampilan</a:t>
            </a:r>
            <a:r>
              <a:rPr lang="en-US" sz="2400" dirty="0">
                <a:latin typeface="Arial" panose="020B0604020202020204" pitchFamily="34" charset="0"/>
                <a:cs typeface="Arial" panose="020B0604020202020204" pitchFamily="34" charset="0"/>
              </a:rPr>
              <a:t> (layout) </a:t>
            </a:r>
            <a:r>
              <a:rPr lang="en-US" sz="2400" dirty="0" err="1">
                <a:latin typeface="Arial" panose="020B0604020202020204" pitchFamily="34" charset="0"/>
                <a:cs typeface="Arial" panose="020B0604020202020204" pitchFamily="34" charset="0"/>
              </a:rPr>
              <a:t>luarnya</a:t>
            </a:r>
            <a:r>
              <a:rPr lang="en-US" sz="2400" dirty="0">
                <a:latin typeface="Arial" panose="020B0604020202020204" pitchFamily="34" charset="0"/>
                <a:cs typeface="Arial" panose="020B0604020202020204" pitchFamily="34" charset="0"/>
              </a:rPr>
              <a:t> agar </a:t>
            </a:r>
            <a:r>
              <a:rPr lang="en-US" sz="2400" dirty="0" err="1">
                <a:latin typeface="Arial" panose="020B0604020202020204" pitchFamily="34" charset="0"/>
                <a:cs typeface="Arial" panose="020B0604020202020204" pitchFamily="34" charset="0"/>
              </a:rPr>
              <a:t>terlihat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menarik</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sedangkan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Back-End Developer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bertugas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untuk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membuat</a:t>
            </a:r>
            <a:r>
              <a:rPr lang="en-US" sz="2400" dirty="0">
                <a:latin typeface="Arial" panose="020B0604020202020204" pitchFamily="34" charset="0"/>
                <a:cs typeface="Arial" panose="020B0604020202020204" pitchFamily="34" charset="0"/>
              </a:rPr>
              <a:t> web/ </a:t>
            </a:r>
            <a:r>
              <a:rPr lang="en-US" sz="2400" dirty="0" err="1">
                <a:latin typeface="Arial" panose="020B0604020202020204" pitchFamily="34" charset="0"/>
                <a:cs typeface="Arial" panose="020B0604020202020204" pitchFamily="34" charset="0"/>
              </a:rPr>
              <a:t>aplikasi</a:t>
            </a:r>
            <a:r>
              <a:rPr lang="en-US" sz="2400" dirty="0">
                <a:latin typeface="Arial" panose="020B0604020202020204" pitchFamily="34" charset="0"/>
                <a:cs typeface="Arial" panose="020B0604020202020204" pitchFamily="34" charset="0"/>
              </a:rPr>
              <a:t> agar </a:t>
            </a:r>
            <a:r>
              <a:rPr lang="en-US" sz="2400" dirty="0" err="1">
                <a:latin typeface="Arial" panose="020B0604020202020204" pitchFamily="34" charset="0"/>
                <a:cs typeface="Arial" panose="020B0604020202020204" pitchFamily="34" charset="0"/>
              </a:rPr>
              <a:t>bisa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berjalan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sesuai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keiinginan</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dinamis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interaktif</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dengan</a:t>
            </a:r>
            <a:r>
              <a:rPr lang="en-US" sz="2400" dirty="0">
                <a:latin typeface="Arial" panose="020B0604020202020204" pitchFamily="34" charset="0"/>
                <a:cs typeface="Arial" panose="020B0604020202020204" pitchFamily="34" charset="0"/>
              </a:rPr>
              <a:t> source code </a:t>
            </a:r>
            <a:r>
              <a:rPr lang="en-US" sz="2400" dirty="0" err="1">
                <a:latin typeface="Arial" panose="020B0604020202020204" pitchFamily="34" charset="0"/>
                <a:cs typeface="Arial" panose="020B0604020202020204" pitchFamily="34" charset="0"/>
              </a:rPr>
              <a:t>nya</a:t>
            </a:r>
            <a:r>
              <a:rPr lang="en-US"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endParaRPr lang="id-ID" dirty="0"/>
          </a:p>
        </p:txBody>
      </p:sp>
    </p:spTree>
    <p:extLst>
      <p:ext uri="{BB962C8B-B14F-4D97-AF65-F5344CB8AC3E}">
        <p14:creationId xmlns:p14="http://schemas.microsoft.com/office/powerpoint/2010/main" val="327687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220" y="624110"/>
            <a:ext cx="10845392" cy="6074402"/>
          </a:xfrm>
        </p:spPr>
        <p:txBody>
          <a:bodyPr>
            <a:noAutofit/>
          </a:bodyPr>
          <a:lstStyle/>
          <a:p>
            <a:r>
              <a:rPr lang="en-US" sz="2300" b="1" dirty="0">
                <a:latin typeface="Arial" panose="020B0604020202020204" pitchFamily="34" charset="0"/>
                <a:cs typeface="Arial" panose="020B0604020202020204" pitchFamily="34" charset="0"/>
              </a:rPr>
              <a:t>	</a:t>
            </a:r>
            <a:r>
              <a:rPr lang="en-US" sz="2300" b="1" dirty="0" err="1">
                <a:latin typeface="Arial" panose="020B0604020202020204" pitchFamily="34" charset="0"/>
                <a:cs typeface="Arial" panose="020B0604020202020204" pitchFamily="34" charset="0"/>
              </a:rPr>
              <a:t>Ilustrasinya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semisal</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sebuah</a:t>
            </a:r>
            <a:r>
              <a:rPr lang="en-US" sz="2300" dirty="0">
                <a:latin typeface="Arial" panose="020B0604020202020204" pitchFamily="34" charset="0"/>
                <a:cs typeface="Arial" panose="020B0604020202020204" pitchFamily="34" charset="0"/>
              </a:rPr>
              <a:t> developer website </a:t>
            </a:r>
            <a:r>
              <a:rPr lang="en-US" sz="2300" dirty="0" err="1">
                <a:latin typeface="Arial" panose="020B0604020202020204" pitchFamily="34" charset="0"/>
                <a:cs typeface="Arial" panose="020B0604020202020204" pitchFamily="34" charset="0"/>
              </a:rPr>
              <a:t>menerima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pesanan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pembuatan</a:t>
            </a:r>
            <a:r>
              <a:rPr lang="en-US" sz="2300" dirty="0">
                <a:latin typeface="Arial" panose="020B0604020202020204" pitchFamily="34" charset="0"/>
                <a:cs typeface="Arial" panose="020B0604020202020204" pitchFamily="34" charset="0"/>
              </a:rPr>
              <a:t> website, </a:t>
            </a:r>
            <a:r>
              <a:rPr lang="en-US" sz="2300" dirty="0" err="1">
                <a:latin typeface="Arial" panose="020B0604020202020204" pitchFamily="34" charset="0"/>
                <a:cs typeface="Arial" panose="020B0604020202020204" pitchFamily="34" charset="0"/>
              </a:rPr>
              <a:t>perusahaan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tersebut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hanya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memberikan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gambar</a:t>
            </a:r>
            <a:r>
              <a:rPr lang="en-US" sz="2300" dirty="0">
                <a:latin typeface="Arial" panose="020B0604020202020204" pitchFamily="34" charset="0"/>
                <a:cs typeface="Arial" panose="020B0604020202020204" pitchFamily="34" charset="0"/>
              </a:rPr>
              <a:t> website yang </a:t>
            </a:r>
            <a:r>
              <a:rPr lang="en-US" sz="2300" dirty="0" err="1">
                <a:latin typeface="Arial" panose="020B0604020202020204" pitchFamily="34" charset="0"/>
                <a:cs typeface="Arial" panose="020B0604020202020204" pitchFamily="34" charset="0"/>
              </a:rPr>
              <a:t>mereka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inginkan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atau</a:t>
            </a:r>
            <a:r>
              <a:rPr lang="en-US" sz="2300" dirty="0">
                <a:latin typeface="Arial" panose="020B0604020202020204" pitchFamily="34" charset="0"/>
                <a:cs typeface="Arial" panose="020B0604020202020204" pitchFamily="34" charset="0"/>
              </a:rPr>
              <a:t> yang </a:t>
            </a:r>
            <a:r>
              <a:rPr lang="en-US" sz="2300" dirty="0" err="1">
                <a:latin typeface="Arial" panose="020B0604020202020204" pitchFamily="34" charset="0"/>
                <a:cs typeface="Arial" panose="020B0604020202020204" pitchFamily="34" charset="0"/>
              </a:rPr>
              <a:t>biasa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disebut</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mockup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Disinilah</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peran</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Front-End</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Back-end</a:t>
            </a:r>
            <a:r>
              <a:rPr lang="en-US" sz="2300" dirty="0">
                <a:latin typeface="Arial" panose="020B0604020202020204" pitchFamily="34" charset="0"/>
                <a:cs typeface="Arial" panose="020B0604020202020204" pitchFamily="34" charset="0"/>
              </a:rPr>
              <a:t> developer </a:t>
            </a:r>
            <a:r>
              <a:rPr lang="en-US" sz="2300" dirty="0" err="1">
                <a:latin typeface="Arial" panose="020B0604020202020204" pitchFamily="34" charset="0"/>
                <a:cs typeface="Arial" panose="020B0604020202020204" pitchFamily="34" charset="0"/>
              </a:rPr>
              <a:t>dibedakan</a:t>
            </a:r>
            <a:r>
              <a:rPr lang="en-US" sz="2300" dirty="0">
                <a:latin typeface="Arial" panose="020B0604020202020204" pitchFamily="34" charset="0"/>
                <a:cs typeface="Arial" panose="020B0604020202020204" pitchFamily="34" charset="0"/>
              </a:rPr>
              <a:t>, yang </a:t>
            </a:r>
            <a:r>
              <a:rPr lang="en-US" sz="2300" dirty="0" err="1">
                <a:latin typeface="Arial" panose="020B0604020202020204" pitchFamily="34" charset="0"/>
                <a:cs typeface="Arial" panose="020B0604020202020204" pitchFamily="34" charset="0"/>
              </a:rPr>
              <a:t>pertama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memulai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pekerjaan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adalah</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Front-End</a:t>
            </a:r>
            <a:r>
              <a:rPr lang="en-US" sz="2300" dirty="0">
                <a:latin typeface="Arial" panose="020B0604020202020204" pitchFamily="34" charset="0"/>
                <a:cs typeface="Arial" panose="020B0604020202020204" pitchFamily="34" charset="0"/>
              </a:rPr>
              <a:t>, para Front-End developer </a:t>
            </a:r>
            <a:r>
              <a:rPr lang="en-US" sz="2300" dirty="0" err="1">
                <a:latin typeface="Arial" panose="020B0604020202020204" pitchFamily="34" charset="0"/>
                <a:cs typeface="Arial" panose="020B0604020202020204" pitchFamily="34" charset="0"/>
              </a:rPr>
              <a:t>akan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memulai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tugas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mereka</a:t>
            </a:r>
            <a:r>
              <a:rPr lang="en-US" sz="2300" dirty="0">
                <a:latin typeface="Arial" panose="020B0604020202020204" pitchFamily="34" charset="0"/>
                <a:cs typeface="Arial" panose="020B0604020202020204" pitchFamily="34" charset="0"/>
              </a:rPr>
              <a:t> yang </a:t>
            </a:r>
            <a:r>
              <a:rPr lang="en-US" sz="2300" dirty="0" err="1">
                <a:latin typeface="Arial" panose="020B0604020202020204" pitchFamily="34" charset="0"/>
                <a:cs typeface="Arial" panose="020B0604020202020204" pitchFamily="34" charset="0"/>
              </a:rPr>
              <a:t>pertama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yaitu</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merubah</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gambar</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mockup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tadi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menjadi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sebuah</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halaman</a:t>
            </a:r>
            <a:r>
              <a:rPr lang="en-US" sz="2300" dirty="0">
                <a:latin typeface="Arial" panose="020B0604020202020204" pitchFamily="34" charset="0"/>
                <a:cs typeface="Arial" panose="020B0604020202020204" pitchFamily="34" charset="0"/>
              </a:rPr>
              <a:t> web static </a:t>
            </a:r>
            <a:r>
              <a:rPr lang="en-US" sz="2300" dirty="0" err="1">
                <a:latin typeface="Arial" panose="020B0604020202020204" pitchFamily="34" charset="0"/>
                <a:cs typeface="Arial" panose="020B0604020202020204" pitchFamily="34" charset="0"/>
              </a:rPr>
              <a:t>berbentuk</a:t>
            </a:r>
            <a:r>
              <a:rPr lang="en-US" sz="2300" dirty="0">
                <a:latin typeface="Arial" panose="020B0604020202020204" pitchFamily="34" charset="0"/>
                <a:cs typeface="Arial" panose="020B0604020202020204" pitchFamily="34" charset="0"/>
              </a:rPr>
              <a:t> HTML (</a:t>
            </a:r>
            <a:r>
              <a:rPr lang="en-US" sz="2300" dirty="0" err="1">
                <a:latin typeface="Arial" panose="020B0604020202020204" pitchFamily="34" charset="0"/>
                <a:cs typeface="Arial" panose="020B0604020202020204" pitchFamily="34" charset="0"/>
              </a:rPr>
              <a:t>atau</a:t>
            </a:r>
            <a:r>
              <a:rPr lang="en-US" sz="2300" dirty="0">
                <a:latin typeface="Arial" panose="020B0604020202020204" pitchFamily="34" charset="0"/>
                <a:cs typeface="Arial" panose="020B0604020202020204" pitchFamily="34" charset="0"/>
              </a:rPr>
              <a:t> yang </a:t>
            </a:r>
            <a:r>
              <a:rPr lang="en-US" sz="2300" dirty="0" err="1">
                <a:latin typeface="Arial" panose="020B0604020202020204" pitchFamily="34" charset="0"/>
                <a:cs typeface="Arial" panose="020B0604020202020204" pitchFamily="34" charset="0"/>
              </a:rPr>
              <a:t>biasa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disebut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dengan</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slicing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tugas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ini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cukup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berat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karena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seorang</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Front-End</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developer</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harus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memastikan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hasil</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slicing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mereka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sama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persis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dengan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gambar</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mockup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baik</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itu</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tampilan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animasi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lain-lain.</a:t>
            </a:r>
            <a:br>
              <a:rPr lang="en-US" sz="2300" dirty="0">
                <a:latin typeface="Arial" panose="020B0604020202020204" pitchFamily="34" charset="0"/>
                <a:cs typeface="Arial" panose="020B0604020202020204" pitchFamily="34" charset="0"/>
              </a:rPr>
            </a:b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Seorang</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Front-End</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developer</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harus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memahami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beberapa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bahasa</a:t>
            </a:r>
            <a:r>
              <a:rPr lang="en-US" sz="2300" dirty="0">
                <a:latin typeface="Arial" panose="020B0604020202020204" pitchFamily="34" charset="0"/>
                <a:cs typeface="Arial" panose="020B0604020202020204" pitchFamily="34" charset="0"/>
              </a:rPr>
              <a:t> programming </a:t>
            </a:r>
            <a:r>
              <a:rPr lang="en-US" sz="2300" dirty="0" err="1">
                <a:latin typeface="Arial" panose="020B0604020202020204" pitchFamily="34" charset="0"/>
                <a:cs typeface="Arial" panose="020B0604020202020204" pitchFamily="34" charset="0"/>
              </a:rPr>
              <a:t>yaitu</a:t>
            </a:r>
            <a:r>
              <a:rPr lang="en-US" sz="2300" dirty="0">
                <a:latin typeface="Arial" panose="020B0604020202020204" pitchFamily="34" charset="0"/>
                <a:cs typeface="Arial" panose="020B0604020202020204" pitchFamily="34" charset="0"/>
              </a:rPr>
              <a:t> HTML, CSS, </a:t>
            </a:r>
            <a:r>
              <a:rPr lang="en-US" sz="2300" dirty="0" err="1">
                <a:latin typeface="Arial" panose="020B0604020202020204" pitchFamily="34" charset="0"/>
                <a:cs typeface="Arial" panose="020B0604020202020204" pitchFamily="34" charset="0"/>
              </a:rPr>
              <a:t>Javascript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Jquery</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Setelah</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menerima</a:t>
            </a:r>
            <a:r>
              <a:rPr lang="en-US" sz="2300" dirty="0">
                <a:latin typeface="Arial" panose="020B0604020202020204" pitchFamily="34" charset="0"/>
                <a:cs typeface="Arial" panose="020B0604020202020204" pitchFamily="34" charset="0"/>
              </a:rPr>
              <a:t> file web static </a:t>
            </a:r>
            <a:r>
              <a:rPr lang="en-US" sz="2300" dirty="0" err="1">
                <a:latin typeface="Arial" panose="020B0604020202020204" pitchFamily="34" charset="0"/>
                <a:cs typeface="Arial" panose="020B0604020202020204" pitchFamily="34" charset="0"/>
              </a:rPr>
              <a:t>maka</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Back-End</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developer</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akan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segera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merubah</a:t>
            </a:r>
            <a:r>
              <a:rPr lang="en-US" sz="2300" dirty="0">
                <a:latin typeface="Arial" panose="020B0604020202020204" pitchFamily="34" charset="0"/>
                <a:cs typeface="Arial" panose="020B0604020202020204" pitchFamily="34" charset="0"/>
              </a:rPr>
              <a:t> file </a:t>
            </a:r>
            <a:r>
              <a:rPr lang="en-US" sz="2300" dirty="0" err="1">
                <a:latin typeface="Arial" panose="020B0604020202020204" pitchFamily="34" charset="0"/>
                <a:cs typeface="Arial" panose="020B0604020202020204" pitchFamily="34" charset="0"/>
              </a:rPr>
              <a:t>tersebut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menjadi</a:t>
            </a:r>
            <a:r>
              <a:rPr lang="en-US" sz="2300" dirty="0">
                <a:latin typeface="Arial" panose="020B0604020202020204" pitchFamily="34" charset="0"/>
                <a:cs typeface="Arial" panose="020B0604020202020204" pitchFamily="34" charset="0"/>
              </a:rPr>
              <a:t> Web </a:t>
            </a:r>
            <a:r>
              <a:rPr lang="en-US" sz="2300" dirty="0" err="1">
                <a:latin typeface="Arial" panose="020B0604020202020204" pitchFamily="34" charset="0"/>
                <a:cs typeface="Arial" panose="020B0604020202020204" pitchFamily="34" charset="0"/>
              </a:rPr>
              <a:t>Dinamis</a:t>
            </a:r>
            <a:r>
              <a:rPr lang="en-US" sz="2300" dirty="0">
                <a:latin typeface="Arial" panose="020B0604020202020204" pitchFamily="34" charset="0"/>
                <a:cs typeface="Arial" panose="020B0604020202020204" pitchFamily="34" charset="0"/>
              </a:rPr>
              <a:t>,</a:t>
            </a:r>
            <a:r>
              <a:rPr lang="en-US" sz="2300" b="1"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tugas</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Back-End</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Developer</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adalah</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memastikan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semua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fungsi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berjalan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dengan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baik</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benar</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para </a:t>
            </a:r>
            <a:r>
              <a:rPr lang="en-US" sz="2300" i="1" dirty="0">
                <a:latin typeface="Arial" panose="020B0604020202020204" pitchFamily="34" charset="0"/>
                <a:cs typeface="Arial" panose="020B0604020202020204" pitchFamily="34" charset="0"/>
              </a:rPr>
              <a:t>Back-end</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ini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harus</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memamahi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beberapa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bahasa</a:t>
            </a:r>
            <a:r>
              <a:rPr lang="en-US" sz="2300" dirty="0">
                <a:latin typeface="Arial" panose="020B0604020202020204" pitchFamily="34" charset="0"/>
                <a:cs typeface="Arial" panose="020B0604020202020204" pitchFamily="34" charset="0"/>
              </a:rPr>
              <a:t> programming </a:t>
            </a:r>
            <a:r>
              <a:rPr lang="en-US" sz="2300" dirty="0" err="1">
                <a:latin typeface="Arial" panose="020B0604020202020204" pitchFamily="34" charset="0"/>
                <a:cs typeface="Arial" panose="020B0604020202020204" pitchFamily="34" charset="0"/>
              </a:rPr>
              <a:t>yaitu</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php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sql</a:t>
            </a:r>
            <a:r>
              <a:rPr lang="en-US" sz="2300" dirty="0">
                <a:latin typeface="Arial" panose="020B0604020202020204" pitchFamily="34" charset="0"/>
                <a:cs typeface="Arial" panose="020B0604020202020204" pitchFamily="34" charset="0"/>
              </a:rPr>
              <a:t>, java </a:t>
            </a:r>
            <a:r>
              <a:rPr lang="en-US" sz="2300" dirty="0" err="1">
                <a:latin typeface="Arial" panose="020B0604020202020204" pitchFamily="34" charset="0"/>
                <a:cs typeface="Arial" panose="020B0604020202020204" pitchFamily="34" charset="0"/>
              </a:rPr>
              <a:t>dan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sebagainya</a:t>
            </a:r>
            <a:r>
              <a:rPr lang="en-US" sz="2300" dirty="0">
                <a:latin typeface="Arial" panose="020B0604020202020204" pitchFamily="34" charset="0"/>
                <a:cs typeface="Arial" panose="020B0604020202020204" pitchFamily="34" charset="0"/>
              </a:rPr>
              <a:t>.</a:t>
            </a:r>
            <a:br>
              <a:rPr lang="en-US" sz="2300" dirty="0">
                <a:latin typeface="Arial" panose="020B0604020202020204" pitchFamily="34" charset="0"/>
                <a:cs typeface="Arial" panose="020B0604020202020204" pitchFamily="34" charset="0"/>
              </a:rPr>
            </a:br>
            <a:endParaRPr lang="id-ID" sz="2300" dirty="0">
              <a:latin typeface="Arial" panose="020B0604020202020204" pitchFamily="34" charset="0"/>
              <a:cs typeface="Arial" panose="020B0604020202020204" pitchFamily="34" charset="0"/>
            </a:endParaRPr>
          </a:p>
        </p:txBody>
      </p:sp>
      <p:sp>
        <p:nvSpPr>
          <p:cNvPr id="3" name="Rectangle 2"/>
          <p:cNvSpPr/>
          <p:nvPr/>
        </p:nvSpPr>
        <p:spPr>
          <a:xfrm>
            <a:off x="776177" y="74428"/>
            <a:ext cx="3827721" cy="5496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latin typeface="Arial Black" panose="020B0A04020102020204" pitchFamily="34" charset="0"/>
              </a:rPr>
              <a:t>ILUSTRASI :</a:t>
            </a:r>
            <a:endParaRPr lang="id-ID" sz="2400" dirty="0">
              <a:latin typeface="Arial Black" panose="020B0A04020102020204" pitchFamily="34" charset="0"/>
            </a:endParaRPr>
          </a:p>
        </p:txBody>
      </p:sp>
    </p:spTree>
    <p:extLst>
      <p:ext uri="{BB962C8B-B14F-4D97-AF65-F5344CB8AC3E}">
        <p14:creationId xmlns:p14="http://schemas.microsoft.com/office/powerpoint/2010/main" val="36792178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209</TotalTime>
  <Words>366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Aharoni</vt:lpstr>
      <vt:lpstr>Arial</vt:lpstr>
      <vt:lpstr>Arial Black</vt:lpstr>
      <vt:lpstr>Century Gothic</vt:lpstr>
      <vt:lpstr>Wingdings</vt:lpstr>
      <vt:lpstr>Wingdings 3</vt:lpstr>
      <vt:lpstr>Wisp</vt:lpstr>
      <vt:lpstr>APA ITU XML?</vt:lpstr>
      <vt:lpstr>PowerPoint Presentation</vt:lpstr>
      <vt:lpstr>APA ITU JSON?</vt:lpstr>
      <vt:lpstr>PowerPoint Presentation</vt:lpstr>
      <vt:lpstr>Perbedaan yang paling mendasar antara XML dan HTML </vt:lpstr>
      <vt:lpstr>Apasih JavaScript Itu?</vt:lpstr>
      <vt:lpstr>FRONT END DAN BACK END </vt:lpstr>
      <vt:lpstr> Ilustrasinya semisal sebuah developer website menerima pesanan pembuatan website, perusahaan tersebut hanya memberikan gambar website yang mereka inginkan (atau yang biasa disebut mockup). Disinilah peran Front-End dan Back-end developer dibedakan, yang pertama memulai pekerjaan adalah Front-End, para Front-End developer akan memulai tugas mereka yang pertama, yaitu merubah gambar (mockup) tadi menjadi sebuah halaman web static berbentuk HTML (atau yang biasa disebut dengan slicing), tugas ini cukup berat karena seorang Front-End developer harus memastikan hasil slicing mereka sama persis dengan gambar (mockup) baik itu tampilan, animasi, dan lain-lain.   Seorang Front-End developer harus memahami beberapa bahasa programming yaitu HTML, CSS, Javascript dan Jquery. Setelah menerima file web static maka Back-End developer akan segera merubah file tersebut menjadi Web Dinamis, tugas Back-End Developer adalah memastikan semua fungsi berjalan dengan baik dan benar dan para Back-end ini harus memamahi beberapa bahasa programming yaitu php, sql, java dan sebagainya.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ITU XML?</dc:title>
  <dc:creator>AcankS</dc:creator>
  <cp:lastModifiedBy>AcankS</cp:lastModifiedBy>
  <cp:revision>8</cp:revision>
  <dcterms:created xsi:type="dcterms:W3CDTF">2016-09-27T03:58:52Z</dcterms:created>
  <dcterms:modified xsi:type="dcterms:W3CDTF">2016-09-30T16:51:58Z</dcterms:modified>
</cp:coreProperties>
</file>