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ukainfo.com/apakah-https-akan-menjadi-bagian-dari-se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60" y="225648"/>
            <a:ext cx="7766936" cy="689540"/>
          </a:xfrm>
        </p:spPr>
        <p:txBody>
          <a:bodyPr/>
          <a:lstStyle/>
          <a:p>
            <a:pPr algn="ctr"/>
            <a:r>
              <a:rPr lang="en-US" sz="3600" dirty="0">
                <a:latin typeface="Arial" panose="020B0604020202020204" pitchFamily="34" charset="0"/>
                <a:cs typeface="Arial" panose="020B0604020202020204" pitchFamily="34" charset="0"/>
              </a:rPr>
              <a:t>KELEBIHAN &amp; KEKURANGAN WEB</a:t>
            </a:r>
            <a:endParaRPr lang="id-ID"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88828" y="1191239"/>
            <a:ext cx="8686800" cy="5698657"/>
          </a:xfrm>
        </p:spPr>
        <p:txBody>
          <a:bodyPr>
            <a:normAutofit fontScale="92500" lnSpcReduction="20000"/>
          </a:bodyPr>
          <a:lstStyle/>
          <a:p>
            <a:pPr algn="l"/>
            <a:r>
              <a:rPr lang="en-US" b="1" dirty="0"/>
              <a:t>A. </a:t>
            </a:r>
            <a:r>
              <a:rPr lang="id-ID" b="1" dirty="0"/>
              <a:t>Kelebihan Web 1.0</a:t>
            </a:r>
            <a:endParaRPr lang="id-ID"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Web yang </a:t>
            </a:r>
            <a:r>
              <a:rPr lang="id-ID" dirty="0"/>
              <a:t>ditampilkan</a:t>
            </a:r>
            <a:r>
              <a:rPr lang="en-US" dirty="0"/>
              <a:t> ‘</a:t>
            </a:r>
            <a:r>
              <a:rPr lang="en-US" b="1" dirty="0"/>
              <a:t>read-only</a:t>
            </a:r>
            <a:r>
              <a:rPr lang="en-US" dirty="0"/>
              <a:t>’</a:t>
            </a:r>
            <a:br>
              <a:rPr lang="id-ID" dirty="0"/>
            </a:br>
            <a:r>
              <a:rPr lang="id-ID" dirty="0"/>
              <a:t>             Dimana pembuat sebagai pemberi informasi dan pengguna sebagai pembaca (seperti membaca koran lewat computer, aktifitasnya searching ). Bahasa yang digunakan pada web ini berupa HTML saja. Web 1.0 tidak membutuhkan sepesifikasi hardware komputer dan akses internet yang tinggi.</a:t>
            </a:r>
          </a:p>
          <a:p>
            <a:pPr algn="l"/>
            <a:r>
              <a:rPr lang="id-ID" b="1" dirty="0"/>
              <a:t>Kekurangan we 1.0 </a:t>
            </a:r>
          </a:p>
          <a:p>
            <a:pPr algn="l"/>
            <a:r>
              <a:rPr lang="id-ID" dirty="0"/>
              <a:t>1. Halaman statis, bukan dinamis pengguna-konten yang dihasilkan.</a:t>
            </a:r>
            <a:br>
              <a:rPr lang="id-ID" dirty="0"/>
            </a:br>
            <a:r>
              <a:rPr lang="id-ID" dirty="0"/>
              <a:t>2. Penggunaan framesets.</a:t>
            </a:r>
            <a:br>
              <a:rPr lang="id-ID" dirty="0"/>
            </a:br>
            <a:r>
              <a:rPr lang="id-ID" dirty="0"/>
              <a:t>3. Milik HTML ekstensi seperti dan tag diperkenalkan pada awal perang browser.</a:t>
            </a:r>
            <a:br>
              <a:rPr lang="id-ID" dirty="0"/>
            </a:br>
            <a:r>
              <a:rPr lang="id-ID" dirty="0"/>
              <a:t>4. Online guestbook.</a:t>
            </a:r>
            <a:br>
              <a:rPr lang="id-ID" dirty="0"/>
            </a:br>
            <a:r>
              <a:rPr lang="id-ID" dirty="0"/>
              <a:t>5. GIF tombol, biasanya 88×31 piksel dalam ukuran web browser dan mempromosikan produk lain.</a:t>
            </a:r>
            <a:br>
              <a:rPr lang="id-ID" dirty="0"/>
            </a:br>
            <a:r>
              <a:rPr lang="id-ID" dirty="0"/>
              <a:t>6. Pengguna akan mengisi formulir, dan setelah mereka mengklik mengirimkan email klien akan mencoba untuk mengirim email yang berisi formulir rincian.</a:t>
            </a:r>
            <a:endParaRPr lang="en-US" dirty="0"/>
          </a:p>
          <a:p>
            <a:pPr algn="l"/>
            <a:endParaRPr lang="id-ID" dirty="0"/>
          </a:p>
          <a:p>
            <a:pPr algn="l"/>
            <a:endParaRPr lang="id-ID" dirty="0">
              <a:latin typeface="Arial" panose="020B0604020202020204" pitchFamily="34" charset="0"/>
              <a:cs typeface="Arial" panose="020B0604020202020204" pitchFamily="34" charset="0"/>
            </a:endParaRPr>
          </a:p>
        </p:txBody>
      </p:sp>
      <p:pic>
        <p:nvPicPr>
          <p:cNvPr id="5" name="Picture 4" descr="Web_1.0_elements.png"/>
          <p:cNvPicPr>
            <a:picLocks noChangeAspect="1"/>
          </p:cNvPicPr>
          <p:nvPr/>
        </p:nvPicPr>
        <p:blipFill>
          <a:blip r:embed="rId2" cstate="print"/>
          <a:stretch>
            <a:fillRect/>
          </a:stretch>
        </p:blipFill>
        <p:spPr>
          <a:xfrm>
            <a:off x="1448760" y="1531089"/>
            <a:ext cx="7195509" cy="1796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62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 calcmode="lin" valueType="num">
                                      <p:cBhvr additive="base">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additive="base">
                                        <p:cTn id="2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153"/>
            <a:ext cx="8596668" cy="645042"/>
          </a:xfrm>
        </p:spPr>
        <p:txBody>
          <a:bodyPr/>
          <a:lstStyle/>
          <a:p>
            <a:pPr algn="ctr"/>
            <a:r>
              <a:rPr lang="en-US" dirty="0">
                <a:latin typeface="Arial" panose="020B0604020202020204" pitchFamily="34" charset="0"/>
                <a:cs typeface="Arial" panose="020B0604020202020204" pitchFamily="34" charset="0"/>
              </a:rPr>
              <a:t>KELEBIHAN &amp; KEKURANGAN WEB</a:t>
            </a:r>
            <a:endParaRPr lang="id-ID" dirty="0"/>
          </a:p>
        </p:txBody>
      </p:sp>
      <p:sp>
        <p:nvSpPr>
          <p:cNvPr id="3" name="Content Placeholder 2"/>
          <p:cNvSpPr>
            <a:spLocks noGrp="1"/>
          </p:cNvSpPr>
          <p:nvPr>
            <p:ph idx="1"/>
          </p:nvPr>
        </p:nvSpPr>
        <p:spPr>
          <a:xfrm>
            <a:off x="677334" y="1127051"/>
            <a:ext cx="8596668" cy="5603358"/>
          </a:xfrm>
        </p:spPr>
        <p:txBody>
          <a:bodyPr/>
          <a:lstStyle/>
          <a:p>
            <a:pPr marL="0" indent="0">
              <a:buNone/>
            </a:pPr>
            <a:r>
              <a:rPr lang="nl-NL" b="1" dirty="0">
                <a:latin typeface="Arial" panose="020B0604020202020204" pitchFamily="34" charset="0"/>
                <a:cs typeface="Arial" panose="020B0604020202020204" pitchFamily="34" charset="0"/>
              </a:rPr>
              <a:t> B. Kelebihan Web 2.0</a:t>
            </a:r>
          </a:p>
          <a:p>
            <a:pPr marL="0" indent="0">
              <a:buNone/>
            </a:pPr>
            <a:endParaRPr lang="nl-NL" b="1" dirty="0"/>
          </a:p>
          <a:p>
            <a:pPr marL="0" indent="0">
              <a:buNone/>
            </a:pPr>
            <a:endParaRPr lang="nl-NL" b="1" dirty="0"/>
          </a:p>
          <a:p>
            <a:pPr marL="0" indent="0">
              <a:buNone/>
            </a:pPr>
            <a:endParaRPr lang="nl-NL" b="1" dirty="0"/>
          </a:p>
          <a:p>
            <a:pPr marL="0" indent="0">
              <a:buNone/>
            </a:pPr>
            <a:endParaRPr lang="id-ID" b="1" dirty="0"/>
          </a:p>
          <a:p>
            <a:pPr marL="400050" lvl="1" indent="0">
              <a:buNone/>
            </a:pPr>
            <a:r>
              <a:rPr lang="id-ID" dirty="0">
                <a:latin typeface="Arial" panose="020B0604020202020204" pitchFamily="34" charset="0"/>
                <a:cs typeface="Arial" panose="020B0604020202020204" pitchFamily="34" charset="0"/>
              </a:rPr>
              <a:t> Pengerjaan suatu aplikasi/tulisan dapat langsung dikerjakan di media internet tanpa harus mengerjakannya terlebih dahulu di windows desktop</a:t>
            </a:r>
          </a:p>
          <a:p>
            <a:pPr marL="400050" lvl="1" indent="0">
              <a:buNone/>
            </a:pPr>
            <a:r>
              <a:rPr lang="id-ID" dirty="0">
                <a:latin typeface="Arial" panose="020B0604020202020204" pitchFamily="34" charset="0"/>
                <a:cs typeface="Arial" panose="020B0604020202020204" pitchFamily="34" charset="0"/>
              </a:rPr>
              <a:t>Web 2.0 memiliki kinerja untuk memanfaatkan tulisan orang lain untuk mengisi konten web secara kolektif (tidak hanya webmaster yang mengisi konten sendiri), contohnya seperti youtube)</a:t>
            </a:r>
          </a:p>
          <a:p>
            <a:pPr marL="400050" lvl="1" indent="0">
              <a:buNone/>
            </a:pPr>
            <a:r>
              <a:rPr lang="sv-SE" dirty="0">
                <a:latin typeface="Arial" panose="020B0604020202020204" pitchFamily="34" charset="0"/>
                <a:cs typeface="Arial" panose="020B0604020202020204" pitchFamily="34" charset="0"/>
              </a:rPr>
              <a:t>Konten dinamis, metadata, web standar dan skalabilitas</a:t>
            </a:r>
            <a:endParaRPr lang="id-ID" dirty="0">
              <a:latin typeface="Arial" panose="020B0604020202020204" pitchFamily="34" charset="0"/>
              <a:cs typeface="Arial" panose="020B0604020202020204" pitchFamily="34" charset="0"/>
            </a:endParaRPr>
          </a:p>
          <a:p>
            <a:pPr marL="0" indent="0">
              <a:buNone/>
            </a:pPr>
            <a:r>
              <a:rPr lang="id-ID" b="1" dirty="0">
                <a:latin typeface="Arial" panose="020B0604020202020204" pitchFamily="34" charset="0"/>
                <a:cs typeface="Arial" panose="020B0604020202020204" pitchFamily="34" charset="0"/>
              </a:rPr>
              <a:t>Kekurangan web 2.0</a:t>
            </a:r>
          </a:p>
          <a:p>
            <a:pPr marL="0" indent="0">
              <a:buNone/>
            </a:pPr>
            <a:r>
              <a:rPr lang="id-ID" dirty="0">
                <a:latin typeface="Arial" panose="020B0604020202020204" pitchFamily="34" charset="0"/>
                <a:cs typeface="Arial" panose="020B0604020202020204" pitchFamily="34" charset="0"/>
              </a:rPr>
              <a:t>           adalah pada penggunaan bandwidth, makin banyak aplikasi yang berat, makin penuh jalur lalu lintas data di Internet. Pada akhirnya diperlukan peningkatan bandwidth</a:t>
            </a:r>
            <a:endParaRPr lang="id-ID" b="1" dirty="0">
              <a:latin typeface="Arial" panose="020B0604020202020204" pitchFamily="34" charset="0"/>
              <a:cs typeface="Arial" panose="020B0604020202020204" pitchFamily="34" charset="0"/>
            </a:endParaRPr>
          </a:p>
          <a:p>
            <a:pPr marL="0" indent="0">
              <a:buNone/>
            </a:pPr>
            <a:endParaRPr lang="id-ID" dirty="0"/>
          </a:p>
        </p:txBody>
      </p:sp>
      <p:pic>
        <p:nvPicPr>
          <p:cNvPr id="4" name="Picture 3" descr="web 2.0.jpg"/>
          <p:cNvPicPr>
            <a:picLocks noChangeAspect="1"/>
          </p:cNvPicPr>
          <p:nvPr/>
        </p:nvPicPr>
        <p:blipFill>
          <a:blip r:embed="rId2" cstate="print"/>
          <a:stretch>
            <a:fillRect/>
          </a:stretch>
        </p:blipFill>
        <p:spPr>
          <a:xfrm>
            <a:off x="3466605" y="1307804"/>
            <a:ext cx="4067944" cy="1818167"/>
          </a:xfrm>
          <a:prstGeom prst="rect">
            <a:avLst/>
          </a:prstGeom>
        </p:spPr>
      </p:pic>
    </p:spTree>
    <p:extLst>
      <p:ext uri="{BB962C8B-B14F-4D97-AF65-F5344CB8AC3E}">
        <p14:creationId xmlns:p14="http://schemas.microsoft.com/office/powerpoint/2010/main" val="113197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80">
                                          <p:stCondLst>
                                            <p:cond delay="0"/>
                                          </p:stCondLst>
                                        </p:cTn>
                                        <p:tgtEl>
                                          <p:spTgt spid="3">
                                            <p:txEl>
                                              <p:pRg st="5" end="5"/>
                                            </p:txEl>
                                          </p:spTgt>
                                        </p:tgtEl>
                                      </p:cBhvr>
                                    </p:animEffect>
                                    <p:anim calcmode="lin" valueType="num">
                                      <p:cBhvr>
                                        <p:cTn id="2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5" end="5"/>
                                            </p:txEl>
                                          </p:spTgt>
                                        </p:tgtEl>
                                      </p:cBhvr>
                                      <p:to x="100000" y="60000"/>
                                    </p:animScale>
                                    <p:animScale>
                                      <p:cBhvr>
                                        <p:cTn id="30" dur="166" decel="50000">
                                          <p:stCondLst>
                                            <p:cond delay="676"/>
                                          </p:stCondLst>
                                        </p:cTn>
                                        <p:tgtEl>
                                          <p:spTgt spid="3">
                                            <p:txEl>
                                              <p:pRg st="5" end="5"/>
                                            </p:txEl>
                                          </p:spTgt>
                                        </p:tgtEl>
                                      </p:cBhvr>
                                      <p:to x="100000" y="100000"/>
                                    </p:animScale>
                                    <p:animScale>
                                      <p:cBhvr>
                                        <p:cTn id="31" dur="26">
                                          <p:stCondLst>
                                            <p:cond delay="1312"/>
                                          </p:stCondLst>
                                        </p:cTn>
                                        <p:tgtEl>
                                          <p:spTgt spid="3">
                                            <p:txEl>
                                              <p:pRg st="5" end="5"/>
                                            </p:txEl>
                                          </p:spTgt>
                                        </p:tgtEl>
                                      </p:cBhvr>
                                      <p:to x="100000" y="80000"/>
                                    </p:animScale>
                                    <p:animScale>
                                      <p:cBhvr>
                                        <p:cTn id="32" dur="166" decel="50000">
                                          <p:stCondLst>
                                            <p:cond delay="1338"/>
                                          </p:stCondLst>
                                        </p:cTn>
                                        <p:tgtEl>
                                          <p:spTgt spid="3">
                                            <p:txEl>
                                              <p:pRg st="5" end="5"/>
                                            </p:txEl>
                                          </p:spTgt>
                                        </p:tgtEl>
                                      </p:cBhvr>
                                      <p:to x="100000" y="100000"/>
                                    </p:animScale>
                                    <p:animScale>
                                      <p:cBhvr>
                                        <p:cTn id="33" dur="26">
                                          <p:stCondLst>
                                            <p:cond delay="1642"/>
                                          </p:stCondLst>
                                        </p:cTn>
                                        <p:tgtEl>
                                          <p:spTgt spid="3">
                                            <p:txEl>
                                              <p:pRg st="5" end="5"/>
                                            </p:txEl>
                                          </p:spTgt>
                                        </p:tgtEl>
                                      </p:cBhvr>
                                      <p:to x="100000" y="90000"/>
                                    </p:animScale>
                                    <p:animScale>
                                      <p:cBhvr>
                                        <p:cTn id="34" dur="166" decel="50000">
                                          <p:stCondLst>
                                            <p:cond delay="1668"/>
                                          </p:stCondLst>
                                        </p:cTn>
                                        <p:tgtEl>
                                          <p:spTgt spid="3">
                                            <p:txEl>
                                              <p:pRg st="5" end="5"/>
                                            </p:txEl>
                                          </p:spTgt>
                                        </p:tgtEl>
                                      </p:cBhvr>
                                      <p:to x="100000" y="100000"/>
                                    </p:animScale>
                                    <p:animScale>
                                      <p:cBhvr>
                                        <p:cTn id="35" dur="26">
                                          <p:stCondLst>
                                            <p:cond delay="1808"/>
                                          </p:stCondLst>
                                        </p:cTn>
                                        <p:tgtEl>
                                          <p:spTgt spid="3">
                                            <p:txEl>
                                              <p:pRg st="5" end="5"/>
                                            </p:txEl>
                                          </p:spTgt>
                                        </p:tgtEl>
                                      </p:cBhvr>
                                      <p:to x="100000" y="95000"/>
                                    </p:animScale>
                                    <p:animScale>
                                      <p:cBhvr>
                                        <p:cTn id="36" dur="166" decel="50000">
                                          <p:stCondLst>
                                            <p:cond delay="1834"/>
                                          </p:stCondLst>
                                        </p:cTn>
                                        <p:tgtEl>
                                          <p:spTgt spid="3">
                                            <p:txEl>
                                              <p:pRg st="5" end="5"/>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80">
                                          <p:stCondLst>
                                            <p:cond delay="0"/>
                                          </p:stCondLst>
                                        </p:cTn>
                                        <p:tgtEl>
                                          <p:spTgt spid="3">
                                            <p:txEl>
                                              <p:pRg st="6" end="6"/>
                                            </p:txEl>
                                          </p:spTgt>
                                        </p:tgtEl>
                                      </p:cBhvr>
                                    </p:animEffect>
                                    <p:anim calcmode="lin" valueType="num">
                                      <p:cBhvr>
                                        <p:cTn id="4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6" end="6"/>
                                            </p:txEl>
                                          </p:spTgt>
                                        </p:tgtEl>
                                      </p:cBhvr>
                                      <p:to x="100000" y="60000"/>
                                    </p:animScale>
                                    <p:animScale>
                                      <p:cBhvr>
                                        <p:cTn id="46" dur="166" decel="50000">
                                          <p:stCondLst>
                                            <p:cond delay="676"/>
                                          </p:stCondLst>
                                        </p:cTn>
                                        <p:tgtEl>
                                          <p:spTgt spid="3">
                                            <p:txEl>
                                              <p:pRg st="6" end="6"/>
                                            </p:txEl>
                                          </p:spTgt>
                                        </p:tgtEl>
                                      </p:cBhvr>
                                      <p:to x="100000" y="100000"/>
                                    </p:animScale>
                                    <p:animScale>
                                      <p:cBhvr>
                                        <p:cTn id="47" dur="26">
                                          <p:stCondLst>
                                            <p:cond delay="1312"/>
                                          </p:stCondLst>
                                        </p:cTn>
                                        <p:tgtEl>
                                          <p:spTgt spid="3">
                                            <p:txEl>
                                              <p:pRg st="6" end="6"/>
                                            </p:txEl>
                                          </p:spTgt>
                                        </p:tgtEl>
                                      </p:cBhvr>
                                      <p:to x="100000" y="80000"/>
                                    </p:animScale>
                                    <p:animScale>
                                      <p:cBhvr>
                                        <p:cTn id="48" dur="166" decel="50000">
                                          <p:stCondLst>
                                            <p:cond delay="1338"/>
                                          </p:stCondLst>
                                        </p:cTn>
                                        <p:tgtEl>
                                          <p:spTgt spid="3">
                                            <p:txEl>
                                              <p:pRg st="6" end="6"/>
                                            </p:txEl>
                                          </p:spTgt>
                                        </p:tgtEl>
                                      </p:cBhvr>
                                      <p:to x="100000" y="100000"/>
                                    </p:animScale>
                                    <p:animScale>
                                      <p:cBhvr>
                                        <p:cTn id="49" dur="26">
                                          <p:stCondLst>
                                            <p:cond delay="1642"/>
                                          </p:stCondLst>
                                        </p:cTn>
                                        <p:tgtEl>
                                          <p:spTgt spid="3">
                                            <p:txEl>
                                              <p:pRg st="6" end="6"/>
                                            </p:txEl>
                                          </p:spTgt>
                                        </p:tgtEl>
                                      </p:cBhvr>
                                      <p:to x="100000" y="90000"/>
                                    </p:animScale>
                                    <p:animScale>
                                      <p:cBhvr>
                                        <p:cTn id="50" dur="166" decel="50000">
                                          <p:stCondLst>
                                            <p:cond delay="1668"/>
                                          </p:stCondLst>
                                        </p:cTn>
                                        <p:tgtEl>
                                          <p:spTgt spid="3">
                                            <p:txEl>
                                              <p:pRg st="6" end="6"/>
                                            </p:txEl>
                                          </p:spTgt>
                                        </p:tgtEl>
                                      </p:cBhvr>
                                      <p:to x="100000" y="100000"/>
                                    </p:animScale>
                                    <p:animScale>
                                      <p:cBhvr>
                                        <p:cTn id="51" dur="26">
                                          <p:stCondLst>
                                            <p:cond delay="1808"/>
                                          </p:stCondLst>
                                        </p:cTn>
                                        <p:tgtEl>
                                          <p:spTgt spid="3">
                                            <p:txEl>
                                              <p:pRg st="6" end="6"/>
                                            </p:txEl>
                                          </p:spTgt>
                                        </p:tgtEl>
                                      </p:cBhvr>
                                      <p:to x="100000" y="95000"/>
                                    </p:animScale>
                                    <p:animScale>
                                      <p:cBhvr>
                                        <p:cTn id="52" dur="166" decel="50000">
                                          <p:stCondLst>
                                            <p:cond delay="1834"/>
                                          </p:stCondLst>
                                        </p:cTn>
                                        <p:tgtEl>
                                          <p:spTgt spid="3">
                                            <p:txEl>
                                              <p:pRg st="6" end="6"/>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down)">
                                      <p:cBhvr>
                                        <p:cTn id="55" dur="580">
                                          <p:stCondLst>
                                            <p:cond delay="0"/>
                                          </p:stCondLst>
                                        </p:cTn>
                                        <p:tgtEl>
                                          <p:spTgt spid="3">
                                            <p:txEl>
                                              <p:pRg st="7" end="7"/>
                                            </p:txEl>
                                          </p:spTgt>
                                        </p:tgtEl>
                                      </p:cBhvr>
                                    </p:animEffect>
                                    <p:anim calcmode="lin" valueType="num">
                                      <p:cBhvr>
                                        <p:cTn id="5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7" end="7"/>
                                            </p:txEl>
                                          </p:spTgt>
                                        </p:tgtEl>
                                      </p:cBhvr>
                                      <p:to x="100000" y="60000"/>
                                    </p:animScale>
                                    <p:animScale>
                                      <p:cBhvr>
                                        <p:cTn id="62" dur="166" decel="50000">
                                          <p:stCondLst>
                                            <p:cond delay="676"/>
                                          </p:stCondLst>
                                        </p:cTn>
                                        <p:tgtEl>
                                          <p:spTgt spid="3">
                                            <p:txEl>
                                              <p:pRg st="7" end="7"/>
                                            </p:txEl>
                                          </p:spTgt>
                                        </p:tgtEl>
                                      </p:cBhvr>
                                      <p:to x="100000" y="100000"/>
                                    </p:animScale>
                                    <p:animScale>
                                      <p:cBhvr>
                                        <p:cTn id="63" dur="26">
                                          <p:stCondLst>
                                            <p:cond delay="1312"/>
                                          </p:stCondLst>
                                        </p:cTn>
                                        <p:tgtEl>
                                          <p:spTgt spid="3">
                                            <p:txEl>
                                              <p:pRg st="7" end="7"/>
                                            </p:txEl>
                                          </p:spTgt>
                                        </p:tgtEl>
                                      </p:cBhvr>
                                      <p:to x="100000" y="80000"/>
                                    </p:animScale>
                                    <p:animScale>
                                      <p:cBhvr>
                                        <p:cTn id="64" dur="166" decel="50000">
                                          <p:stCondLst>
                                            <p:cond delay="1338"/>
                                          </p:stCondLst>
                                        </p:cTn>
                                        <p:tgtEl>
                                          <p:spTgt spid="3">
                                            <p:txEl>
                                              <p:pRg st="7" end="7"/>
                                            </p:txEl>
                                          </p:spTgt>
                                        </p:tgtEl>
                                      </p:cBhvr>
                                      <p:to x="100000" y="100000"/>
                                    </p:animScale>
                                    <p:animScale>
                                      <p:cBhvr>
                                        <p:cTn id="65" dur="26">
                                          <p:stCondLst>
                                            <p:cond delay="1642"/>
                                          </p:stCondLst>
                                        </p:cTn>
                                        <p:tgtEl>
                                          <p:spTgt spid="3">
                                            <p:txEl>
                                              <p:pRg st="7" end="7"/>
                                            </p:txEl>
                                          </p:spTgt>
                                        </p:tgtEl>
                                      </p:cBhvr>
                                      <p:to x="100000" y="90000"/>
                                    </p:animScale>
                                    <p:animScale>
                                      <p:cBhvr>
                                        <p:cTn id="66" dur="166" decel="50000">
                                          <p:stCondLst>
                                            <p:cond delay="1668"/>
                                          </p:stCondLst>
                                        </p:cTn>
                                        <p:tgtEl>
                                          <p:spTgt spid="3">
                                            <p:txEl>
                                              <p:pRg st="7" end="7"/>
                                            </p:txEl>
                                          </p:spTgt>
                                        </p:tgtEl>
                                      </p:cBhvr>
                                      <p:to x="100000" y="100000"/>
                                    </p:animScale>
                                    <p:animScale>
                                      <p:cBhvr>
                                        <p:cTn id="67" dur="26">
                                          <p:stCondLst>
                                            <p:cond delay="1808"/>
                                          </p:stCondLst>
                                        </p:cTn>
                                        <p:tgtEl>
                                          <p:spTgt spid="3">
                                            <p:txEl>
                                              <p:pRg st="7" end="7"/>
                                            </p:txEl>
                                          </p:spTgt>
                                        </p:tgtEl>
                                      </p:cBhvr>
                                      <p:to x="100000" y="95000"/>
                                    </p:animScale>
                                    <p:animScale>
                                      <p:cBhvr>
                                        <p:cTn id="68" dur="166" decel="50000">
                                          <p:stCondLst>
                                            <p:cond delay="1834"/>
                                          </p:stCondLst>
                                        </p:cTn>
                                        <p:tgtEl>
                                          <p:spTgt spid="3">
                                            <p:txEl>
                                              <p:pRg st="7" end="7"/>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circle(in)">
                                      <p:cBhvr>
                                        <p:cTn id="73" dur="2000"/>
                                        <p:tgtEl>
                                          <p:spTgt spid="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fade">
                                      <p:cBhvr>
                                        <p:cTn id="78" dur="500"/>
                                        <p:tgtEl>
                                          <p:spTgt spid="3">
                                            <p:txEl>
                                              <p:pRg st="8" end="8"/>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Effect transition="in" filter="fade">
                                      <p:cBhvr>
                                        <p:cTn id="8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6317"/>
            <a:ext cx="8596668" cy="793898"/>
          </a:xfrm>
        </p:spPr>
        <p:txBody>
          <a:bodyPr/>
          <a:lstStyle/>
          <a:p>
            <a:pPr algn="ctr"/>
            <a:r>
              <a:rPr lang="en-US" dirty="0">
                <a:latin typeface="Arial" panose="020B0604020202020204" pitchFamily="34" charset="0"/>
                <a:cs typeface="Arial" panose="020B0604020202020204" pitchFamily="34" charset="0"/>
              </a:rPr>
              <a:t>KELEBIHAN &amp; KEKURANGAN WEB</a:t>
            </a:r>
            <a:endParaRPr lang="id-ID" dirty="0"/>
          </a:p>
        </p:txBody>
      </p:sp>
      <p:sp>
        <p:nvSpPr>
          <p:cNvPr id="3" name="Content Placeholder 2"/>
          <p:cNvSpPr>
            <a:spLocks noGrp="1"/>
          </p:cNvSpPr>
          <p:nvPr>
            <p:ph idx="1"/>
          </p:nvPr>
        </p:nvSpPr>
        <p:spPr>
          <a:xfrm>
            <a:off x="677334" y="1180215"/>
            <a:ext cx="8596668" cy="5475766"/>
          </a:xfrm>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C. </a:t>
            </a:r>
            <a:r>
              <a:rPr lang="id-ID" b="1" dirty="0">
                <a:latin typeface="Arial" panose="020B0604020202020204" pitchFamily="34" charset="0"/>
                <a:cs typeface="Arial" panose="020B0604020202020204" pitchFamily="34" charset="0"/>
              </a:rPr>
              <a:t>Kelebiahan Web 3.0 </a:t>
            </a: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id-ID" b="1" dirty="0">
              <a:latin typeface="Arial" panose="020B0604020202020204" pitchFamily="34" charset="0"/>
              <a:cs typeface="Arial" panose="020B0604020202020204" pitchFamily="34" charset="0"/>
            </a:endParaRPr>
          </a:p>
          <a:p>
            <a:pPr marL="0" indent="0">
              <a:buNone/>
            </a:pPr>
            <a:r>
              <a:rPr lang="id-ID" dirty="0">
                <a:latin typeface="Arial" panose="020B0604020202020204" pitchFamily="34" charset="0"/>
                <a:cs typeface="Arial" panose="020B0604020202020204" pitchFamily="34" charset="0"/>
              </a:rPr>
              <a:t>	Web 3.0 adalah konsep dimana manusia dapat berkomunikasi dengan mesin pencari. Kita bisa meminta Web untuk mencari suatu data spesifik tanpa bersusah-susah mencari satu per satu dalam situs-situs Web. Web 3.0 juga mampu menyediakan keterangan-keterangan yang relevan tentang informasi yang ingin kita cari</a:t>
            </a:r>
          </a:p>
          <a:p>
            <a:pPr marL="0" indent="0">
              <a:buNone/>
            </a:pPr>
            <a:r>
              <a:rPr lang="id-ID" b="1" dirty="0">
                <a:latin typeface="Arial" panose="020B0604020202020204" pitchFamily="34" charset="0"/>
                <a:cs typeface="Arial" panose="020B0604020202020204" pitchFamily="34" charset="0"/>
              </a:rPr>
              <a:t>Kekurangan Web 3.0</a:t>
            </a:r>
          </a:p>
          <a:p>
            <a:pPr marL="0" indent="0">
              <a:buNone/>
            </a:pPr>
            <a:r>
              <a:rPr lang="id-ID" dirty="0">
                <a:latin typeface="Arial" panose="020B0604020202020204" pitchFamily="34" charset="0"/>
                <a:cs typeface="Arial" panose="020B0604020202020204" pitchFamily="34" charset="0"/>
              </a:rPr>
              <a:t>	Kemampuan yang lainnya juga pada bagian yang grafik 3 dimensinya (3D) sehingga akan sama keadaannya dengan dunia nyata, Namun yang menjadi permasalahan hal ini akan harus diimbangi dengan penambahan kecepatan dan bandwidth yang tersedia</a:t>
            </a:r>
            <a:endParaRPr lang="id-ID" b="1" dirty="0">
              <a:latin typeface="Arial" panose="020B0604020202020204" pitchFamily="34" charset="0"/>
              <a:cs typeface="Arial" panose="020B0604020202020204" pitchFamily="34" charset="0"/>
            </a:endParaRPr>
          </a:p>
          <a:p>
            <a:pPr marL="0" indent="0">
              <a:buNone/>
            </a:pPr>
            <a:endParaRPr lang="id-ID"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105247" y="1885400"/>
            <a:ext cx="5156790" cy="1346897"/>
          </a:xfrm>
          <a:prstGeom prst="rect">
            <a:avLst/>
          </a:prstGeom>
        </p:spPr>
      </p:pic>
    </p:spTree>
    <p:extLst>
      <p:ext uri="{BB962C8B-B14F-4D97-AF65-F5344CB8AC3E}">
        <p14:creationId xmlns:p14="http://schemas.microsoft.com/office/powerpoint/2010/main" val="376822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7" end="7"/>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p:cTn id="26"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684"/>
            <a:ext cx="8596668" cy="995916"/>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id-ID" b="1" dirty="0"/>
              <a:t>Agile SCRUM </a:t>
            </a:r>
            <a:endParaRPr lang="id-ID" dirty="0"/>
          </a:p>
        </p:txBody>
      </p:sp>
      <p:sp>
        <p:nvSpPr>
          <p:cNvPr id="3" name="Content Placeholder 2"/>
          <p:cNvSpPr>
            <a:spLocks noGrp="1"/>
          </p:cNvSpPr>
          <p:nvPr>
            <p:ph idx="1"/>
          </p:nvPr>
        </p:nvSpPr>
        <p:spPr>
          <a:xfrm>
            <a:off x="677334" y="1562987"/>
            <a:ext cx="8596668" cy="5007934"/>
          </a:xfrm>
        </p:spPr>
        <p:txBody>
          <a:bodyPr/>
          <a:lstStyle/>
          <a:p>
            <a:pPr marL="0" indent="0">
              <a:buNone/>
            </a:pPr>
            <a:r>
              <a:rPr lang="en-US" sz="3200" dirty="0">
                <a:latin typeface="Arial" panose="020B0604020202020204" pitchFamily="34" charset="0"/>
                <a:cs typeface="Arial" panose="020B0604020202020204" pitchFamily="34" charset="0"/>
              </a:rPr>
              <a:t>	Agile SCRUM </a:t>
            </a:r>
            <a:r>
              <a:rPr lang="id-ID" sz="3200" dirty="0">
                <a:latin typeface="Arial" panose="020B0604020202020204" pitchFamily="34" charset="0"/>
                <a:cs typeface="Arial" panose="020B0604020202020204" pitchFamily="34" charset="0"/>
              </a:rPr>
              <a:t>adalah suatu metodologi yang mengatur (manage) proses pembuatan software.</a:t>
            </a:r>
            <a:r>
              <a:rPr lang="en-US" sz="3200" dirty="0">
                <a:latin typeface="Arial" panose="020B0604020202020204" pitchFamily="34" charset="0"/>
                <a:cs typeface="Arial" panose="020B0604020202020204" pitchFamily="34" charset="0"/>
              </a:rPr>
              <a:t> </a:t>
            </a:r>
            <a:r>
              <a:rPr lang="id-ID" sz="3200" dirty="0">
                <a:latin typeface="Arial" panose="020B0604020202020204" pitchFamily="34" charset="0"/>
                <a:cs typeface="Arial" panose="020B0604020202020204" pitchFamily="34" charset="0"/>
              </a:rPr>
              <a:t>Scrum yang dikategorikan pada agile software development methodology.</a:t>
            </a:r>
            <a:endParaRPr lang="en-US" sz="3200" dirty="0">
              <a:latin typeface="Arial" panose="020B0604020202020204" pitchFamily="34" charset="0"/>
              <a:cs typeface="Arial" panose="020B0604020202020204" pitchFamily="34" charset="0"/>
            </a:endParaRPr>
          </a:p>
          <a:p>
            <a:pPr marL="0" indent="0">
              <a:buNone/>
            </a:pPr>
            <a:endParaRPr lang="id-ID" sz="3200" dirty="0">
              <a:latin typeface="Arial" panose="020B0604020202020204" pitchFamily="34" charset="0"/>
              <a:cs typeface="Arial" panose="020B0604020202020204" pitchFamily="34" charset="0"/>
            </a:endParaRPr>
          </a:p>
          <a:p>
            <a:pPr marL="0" indent="0">
              <a:buNone/>
            </a:pPr>
            <a:r>
              <a:rPr lang="id-ID" sz="2400" dirty="0">
                <a:latin typeface="Arial" panose="020B0604020202020204" pitchFamily="34" charset="0"/>
                <a:cs typeface="Arial" panose="020B0604020202020204" pitchFamily="34" charset="0"/>
              </a:rPr>
              <a:t>Contoh tools yg telah mengimplementasikan </a:t>
            </a:r>
            <a:r>
              <a:rPr lang="id-ID" sz="2400" b="1" dirty="0">
                <a:latin typeface="Arial" panose="020B0604020202020204" pitchFamily="34" charset="0"/>
                <a:cs typeface="Arial" panose="020B0604020202020204" pitchFamily="34" charset="0"/>
              </a:rPr>
              <a:t>Agile Scrum</a:t>
            </a:r>
          </a:p>
          <a:p>
            <a:pPr>
              <a:buFont typeface="Wingdings" panose="05000000000000000000" pitchFamily="2" charset="2"/>
              <a:buChar char="q"/>
            </a:pPr>
            <a:r>
              <a:rPr lang="id-ID" sz="3200" dirty="0">
                <a:latin typeface="Arial" panose="020B0604020202020204" pitchFamily="34" charset="0"/>
                <a:cs typeface="Arial" panose="020B0604020202020204" pitchFamily="34" charset="0"/>
              </a:rPr>
              <a:t>Visual Studio 2010</a:t>
            </a:r>
          </a:p>
          <a:p>
            <a:pPr marL="0" indent="0">
              <a:buNone/>
            </a:pPr>
            <a:endParaRPr lang="id-ID" dirty="0"/>
          </a:p>
        </p:txBody>
      </p:sp>
    </p:spTree>
    <p:extLst>
      <p:ext uri="{BB962C8B-B14F-4D97-AF65-F5344CB8AC3E}">
        <p14:creationId xmlns:p14="http://schemas.microsoft.com/office/powerpoint/2010/main" val="160707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623"/>
            <a:ext cx="8596668" cy="730102"/>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WEB SERVER</a:t>
            </a:r>
            <a:endParaRPr lang="id-ID" dirty="0"/>
          </a:p>
        </p:txBody>
      </p:sp>
      <p:sp>
        <p:nvSpPr>
          <p:cNvPr id="3" name="Content Placeholder 2"/>
          <p:cNvSpPr>
            <a:spLocks noGrp="1"/>
          </p:cNvSpPr>
          <p:nvPr>
            <p:ph idx="1"/>
          </p:nvPr>
        </p:nvSpPr>
        <p:spPr>
          <a:xfrm>
            <a:off x="677334" y="1520456"/>
            <a:ext cx="8596668" cy="4912242"/>
          </a:xfrm>
        </p:spPr>
        <p:txBody>
          <a:bodyPr/>
          <a:lstStyle/>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r>
              <a:rPr lang="id-ID" b="1" dirty="0">
                <a:latin typeface="Arial" panose="020B0604020202020204" pitchFamily="34" charset="0"/>
                <a:cs typeface="Arial" panose="020B0604020202020204" pitchFamily="34" charset="0"/>
              </a:rPr>
              <a:t>Web server</a:t>
            </a:r>
            <a:r>
              <a:rPr lang="id-ID" dirty="0">
                <a:latin typeface="Arial" panose="020B0604020202020204" pitchFamily="34" charset="0"/>
                <a:cs typeface="Arial" panose="020B0604020202020204" pitchFamily="34" charset="0"/>
              </a:rPr>
              <a:t> adalah sebuah software yang memberikan layanan berbasis data dan berfungsi menerima permintaan dari HTTP atau </a:t>
            </a:r>
            <a:r>
              <a:rPr lang="id-ID" dirty="0">
                <a:latin typeface="Arial" panose="020B0604020202020204" pitchFamily="34" charset="0"/>
                <a:cs typeface="Arial" panose="020B0604020202020204" pitchFamily="34" charset="0"/>
                <a:hlinkClick r:id="rId2" tooltip="Apakah HTTPS akan Menjadi Bagian dari SEO"/>
              </a:rPr>
              <a:t>HTTPS</a:t>
            </a:r>
            <a:r>
              <a:rPr lang="id-ID" dirty="0">
                <a:latin typeface="Arial" panose="020B0604020202020204" pitchFamily="34" charset="0"/>
                <a:cs typeface="Arial" panose="020B0604020202020204" pitchFamily="34" charset="0"/>
              </a:rPr>
              <a:t> pada klien yang dikenal dan biasanya kita kenal dengan nama web browser dan untuk mengirimkan kembali yang hasilnya dalam bentuk beberapa halaman web dan pada umumnya akan berbentuk dokumen HTML. itulah pengertian web server sebenarnya. dalam bentuk sederhana web server akan mengirim data HTML kepada permintaan web Browser sehingga akan terlihat seperti pada umumnya yaitu sebuah tampilan website.</a:t>
            </a:r>
          </a:p>
        </p:txBody>
      </p:sp>
      <p:pic>
        <p:nvPicPr>
          <p:cNvPr id="4" name="Picture 3" descr="index.png"/>
          <p:cNvPicPr>
            <a:picLocks noChangeAspect="1"/>
          </p:cNvPicPr>
          <p:nvPr/>
        </p:nvPicPr>
        <p:blipFill>
          <a:blip r:embed="rId3" cstate="print"/>
          <a:stretch>
            <a:fillRect/>
          </a:stretch>
        </p:blipFill>
        <p:spPr>
          <a:xfrm>
            <a:off x="1744280" y="1174818"/>
            <a:ext cx="5832648" cy="2567842"/>
          </a:xfrm>
          <a:prstGeom prst="rect">
            <a:avLst/>
          </a:prstGeom>
        </p:spPr>
      </p:pic>
    </p:spTree>
    <p:extLst>
      <p:ext uri="{BB962C8B-B14F-4D97-AF65-F5344CB8AC3E}">
        <p14:creationId xmlns:p14="http://schemas.microsoft.com/office/powerpoint/2010/main" val="167524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9" presetClass="entr" presetSubtype="0" decel="10000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4"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201</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Trebuchet MS</vt:lpstr>
      <vt:lpstr>Wingdings</vt:lpstr>
      <vt:lpstr>Wingdings 3</vt:lpstr>
      <vt:lpstr>Facet</vt:lpstr>
      <vt:lpstr>KELEBIHAN &amp; KEKURANGAN WEB</vt:lpstr>
      <vt:lpstr>KELEBIHAN &amp; KEKURANGAN WEB</vt:lpstr>
      <vt:lpstr>KELEBIHAN &amp; KEKURANGAN WEB</vt:lpstr>
      <vt:lpstr>Agile SCRUM </vt:lpstr>
      <vt:lpstr>WEB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Kelebihan &amp; Kekurangan Web</dc:title>
  <dc:creator>AcankS</dc:creator>
  <cp:lastModifiedBy>AcankS</cp:lastModifiedBy>
  <cp:revision>4</cp:revision>
  <dcterms:created xsi:type="dcterms:W3CDTF">2016-09-25T05:27:41Z</dcterms:created>
  <dcterms:modified xsi:type="dcterms:W3CDTF">2016-09-25T05:58:52Z</dcterms:modified>
</cp:coreProperties>
</file>