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7" r:id="rId3"/>
    <p:sldId id="260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0"/>
  </p:normalViewPr>
  <p:slideViewPr>
    <p:cSldViewPr snapToGrid="0">
      <p:cViewPr varScale="1">
        <p:scale>
          <a:sx n="141" d="100"/>
          <a:sy n="141" d="100"/>
        </p:scale>
        <p:origin x="5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adilorenzo/Downloads/results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adilorenzo/Downloads/results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adilorenzo/Downloads/resul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adilorenzo/Documents/Business%20Analytics%20ND/Project%203/results_query4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Total</a:t>
            </a:r>
            <a:r>
              <a:rPr lang="en-US" baseline="0"/>
              <a:t> Amount Spent on Song Tracks </a:t>
            </a:r>
          </a:p>
          <a:p>
            <a:pPr>
              <a:defRPr/>
            </a:pPr>
            <a:r>
              <a:rPr lang="en-US" baseline="0"/>
              <a:t>by Each Company</a:t>
            </a:r>
            <a:endParaRPr lang="en-US"/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(2)'!$B$1</c:f>
              <c:strCache>
                <c:ptCount val="1"/>
                <c:pt idx="0">
                  <c:v>total_amt_spent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'results (2)'!$A$2:$A$11</c:f>
              <c:strCache>
                <c:ptCount val="10"/>
                <c:pt idx="0">
                  <c:v>JetBrains s.r.o.</c:v>
                </c:pt>
                <c:pt idx="1">
                  <c:v>Embraer </c:v>
                </c:pt>
                <c:pt idx="2">
                  <c:v>Microsoft </c:v>
                </c:pt>
                <c:pt idx="3">
                  <c:v>Apple Inc.</c:v>
                </c:pt>
                <c:pt idx="4">
                  <c:v>Rogers Canada</c:v>
                </c:pt>
                <c:pt idx="5">
                  <c:v>Woodstock Discos</c:v>
                </c:pt>
                <c:pt idx="6">
                  <c:v>Riotur</c:v>
                </c:pt>
                <c:pt idx="7">
                  <c:v>Google Inc.</c:v>
                </c:pt>
                <c:pt idx="8">
                  <c:v>Banco do Brasil</c:v>
                </c:pt>
                <c:pt idx="9">
                  <c:v>Telus</c:v>
                </c:pt>
              </c:strCache>
            </c:strRef>
          </c:cat>
          <c:val>
            <c:numRef>
              <c:f>'results (2)'!$B$2:$B$11</c:f>
              <c:numCache>
                <c:formatCode>General</c:formatCode>
                <c:ptCount val="10"/>
                <c:pt idx="0">
                  <c:v>40.619999999999997</c:v>
                </c:pt>
                <c:pt idx="1">
                  <c:v>39.619999999999997</c:v>
                </c:pt>
                <c:pt idx="2">
                  <c:v>39.619999999999997</c:v>
                </c:pt>
                <c:pt idx="3">
                  <c:v>38.619999999999997</c:v>
                </c:pt>
                <c:pt idx="4">
                  <c:v>38.619999999999997</c:v>
                </c:pt>
                <c:pt idx="5">
                  <c:v>37.619999999999997</c:v>
                </c:pt>
                <c:pt idx="6">
                  <c:v>37.619999999999997</c:v>
                </c:pt>
                <c:pt idx="7">
                  <c:v>37.619999999999997</c:v>
                </c:pt>
                <c:pt idx="8">
                  <c:v>37.619999999999997</c:v>
                </c:pt>
                <c:pt idx="9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9-B84E-A7C5-985389841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1275663"/>
        <c:axId val="1447594367"/>
      </c:barChart>
      <c:catAx>
        <c:axId val="1181275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Company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94367"/>
        <c:crosses val="autoZero"/>
        <c:auto val="1"/>
        <c:lblAlgn val="ctr"/>
        <c:lblOffset val="100"/>
        <c:noMultiLvlLbl val="0"/>
      </c:catAx>
      <c:valAx>
        <c:axId val="144759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 Spent ($)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275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Earned</a:t>
            </a:r>
            <a:r>
              <a:rPr lang="en-US" baseline="0" dirty="0"/>
              <a:t> by the Most Popular Artists in Canada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'results (1)'!$B$2:$B$8</c:f>
              <c:strCache>
                <c:ptCount val="7"/>
                <c:pt idx="0">
                  <c:v>Os Paralamas Do Sucesso</c:v>
                </c:pt>
                <c:pt idx="1">
                  <c:v>Metallica</c:v>
                </c:pt>
                <c:pt idx="2">
                  <c:v>Led Zeppelin</c:v>
                </c:pt>
                <c:pt idx="3">
                  <c:v>Queen</c:v>
                </c:pt>
                <c:pt idx="4">
                  <c:v>Kiss</c:v>
                </c:pt>
                <c:pt idx="5">
                  <c:v>R.E.M.</c:v>
                </c:pt>
                <c:pt idx="6">
                  <c:v>Iron Maiden</c:v>
                </c:pt>
              </c:strCache>
            </c:strRef>
          </c:cat>
          <c:val>
            <c:numRef>
              <c:f>'results (1)'!$C$2:$C$8</c:f>
              <c:numCache>
                <c:formatCode>General</c:formatCode>
                <c:ptCount val="7"/>
                <c:pt idx="0">
                  <c:v>15.84</c:v>
                </c:pt>
                <c:pt idx="1">
                  <c:v>14.85</c:v>
                </c:pt>
                <c:pt idx="2">
                  <c:v>13.86</c:v>
                </c:pt>
                <c:pt idx="3">
                  <c:v>8.91</c:v>
                </c:pt>
                <c:pt idx="4">
                  <c:v>8.91</c:v>
                </c:pt>
                <c:pt idx="5">
                  <c:v>8.91</c:v>
                </c:pt>
                <c:pt idx="6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3-B94C-AA73-22AFD6BE5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038399"/>
        <c:axId val="1141026271"/>
      </c:barChart>
      <c:catAx>
        <c:axId val="1141038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26271"/>
        <c:crosses val="autoZero"/>
        <c:auto val="1"/>
        <c:lblAlgn val="ctr"/>
        <c:lblOffset val="100"/>
        <c:noMultiLvlLbl val="0"/>
      </c:catAx>
      <c:valAx>
        <c:axId val="114102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3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Earnings for the Top Genres in Each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Alternative &amp; Punk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Sheet2!$A$2:$A$25</c:f>
              <c:strCache>
                <c:ptCount val="24"/>
                <c:pt idx="0">
                  <c:v>USA</c:v>
                </c:pt>
                <c:pt idx="1">
                  <c:v>United Kingdom</c:v>
                </c:pt>
                <c:pt idx="2">
                  <c:v>Sweden</c:v>
                </c:pt>
                <c:pt idx="3">
                  <c:v>Spain</c:v>
                </c:pt>
                <c:pt idx="4">
                  <c:v>Portugal</c:v>
                </c:pt>
                <c:pt idx="5">
                  <c:v>Poland</c:v>
                </c:pt>
                <c:pt idx="6">
                  <c:v>Norway</c:v>
                </c:pt>
                <c:pt idx="7">
                  <c:v>Netherlands</c:v>
                </c:pt>
                <c:pt idx="8">
                  <c:v>Italy</c:v>
                </c:pt>
                <c:pt idx="9">
                  <c:v>Ireland</c:v>
                </c:pt>
                <c:pt idx="10">
                  <c:v>India</c:v>
                </c:pt>
                <c:pt idx="11">
                  <c:v>Hungary</c:v>
                </c:pt>
                <c:pt idx="12">
                  <c:v>Germany</c:v>
                </c:pt>
                <c:pt idx="13">
                  <c:v>France</c:v>
                </c:pt>
                <c:pt idx="14">
                  <c:v>Finland</c:v>
                </c:pt>
                <c:pt idx="15">
                  <c:v>Denmark</c:v>
                </c:pt>
                <c:pt idx="16">
                  <c:v>Czech Republic</c:v>
                </c:pt>
                <c:pt idx="17">
                  <c:v>Chile</c:v>
                </c:pt>
                <c:pt idx="18">
                  <c:v>Canada</c:v>
                </c:pt>
                <c:pt idx="19">
                  <c:v>Brazil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Sheet2!$B$2:$B$25</c:f>
              <c:numCache>
                <c:formatCode>General</c:formatCode>
                <c:ptCount val="24"/>
                <c:pt idx="23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0-C944-ABAF-FE536AC772E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Latin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Sheet2!$A$2:$A$25</c:f>
              <c:strCache>
                <c:ptCount val="24"/>
                <c:pt idx="0">
                  <c:v>USA</c:v>
                </c:pt>
                <c:pt idx="1">
                  <c:v>United Kingdom</c:v>
                </c:pt>
                <c:pt idx="2">
                  <c:v>Sweden</c:v>
                </c:pt>
                <c:pt idx="3">
                  <c:v>Spain</c:v>
                </c:pt>
                <c:pt idx="4">
                  <c:v>Portugal</c:v>
                </c:pt>
                <c:pt idx="5">
                  <c:v>Poland</c:v>
                </c:pt>
                <c:pt idx="6">
                  <c:v>Norway</c:v>
                </c:pt>
                <c:pt idx="7">
                  <c:v>Netherlands</c:v>
                </c:pt>
                <c:pt idx="8">
                  <c:v>Italy</c:v>
                </c:pt>
                <c:pt idx="9">
                  <c:v>Ireland</c:v>
                </c:pt>
                <c:pt idx="10">
                  <c:v>India</c:v>
                </c:pt>
                <c:pt idx="11">
                  <c:v>Hungary</c:v>
                </c:pt>
                <c:pt idx="12">
                  <c:v>Germany</c:v>
                </c:pt>
                <c:pt idx="13">
                  <c:v>France</c:v>
                </c:pt>
                <c:pt idx="14">
                  <c:v>Finland</c:v>
                </c:pt>
                <c:pt idx="15">
                  <c:v>Denmark</c:v>
                </c:pt>
                <c:pt idx="16">
                  <c:v>Czech Republic</c:v>
                </c:pt>
                <c:pt idx="17">
                  <c:v>Chile</c:v>
                </c:pt>
                <c:pt idx="18">
                  <c:v>Canada</c:v>
                </c:pt>
                <c:pt idx="19">
                  <c:v>Brazil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Sheet2!$C$2:$C$25</c:f>
              <c:numCache>
                <c:formatCode>General</c:formatCode>
                <c:ptCount val="24"/>
                <c:pt idx="2">
                  <c:v>11.88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0-C944-ABAF-FE536AC772E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Rock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Sheet2!$A$2:$A$25</c:f>
              <c:strCache>
                <c:ptCount val="24"/>
                <c:pt idx="0">
                  <c:v>USA</c:v>
                </c:pt>
                <c:pt idx="1">
                  <c:v>United Kingdom</c:v>
                </c:pt>
                <c:pt idx="2">
                  <c:v>Sweden</c:v>
                </c:pt>
                <c:pt idx="3">
                  <c:v>Spain</c:v>
                </c:pt>
                <c:pt idx="4">
                  <c:v>Portugal</c:v>
                </c:pt>
                <c:pt idx="5">
                  <c:v>Poland</c:v>
                </c:pt>
                <c:pt idx="6">
                  <c:v>Norway</c:v>
                </c:pt>
                <c:pt idx="7">
                  <c:v>Netherlands</c:v>
                </c:pt>
                <c:pt idx="8">
                  <c:v>Italy</c:v>
                </c:pt>
                <c:pt idx="9">
                  <c:v>Ireland</c:v>
                </c:pt>
                <c:pt idx="10">
                  <c:v>India</c:v>
                </c:pt>
                <c:pt idx="11">
                  <c:v>Hungary</c:v>
                </c:pt>
                <c:pt idx="12">
                  <c:v>Germany</c:v>
                </c:pt>
                <c:pt idx="13">
                  <c:v>France</c:v>
                </c:pt>
                <c:pt idx="14">
                  <c:v>Finland</c:v>
                </c:pt>
                <c:pt idx="15">
                  <c:v>Denmark</c:v>
                </c:pt>
                <c:pt idx="16">
                  <c:v>Czech Republic</c:v>
                </c:pt>
                <c:pt idx="17">
                  <c:v>Chile</c:v>
                </c:pt>
                <c:pt idx="18">
                  <c:v>Canada</c:v>
                </c:pt>
                <c:pt idx="19">
                  <c:v>Brazil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Sheet2!$D$2:$D$25</c:f>
              <c:numCache>
                <c:formatCode>General</c:formatCode>
                <c:ptCount val="24"/>
                <c:pt idx="0">
                  <c:v>155.43</c:v>
                </c:pt>
                <c:pt idx="1">
                  <c:v>36.630000000000003</c:v>
                </c:pt>
                <c:pt idx="3">
                  <c:v>21.78</c:v>
                </c:pt>
                <c:pt idx="4">
                  <c:v>30.69</c:v>
                </c:pt>
                <c:pt idx="5">
                  <c:v>21.78</c:v>
                </c:pt>
                <c:pt idx="6">
                  <c:v>16.829999999999998</c:v>
                </c:pt>
                <c:pt idx="7">
                  <c:v>17.82</c:v>
                </c:pt>
                <c:pt idx="8">
                  <c:v>17.82</c:v>
                </c:pt>
                <c:pt idx="10">
                  <c:v>24.75</c:v>
                </c:pt>
                <c:pt idx="11">
                  <c:v>10.89</c:v>
                </c:pt>
                <c:pt idx="12">
                  <c:v>61.38</c:v>
                </c:pt>
                <c:pt idx="13">
                  <c:v>64.349999999999994</c:v>
                </c:pt>
                <c:pt idx="14">
                  <c:v>17.82</c:v>
                </c:pt>
                <c:pt idx="15">
                  <c:v>20.79</c:v>
                </c:pt>
                <c:pt idx="16">
                  <c:v>24.75</c:v>
                </c:pt>
                <c:pt idx="17">
                  <c:v>8.91</c:v>
                </c:pt>
                <c:pt idx="18">
                  <c:v>105.93</c:v>
                </c:pt>
                <c:pt idx="19">
                  <c:v>80.19</c:v>
                </c:pt>
                <c:pt idx="20">
                  <c:v>20.79</c:v>
                </c:pt>
                <c:pt idx="21">
                  <c:v>14.85</c:v>
                </c:pt>
                <c:pt idx="22">
                  <c:v>21.78</c:v>
                </c:pt>
                <c:pt idx="23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60-C944-ABAF-FE536AC772E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TV Shows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Sheet2!$A$2:$A$25</c:f>
              <c:strCache>
                <c:ptCount val="24"/>
                <c:pt idx="0">
                  <c:v>USA</c:v>
                </c:pt>
                <c:pt idx="1">
                  <c:v>United Kingdom</c:v>
                </c:pt>
                <c:pt idx="2">
                  <c:v>Sweden</c:v>
                </c:pt>
                <c:pt idx="3">
                  <c:v>Spain</c:v>
                </c:pt>
                <c:pt idx="4">
                  <c:v>Portugal</c:v>
                </c:pt>
                <c:pt idx="5">
                  <c:v>Poland</c:v>
                </c:pt>
                <c:pt idx="6">
                  <c:v>Norway</c:v>
                </c:pt>
                <c:pt idx="7">
                  <c:v>Netherlands</c:v>
                </c:pt>
                <c:pt idx="8">
                  <c:v>Italy</c:v>
                </c:pt>
                <c:pt idx="9">
                  <c:v>Ireland</c:v>
                </c:pt>
                <c:pt idx="10">
                  <c:v>India</c:v>
                </c:pt>
                <c:pt idx="11">
                  <c:v>Hungary</c:v>
                </c:pt>
                <c:pt idx="12">
                  <c:v>Germany</c:v>
                </c:pt>
                <c:pt idx="13">
                  <c:v>France</c:v>
                </c:pt>
                <c:pt idx="14">
                  <c:v>Finland</c:v>
                </c:pt>
                <c:pt idx="15">
                  <c:v>Denmark</c:v>
                </c:pt>
                <c:pt idx="16">
                  <c:v>Czech Republic</c:v>
                </c:pt>
                <c:pt idx="17">
                  <c:v>Chile</c:v>
                </c:pt>
                <c:pt idx="18">
                  <c:v>Canada</c:v>
                </c:pt>
                <c:pt idx="19">
                  <c:v>Brazil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Sheet2!$E$2:$E$25</c:f>
              <c:numCache>
                <c:formatCode>General</c:formatCode>
                <c:ptCount val="24"/>
                <c:pt idx="9">
                  <c:v>13.93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60-C944-ABAF-FE536AC7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5181791"/>
        <c:axId val="1199391151"/>
      </c:barChart>
      <c:catAx>
        <c:axId val="1215181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391151"/>
        <c:crosses val="autoZero"/>
        <c:auto val="1"/>
        <c:lblAlgn val="ctr"/>
        <c:lblOffset val="100"/>
        <c:noMultiLvlLbl val="0"/>
      </c:catAx>
      <c:valAx>
        <c:axId val="1199391151"/>
        <c:scaling>
          <c:orientation val="minMax"/>
          <c:max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Earned</a:t>
                </a:r>
                <a:r>
                  <a:rPr lang="en-US" baseline="0"/>
                  <a:t>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8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881281233288457"/>
          <c:y val="0.10318125306107072"/>
          <c:w val="0.17461468955724796"/>
          <c:h val="0.1791153976566326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Amount Spent on Music by the Top-Spending Customer(s) in Each Genre</a:t>
            </a:r>
            <a:endParaRPr lang="en-CA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Sheet1!$E$4:$E$27</c:f>
              <c:strCache>
                <c:ptCount val="24"/>
                <c:pt idx="0">
                  <c:v>World</c:v>
                </c:pt>
                <c:pt idx="1">
                  <c:v>TV Shows</c:v>
                </c:pt>
                <c:pt idx="2">
                  <c:v>Soundtrack</c:v>
                </c:pt>
                <c:pt idx="3">
                  <c:v>Science Fiction</c:v>
                </c:pt>
                <c:pt idx="4">
                  <c:v>Sci Fi &amp; Fantasy</c:v>
                </c:pt>
                <c:pt idx="5">
                  <c:v>Rock And Roll</c:v>
                </c:pt>
                <c:pt idx="6">
                  <c:v>Rock</c:v>
                </c:pt>
                <c:pt idx="7">
                  <c:v>Reggae</c:v>
                </c:pt>
                <c:pt idx="8">
                  <c:v>R&amp;B/Soul</c:v>
                </c:pt>
                <c:pt idx="9">
                  <c:v>Pop</c:v>
                </c:pt>
                <c:pt idx="10">
                  <c:v>Metal</c:v>
                </c:pt>
                <c:pt idx="11">
                  <c:v>Latin</c:v>
                </c:pt>
                <c:pt idx="12">
                  <c:v>Jazz</c:v>
                </c:pt>
                <c:pt idx="13">
                  <c:v>Hip Hop/Rap</c:v>
                </c:pt>
                <c:pt idx="14">
                  <c:v>Heavy Metal</c:v>
                </c:pt>
                <c:pt idx="15">
                  <c:v>Electronica/Dance</c:v>
                </c:pt>
                <c:pt idx="16">
                  <c:v>Easy Listening</c:v>
                </c:pt>
                <c:pt idx="17">
                  <c:v>Drama</c:v>
                </c:pt>
                <c:pt idx="18">
                  <c:v>Comedy</c:v>
                </c:pt>
                <c:pt idx="19">
                  <c:v>Classical</c:v>
                </c:pt>
                <c:pt idx="20">
                  <c:v>Bossa Nova</c:v>
                </c:pt>
                <c:pt idx="21">
                  <c:v>Blues</c:v>
                </c:pt>
                <c:pt idx="22">
                  <c:v>Alternative &amp; Punk</c:v>
                </c:pt>
                <c:pt idx="23">
                  <c:v>Alternative</c:v>
                </c:pt>
              </c:strCache>
            </c:strRef>
          </c:cat>
          <c:val>
            <c:numRef>
              <c:f>Sheet1!$H$4:$H$27</c:f>
              <c:numCache>
                <c:formatCode>General</c:formatCode>
                <c:ptCount val="24"/>
                <c:pt idx="0">
                  <c:v>1.98</c:v>
                </c:pt>
                <c:pt idx="1">
                  <c:v>13.93</c:v>
                </c:pt>
                <c:pt idx="2">
                  <c:v>4.95</c:v>
                </c:pt>
                <c:pt idx="3">
                  <c:v>3.98</c:v>
                </c:pt>
                <c:pt idx="4">
                  <c:v>7.96</c:v>
                </c:pt>
                <c:pt idx="5">
                  <c:v>1.98</c:v>
                </c:pt>
                <c:pt idx="6">
                  <c:v>28.71</c:v>
                </c:pt>
                <c:pt idx="7">
                  <c:v>4.95</c:v>
                </c:pt>
                <c:pt idx="8">
                  <c:v>4.95</c:v>
                </c:pt>
                <c:pt idx="9">
                  <c:v>3.96</c:v>
                </c:pt>
                <c:pt idx="10">
                  <c:v>17.82</c:v>
                </c:pt>
                <c:pt idx="11">
                  <c:v>15.84</c:v>
                </c:pt>
                <c:pt idx="12">
                  <c:v>5.94</c:v>
                </c:pt>
                <c:pt idx="13">
                  <c:v>2.97</c:v>
                </c:pt>
                <c:pt idx="14">
                  <c:v>2.97</c:v>
                </c:pt>
                <c:pt idx="15">
                  <c:v>2.97</c:v>
                </c:pt>
                <c:pt idx="16">
                  <c:v>2.97</c:v>
                </c:pt>
                <c:pt idx="17">
                  <c:v>11.94</c:v>
                </c:pt>
                <c:pt idx="18">
                  <c:v>9.9499999999999993</c:v>
                </c:pt>
                <c:pt idx="19">
                  <c:v>5.94</c:v>
                </c:pt>
                <c:pt idx="20">
                  <c:v>3.96</c:v>
                </c:pt>
                <c:pt idx="21">
                  <c:v>8.91</c:v>
                </c:pt>
                <c:pt idx="22">
                  <c:v>13.86</c:v>
                </c:pt>
                <c:pt idx="23">
                  <c:v>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E-6B4D-8D68-F6EC574A2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7848991"/>
        <c:axId val="1289721423"/>
      </c:barChart>
      <c:catAx>
        <c:axId val="127784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layout>
            <c:manualLayout>
              <c:xMode val="edge"/>
              <c:yMode val="edge"/>
              <c:x val="2.9411764705882353E-2"/>
              <c:y val="0.47828261919547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721423"/>
        <c:crosses val="autoZero"/>
        <c:auto val="1"/>
        <c:lblAlgn val="ctr"/>
        <c:lblOffset val="100"/>
        <c:noMultiLvlLbl val="0"/>
      </c:catAx>
      <c:valAx>
        <c:axId val="128972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Spent by Top Customer(s) ($)</a:t>
                </a:r>
              </a:p>
            </c:rich>
          </c:tx>
          <c:layout>
            <c:manualLayout>
              <c:xMode val="edge"/>
              <c:yMode val="edge"/>
              <c:x val="0.41856504888035023"/>
              <c:y val="0.926522570551080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848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69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Each company spent similar amounts on music, but the company that spent the most was Jet Brain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s.r.o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($40.62).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Riotur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Google Inc., Banco do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Brasil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Telus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were close behind, each spending $37.62 total.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233680" y="1418450"/>
            <a:ext cx="476504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company spent the most on song tracks?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A3E07D-04A8-8E2E-ACAB-DAAC3E1B4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978001"/>
              </p:ext>
            </p:extLst>
          </p:nvPr>
        </p:nvGraphicFramePr>
        <p:xfrm>
          <a:off x="3330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Paralamas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Sucesso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was the artist who earned the most revenue from Canadian purchases of their songs ($15.84). Only the top 7 artists are shown here, with Queen, Kiss, R.E.M, and Iron Maiden all earning $8.91.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Whether or not the purchase was from Canada was determined by the Billing Country (from the Invoice table).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33680" y="1418450"/>
            <a:ext cx="475488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Canada, which artist(s) earned the most from their songs?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58CC27-AF28-ED49-6B87-949EF44BA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349956"/>
              </p:ext>
            </p:extLst>
          </p:nvPr>
        </p:nvGraphicFramePr>
        <p:xfrm>
          <a:off x="3330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07200" y="963886"/>
            <a:ext cx="2255520" cy="398172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For almost all the countries listed, the genre that earned the most revenue was Rock.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Exceptions include: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Argentina (with Rock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Alternative &amp; Punk earning the most revenue)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Ireland (TV shows)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Sweden (Latin)</a:t>
            </a: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each country, which genre earned the most revenue?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69E2976-3F2A-23A9-9493-AF1F89F82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447665"/>
              </p:ext>
            </p:extLst>
          </p:nvPr>
        </p:nvGraphicFramePr>
        <p:xfrm>
          <a:off x="-60960" y="795600"/>
          <a:ext cx="6868160" cy="455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622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908800" y="965200"/>
            <a:ext cx="2092960" cy="40436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is quite a range amongst the genres in terms of amount spent by the top-spending customer.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For Rock, the top-spending customer (Eduardo Martins) spent $28.71.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For Rock and Roll and World, the top-spending customers spent $1.98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each genre, how much did the top-spending customer(s) spend on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D7CDBC-D269-11E8-94FF-F6EDAFBCC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318897"/>
              </p:ext>
            </p:extLst>
          </p:nvPr>
        </p:nvGraphicFramePr>
        <p:xfrm>
          <a:off x="-226337" y="732225"/>
          <a:ext cx="7053857" cy="4573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318</Words>
  <Application>Microsoft Macintosh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Which company spent the most on song tracks?</vt:lpstr>
      <vt:lpstr>In Canada, which artist(s) earned the most from their songs?</vt:lpstr>
      <vt:lpstr>For each country, which genre earned the most revenue?</vt:lpstr>
      <vt:lpstr>For each genre, how much did the top-spending customer(s) spend on music?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each country, which genre earned the most sales?</dc:title>
  <cp:lastModifiedBy>Andrea Di Lorenzo</cp:lastModifiedBy>
  <cp:revision>22</cp:revision>
  <dcterms:modified xsi:type="dcterms:W3CDTF">2022-12-18T22:38:24Z</dcterms:modified>
</cp:coreProperties>
</file>