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57" r:id="rId4"/>
    <p:sldId id="258" r:id="rId5"/>
    <p:sldId id="259" r:id="rId6"/>
    <p:sldId id="260" r:id="rId7"/>
    <p:sldId id="261" r:id="rId8"/>
    <p:sldId id="264" r:id="rId9"/>
    <p:sldId id="262"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25"/>
  </p:normalViewPr>
  <p:slideViewPr>
    <p:cSldViewPr snapToGrid="0">
      <p:cViewPr varScale="1">
        <p:scale>
          <a:sx n="116" d="100"/>
          <a:sy n="116"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5E83D-D379-A340-B7FA-EF82F413A74A}"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928AF-E930-614E-880F-67E52FA8F7DE}" type="slidenum">
              <a:rPr lang="en-US" smtClean="0"/>
              <a:t>‹#›</a:t>
            </a:fld>
            <a:endParaRPr lang="en-US"/>
          </a:p>
        </p:txBody>
      </p:sp>
    </p:spTree>
    <p:extLst>
      <p:ext uri="{BB962C8B-B14F-4D97-AF65-F5344CB8AC3E}">
        <p14:creationId xmlns:p14="http://schemas.microsoft.com/office/powerpoint/2010/main" val="294539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0107-02C8-9C07-5F9A-DA3A565B1F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E3555-9D83-325C-8808-352542C7B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80FC4-F4F7-28D6-0E76-19CEAC474C81}"/>
              </a:ext>
            </a:extLst>
          </p:cNvPr>
          <p:cNvSpPr>
            <a:spLocks noGrp="1"/>
          </p:cNvSpPr>
          <p:nvPr>
            <p:ph type="dt" sz="half" idx="10"/>
          </p:nvPr>
        </p:nvSpPr>
        <p:spPr/>
        <p:txBody>
          <a:bodyPr/>
          <a:lstStyle/>
          <a:p>
            <a:fld id="{809BC358-6535-5449-A00E-96BE31C02186}" type="datetime1">
              <a:rPr lang="en-CA" smtClean="0"/>
              <a:t>2024-01-22</a:t>
            </a:fld>
            <a:endParaRPr lang="en-US"/>
          </a:p>
        </p:txBody>
      </p:sp>
      <p:sp>
        <p:nvSpPr>
          <p:cNvPr id="5" name="Footer Placeholder 4">
            <a:extLst>
              <a:ext uri="{FF2B5EF4-FFF2-40B4-BE49-F238E27FC236}">
                <a16:creationId xmlns:a16="http://schemas.microsoft.com/office/drawing/2014/main" id="{455FEEB6-81A5-612D-DB7A-BDC618892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0C0B-CA5D-8A3D-EDFD-12EADEABF5BE}"/>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74849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D96F-A89E-73FD-7385-143361C40B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7CBCA4-FB5F-8553-3992-4B82EE007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938D5-99F9-0117-9E81-285FD9908335}"/>
              </a:ext>
            </a:extLst>
          </p:cNvPr>
          <p:cNvSpPr>
            <a:spLocks noGrp="1"/>
          </p:cNvSpPr>
          <p:nvPr>
            <p:ph type="dt" sz="half" idx="10"/>
          </p:nvPr>
        </p:nvSpPr>
        <p:spPr/>
        <p:txBody>
          <a:bodyPr/>
          <a:lstStyle/>
          <a:p>
            <a:fld id="{A21B44AE-75BF-0B43-863B-31F16CCD3504}" type="datetime1">
              <a:rPr lang="en-CA" smtClean="0"/>
              <a:t>2024-01-22</a:t>
            </a:fld>
            <a:endParaRPr lang="en-US"/>
          </a:p>
        </p:txBody>
      </p:sp>
      <p:sp>
        <p:nvSpPr>
          <p:cNvPr id="5" name="Footer Placeholder 4">
            <a:extLst>
              <a:ext uri="{FF2B5EF4-FFF2-40B4-BE49-F238E27FC236}">
                <a16:creationId xmlns:a16="http://schemas.microsoft.com/office/drawing/2014/main" id="{8B1D4D5E-803A-1C22-C8B5-F65086555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23FB2-50B3-D139-EF47-2C4380989B71}"/>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184274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95A41-7432-4A16-691F-E48087819B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30B2D5-148B-A754-C705-3C5E19FB0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A053F-8AF3-60AA-496B-0DABA56200A7}"/>
              </a:ext>
            </a:extLst>
          </p:cNvPr>
          <p:cNvSpPr>
            <a:spLocks noGrp="1"/>
          </p:cNvSpPr>
          <p:nvPr>
            <p:ph type="dt" sz="half" idx="10"/>
          </p:nvPr>
        </p:nvSpPr>
        <p:spPr/>
        <p:txBody>
          <a:bodyPr/>
          <a:lstStyle/>
          <a:p>
            <a:fld id="{9A7A8518-D4AD-EA43-82F1-476476C0C568}" type="datetime1">
              <a:rPr lang="en-CA" smtClean="0"/>
              <a:t>2024-01-22</a:t>
            </a:fld>
            <a:endParaRPr lang="en-US"/>
          </a:p>
        </p:txBody>
      </p:sp>
      <p:sp>
        <p:nvSpPr>
          <p:cNvPr id="5" name="Footer Placeholder 4">
            <a:extLst>
              <a:ext uri="{FF2B5EF4-FFF2-40B4-BE49-F238E27FC236}">
                <a16:creationId xmlns:a16="http://schemas.microsoft.com/office/drawing/2014/main" id="{585940D4-8BEF-F63F-A502-B43E7125B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D6C62-CEFB-013F-D44D-8BBD04367A77}"/>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7559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DF63-72DD-5316-FD56-989933B9F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32A0A-081B-D6D7-3DB4-A0639B066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15FF7-478C-C4F2-90F0-7DA352D2036E}"/>
              </a:ext>
            </a:extLst>
          </p:cNvPr>
          <p:cNvSpPr>
            <a:spLocks noGrp="1"/>
          </p:cNvSpPr>
          <p:nvPr>
            <p:ph type="dt" sz="half" idx="10"/>
          </p:nvPr>
        </p:nvSpPr>
        <p:spPr/>
        <p:txBody>
          <a:bodyPr/>
          <a:lstStyle/>
          <a:p>
            <a:fld id="{4A835C6E-D71F-D044-A3B5-586761BF2625}" type="datetime1">
              <a:rPr lang="en-CA" smtClean="0"/>
              <a:t>2024-01-22</a:t>
            </a:fld>
            <a:endParaRPr lang="en-US"/>
          </a:p>
        </p:txBody>
      </p:sp>
      <p:sp>
        <p:nvSpPr>
          <p:cNvPr id="5" name="Footer Placeholder 4">
            <a:extLst>
              <a:ext uri="{FF2B5EF4-FFF2-40B4-BE49-F238E27FC236}">
                <a16:creationId xmlns:a16="http://schemas.microsoft.com/office/drawing/2014/main" id="{AB7415A8-A76D-2A09-2336-27B33845C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233DB-07E5-B603-9973-54FF94B4F5B3}"/>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9747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9E42-C13E-9315-2F8A-CA1C7069E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D3047-7BC2-3968-3FF6-C1F43B079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56FF7-FA0D-E1FC-520B-62D7B43B539F}"/>
              </a:ext>
            </a:extLst>
          </p:cNvPr>
          <p:cNvSpPr>
            <a:spLocks noGrp="1"/>
          </p:cNvSpPr>
          <p:nvPr>
            <p:ph type="dt" sz="half" idx="10"/>
          </p:nvPr>
        </p:nvSpPr>
        <p:spPr/>
        <p:txBody>
          <a:bodyPr/>
          <a:lstStyle/>
          <a:p>
            <a:fld id="{65BBEEB9-5A69-0D41-9E65-AE310EBD0383}" type="datetime1">
              <a:rPr lang="en-CA" smtClean="0"/>
              <a:t>2024-01-22</a:t>
            </a:fld>
            <a:endParaRPr lang="en-US"/>
          </a:p>
        </p:txBody>
      </p:sp>
      <p:sp>
        <p:nvSpPr>
          <p:cNvPr id="5" name="Footer Placeholder 4">
            <a:extLst>
              <a:ext uri="{FF2B5EF4-FFF2-40B4-BE49-F238E27FC236}">
                <a16:creationId xmlns:a16="http://schemas.microsoft.com/office/drawing/2014/main" id="{4D00832A-C55D-01FD-0809-C2B0EC233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8F72C-3BEC-6DAC-5000-E01DE9451F93}"/>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246268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CD15-4732-7E5C-F488-CE1A25A4D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B92AD-F2BD-0C7A-7CBF-385D57ADD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E26063-1EC9-9D3F-E7D2-5A13F8148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25BE8A-45A6-754F-B986-4895256522B7}"/>
              </a:ext>
            </a:extLst>
          </p:cNvPr>
          <p:cNvSpPr>
            <a:spLocks noGrp="1"/>
          </p:cNvSpPr>
          <p:nvPr>
            <p:ph type="dt" sz="half" idx="10"/>
          </p:nvPr>
        </p:nvSpPr>
        <p:spPr/>
        <p:txBody>
          <a:bodyPr/>
          <a:lstStyle/>
          <a:p>
            <a:fld id="{0F070277-8B50-ED47-8B3E-80604199ADC5}" type="datetime1">
              <a:rPr lang="en-CA" smtClean="0"/>
              <a:t>2024-01-22</a:t>
            </a:fld>
            <a:endParaRPr lang="en-US"/>
          </a:p>
        </p:txBody>
      </p:sp>
      <p:sp>
        <p:nvSpPr>
          <p:cNvPr id="6" name="Footer Placeholder 5">
            <a:extLst>
              <a:ext uri="{FF2B5EF4-FFF2-40B4-BE49-F238E27FC236}">
                <a16:creationId xmlns:a16="http://schemas.microsoft.com/office/drawing/2014/main" id="{90CE4C8A-853E-4A61-B676-82B31E858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E896B-8489-A8C6-1596-083CE69F1832}"/>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61678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6629-96FF-96C5-A1F9-55D6914CCD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EA3871-9F45-5567-50A6-BEB31ADF8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472DA-5510-7CA1-61CA-85B5B4A7A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0EC545-48CC-2D31-D66D-C74535AB8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466A2-7FCE-D04F-6A3C-4EF8D18B43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BCEFA-352D-77C0-4CBF-0A1981ED9860}"/>
              </a:ext>
            </a:extLst>
          </p:cNvPr>
          <p:cNvSpPr>
            <a:spLocks noGrp="1"/>
          </p:cNvSpPr>
          <p:nvPr>
            <p:ph type="dt" sz="half" idx="10"/>
          </p:nvPr>
        </p:nvSpPr>
        <p:spPr/>
        <p:txBody>
          <a:bodyPr/>
          <a:lstStyle/>
          <a:p>
            <a:fld id="{6E11AC7C-8AB1-B847-B67C-9B12E0972C5F}" type="datetime1">
              <a:rPr lang="en-CA" smtClean="0"/>
              <a:t>2024-01-22</a:t>
            </a:fld>
            <a:endParaRPr lang="en-US"/>
          </a:p>
        </p:txBody>
      </p:sp>
      <p:sp>
        <p:nvSpPr>
          <p:cNvPr id="8" name="Footer Placeholder 7">
            <a:extLst>
              <a:ext uri="{FF2B5EF4-FFF2-40B4-BE49-F238E27FC236}">
                <a16:creationId xmlns:a16="http://schemas.microsoft.com/office/drawing/2014/main" id="{C14702DB-AE63-6AFA-3A68-F82244E50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2E819E-5944-86A0-233F-C76994DE46F5}"/>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174379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103B-8AE5-573C-D11D-5AB7AD08C1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90BCA-242B-5F99-2184-AEB7EF021854}"/>
              </a:ext>
            </a:extLst>
          </p:cNvPr>
          <p:cNvSpPr>
            <a:spLocks noGrp="1"/>
          </p:cNvSpPr>
          <p:nvPr>
            <p:ph type="dt" sz="half" idx="10"/>
          </p:nvPr>
        </p:nvSpPr>
        <p:spPr/>
        <p:txBody>
          <a:bodyPr/>
          <a:lstStyle/>
          <a:p>
            <a:fld id="{8964F246-A3E9-BF47-8206-1CBA14A1BC39}" type="datetime1">
              <a:rPr lang="en-CA" smtClean="0"/>
              <a:t>2024-01-22</a:t>
            </a:fld>
            <a:endParaRPr lang="en-US"/>
          </a:p>
        </p:txBody>
      </p:sp>
      <p:sp>
        <p:nvSpPr>
          <p:cNvPr id="4" name="Footer Placeholder 3">
            <a:extLst>
              <a:ext uri="{FF2B5EF4-FFF2-40B4-BE49-F238E27FC236}">
                <a16:creationId xmlns:a16="http://schemas.microsoft.com/office/drawing/2014/main" id="{684A6E35-8442-C222-F77F-3DBD58F2C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F7E451-084A-916C-5D21-A30647259D9E}"/>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94159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D0A5B-0D1E-F771-F77B-8A9CCB6B889B}"/>
              </a:ext>
            </a:extLst>
          </p:cNvPr>
          <p:cNvSpPr>
            <a:spLocks noGrp="1"/>
          </p:cNvSpPr>
          <p:nvPr>
            <p:ph type="dt" sz="half" idx="10"/>
          </p:nvPr>
        </p:nvSpPr>
        <p:spPr/>
        <p:txBody>
          <a:bodyPr/>
          <a:lstStyle/>
          <a:p>
            <a:fld id="{81646C50-98BD-2D4A-A4BF-D273F4B5E668}" type="datetime1">
              <a:rPr lang="en-CA" smtClean="0"/>
              <a:t>2024-01-22</a:t>
            </a:fld>
            <a:endParaRPr lang="en-US"/>
          </a:p>
        </p:txBody>
      </p:sp>
      <p:sp>
        <p:nvSpPr>
          <p:cNvPr id="3" name="Footer Placeholder 2">
            <a:extLst>
              <a:ext uri="{FF2B5EF4-FFF2-40B4-BE49-F238E27FC236}">
                <a16:creationId xmlns:a16="http://schemas.microsoft.com/office/drawing/2014/main" id="{5BFCB6E9-8727-0E2D-E814-3977B9AD3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9D8E6-B0E2-880E-FC33-A4A1149ABD1B}"/>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404307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8D-A204-FF2D-188C-5BA1F5A72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C9F173-00E6-5023-69E6-9662A707E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3D25BA-83CF-65F4-3253-A9CF4D66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337A7-886B-C2BA-89C6-226839249166}"/>
              </a:ext>
            </a:extLst>
          </p:cNvPr>
          <p:cNvSpPr>
            <a:spLocks noGrp="1"/>
          </p:cNvSpPr>
          <p:nvPr>
            <p:ph type="dt" sz="half" idx="10"/>
          </p:nvPr>
        </p:nvSpPr>
        <p:spPr/>
        <p:txBody>
          <a:bodyPr/>
          <a:lstStyle/>
          <a:p>
            <a:fld id="{6E31280F-14FC-9842-93A4-8C6306A1C45C}" type="datetime1">
              <a:rPr lang="en-CA" smtClean="0"/>
              <a:t>2024-01-22</a:t>
            </a:fld>
            <a:endParaRPr lang="en-US"/>
          </a:p>
        </p:txBody>
      </p:sp>
      <p:sp>
        <p:nvSpPr>
          <p:cNvPr id="6" name="Footer Placeholder 5">
            <a:extLst>
              <a:ext uri="{FF2B5EF4-FFF2-40B4-BE49-F238E27FC236}">
                <a16:creationId xmlns:a16="http://schemas.microsoft.com/office/drawing/2014/main" id="{903C244A-F44A-EF0A-CD42-EBD232CAD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ACD2C-FA7E-C56A-2B69-787A9E513DAF}"/>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379456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36FA-DFF0-8065-AB3C-43C822C09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E5A53-EAF2-DD61-CAEF-66ED9B497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272679-B370-1C35-3BF6-AE8770824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6E33A-7330-357C-B9D9-8BF48060F1C3}"/>
              </a:ext>
            </a:extLst>
          </p:cNvPr>
          <p:cNvSpPr>
            <a:spLocks noGrp="1"/>
          </p:cNvSpPr>
          <p:nvPr>
            <p:ph type="dt" sz="half" idx="10"/>
          </p:nvPr>
        </p:nvSpPr>
        <p:spPr/>
        <p:txBody>
          <a:bodyPr/>
          <a:lstStyle/>
          <a:p>
            <a:fld id="{8097DB7D-7733-1746-A31E-60986AC6BE32}" type="datetime1">
              <a:rPr lang="en-CA" smtClean="0"/>
              <a:t>2024-01-22</a:t>
            </a:fld>
            <a:endParaRPr lang="en-US"/>
          </a:p>
        </p:txBody>
      </p:sp>
      <p:sp>
        <p:nvSpPr>
          <p:cNvPr id="6" name="Footer Placeholder 5">
            <a:extLst>
              <a:ext uri="{FF2B5EF4-FFF2-40B4-BE49-F238E27FC236}">
                <a16:creationId xmlns:a16="http://schemas.microsoft.com/office/drawing/2014/main" id="{879058F2-726F-7B8F-6D7A-A5806A31E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072D5-A48F-D38F-9FB5-DAA6B0FC3D86}"/>
              </a:ext>
            </a:extLst>
          </p:cNvPr>
          <p:cNvSpPr>
            <a:spLocks noGrp="1"/>
          </p:cNvSpPr>
          <p:nvPr>
            <p:ph type="sldNum" sz="quarter" idx="12"/>
          </p:nvPr>
        </p:nvSpPr>
        <p:spPr/>
        <p:txBody>
          <a:bodyPr/>
          <a:lstStyle/>
          <a:p>
            <a:fld id="{AF80B822-B989-694D-A67A-564156627F69}" type="slidenum">
              <a:rPr lang="en-US" smtClean="0"/>
              <a:t>‹#›</a:t>
            </a:fld>
            <a:endParaRPr lang="en-US"/>
          </a:p>
        </p:txBody>
      </p:sp>
    </p:spTree>
    <p:extLst>
      <p:ext uri="{BB962C8B-B14F-4D97-AF65-F5344CB8AC3E}">
        <p14:creationId xmlns:p14="http://schemas.microsoft.com/office/powerpoint/2010/main" val="406395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CF00A-75C3-B24D-FBA6-A2976F5C1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5FF56-A165-4FEF-89F7-F8DD17366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60336-FCB9-ED8D-1DF7-02547A358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E7444-AD91-5D41-930E-55508A89368D}" type="datetime1">
              <a:rPr lang="en-CA" smtClean="0"/>
              <a:t>2024-01-22</a:t>
            </a:fld>
            <a:endParaRPr lang="en-US"/>
          </a:p>
        </p:txBody>
      </p:sp>
      <p:sp>
        <p:nvSpPr>
          <p:cNvPr id="5" name="Footer Placeholder 4">
            <a:extLst>
              <a:ext uri="{FF2B5EF4-FFF2-40B4-BE49-F238E27FC236}">
                <a16:creationId xmlns:a16="http://schemas.microsoft.com/office/drawing/2014/main" id="{AC6BC568-7FE5-A7EC-8DBD-E081B429A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715E8C-084A-5534-84AC-7A49FAF6E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0B822-B989-694D-A67A-564156627F69}" type="slidenum">
              <a:rPr lang="en-US" smtClean="0"/>
              <a:t>‹#›</a:t>
            </a:fld>
            <a:endParaRPr lang="en-US"/>
          </a:p>
        </p:txBody>
      </p:sp>
    </p:spTree>
    <p:extLst>
      <p:ext uri="{BB962C8B-B14F-4D97-AF65-F5344CB8AC3E}">
        <p14:creationId xmlns:p14="http://schemas.microsoft.com/office/powerpoint/2010/main" val="3959365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ilore/chemistry-youtube-videos/blob/main/Chemistry%20YT%20Videos.ipynb" TargetMode="External"/><Relationship Id="rId2" Type="http://schemas.openxmlformats.org/officeDocument/2006/relationships/hyperlink" Target="https://github.com/andilore/chemistry-youtube-videos/blob/main/README.m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6ECE-8CBF-BB55-0487-51CBC6B2C6F1}"/>
              </a:ext>
            </a:extLst>
          </p:cNvPr>
          <p:cNvSpPr>
            <a:spLocks noGrp="1"/>
          </p:cNvSpPr>
          <p:nvPr>
            <p:ph type="ctrTitle"/>
          </p:nvPr>
        </p:nvSpPr>
        <p:spPr>
          <a:xfrm>
            <a:off x="1260227" y="1188464"/>
            <a:ext cx="9144000" cy="2387600"/>
          </a:xfrm>
        </p:spPr>
        <p:txBody>
          <a:bodyPr/>
          <a:lstStyle/>
          <a:p>
            <a:pPr algn="l"/>
            <a:r>
              <a:rPr lang="en-US" dirty="0"/>
              <a:t>Analyzing Chemistry-Related YouTube Channels</a:t>
            </a:r>
          </a:p>
        </p:txBody>
      </p:sp>
      <p:sp>
        <p:nvSpPr>
          <p:cNvPr id="5" name="TextBox 4">
            <a:extLst>
              <a:ext uri="{FF2B5EF4-FFF2-40B4-BE49-F238E27FC236}">
                <a16:creationId xmlns:a16="http://schemas.microsoft.com/office/drawing/2014/main" id="{99A34A7F-D34D-5CC0-C474-BED333BF9A4D}"/>
              </a:ext>
            </a:extLst>
          </p:cNvPr>
          <p:cNvSpPr txBox="1"/>
          <p:nvPr/>
        </p:nvSpPr>
        <p:spPr>
          <a:xfrm>
            <a:off x="999733" y="4006802"/>
            <a:ext cx="10192534" cy="2031325"/>
          </a:xfrm>
          <a:prstGeom prst="rect">
            <a:avLst/>
          </a:prstGeom>
          <a:noFill/>
        </p:spPr>
        <p:txBody>
          <a:bodyPr wrap="none" rtlCol="0">
            <a:spAutoFit/>
          </a:bodyPr>
          <a:lstStyle/>
          <a:p>
            <a:pPr algn="l"/>
            <a:r>
              <a:rPr lang="en-CA" b="0" i="0" dirty="0">
                <a:solidFill>
                  <a:srgbClr val="1F2328"/>
                </a:solidFill>
                <a:effectLst/>
                <a:latin typeface="-apple-system"/>
              </a:rPr>
              <a:t>This project uses YouTube APIs to gather data on the most popular Chemistry-Based Channels on YouTube. </a:t>
            </a:r>
          </a:p>
          <a:p>
            <a:pPr algn="l"/>
            <a:r>
              <a:rPr lang="en-CA" b="0" i="0" dirty="0">
                <a:solidFill>
                  <a:srgbClr val="1F2328"/>
                </a:solidFill>
                <a:effectLst/>
                <a:latin typeface="-apple-system"/>
              </a:rPr>
              <a:t>We analyze metrics like their view counts, subscriber counts, and video counts. </a:t>
            </a:r>
          </a:p>
          <a:p>
            <a:pPr algn="l"/>
            <a:r>
              <a:rPr lang="en-CA" b="0" i="0" dirty="0">
                <a:solidFill>
                  <a:srgbClr val="1F2328"/>
                </a:solidFill>
                <a:effectLst/>
                <a:latin typeface="-apple-system"/>
              </a:rPr>
              <a:t>We explore what it takes to be a successful Chemistry Channel on YouTube.</a:t>
            </a:r>
          </a:p>
          <a:p>
            <a:pPr algn="l"/>
            <a:endParaRPr lang="en-CA" dirty="0">
              <a:solidFill>
                <a:srgbClr val="1F2328"/>
              </a:solidFill>
              <a:latin typeface="-apple-system"/>
            </a:endParaRPr>
          </a:p>
          <a:p>
            <a:pPr algn="l"/>
            <a:r>
              <a:rPr lang="en-CA" b="0" i="0" dirty="0">
                <a:solidFill>
                  <a:srgbClr val="1F2328"/>
                </a:solidFill>
                <a:effectLst/>
                <a:latin typeface="-apple-system"/>
                <a:hlinkClick r:id="rId2"/>
              </a:rPr>
              <a:t>Instructions for running the script</a:t>
            </a:r>
            <a:r>
              <a:rPr lang="en-CA" b="0" i="0" dirty="0">
                <a:solidFill>
                  <a:srgbClr val="1F2328"/>
                </a:solidFill>
                <a:effectLst/>
                <a:latin typeface="-apple-system"/>
              </a:rPr>
              <a:t> as well as the </a:t>
            </a:r>
            <a:r>
              <a:rPr lang="en-CA" b="0" i="0" dirty="0">
                <a:solidFill>
                  <a:srgbClr val="1F2328"/>
                </a:solidFill>
                <a:effectLst/>
                <a:latin typeface="-apple-system"/>
                <a:hlinkClick r:id="rId3"/>
              </a:rPr>
              <a:t>full project code</a:t>
            </a:r>
            <a:r>
              <a:rPr lang="en-CA" b="0" i="0" dirty="0">
                <a:solidFill>
                  <a:srgbClr val="1F2328"/>
                </a:solidFill>
                <a:effectLst/>
                <a:latin typeface="-apple-system"/>
              </a:rPr>
              <a:t> can be found on my GitHub.</a:t>
            </a:r>
          </a:p>
          <a:p>
            <a:br>
              <a:rPr lang="en-CA" dirty="0"/>
            </a:br>
            <a:endParaRPr lang="en-US" dirty="0"/>
          </a:p>
        </p:txBody>
      </p:sp>
      <p:sp>
        <p:nvSpPr>
          <p:cNvPr id="7" name="Slide Number Placeholder 6">
            <a:extLst>
              <a:ext uri="{FF2B5EF4-FFF2-40B4-BE49-F238E27FC236}">
                <a16:creationId xmlns:a16="http://schemas.microsoft.com/office/drawing/2014/main" id="{2A800FCB-5C43-8F67-3B3B-0471745D6D69}"/>
              </a:ext>
            </a:extLst>
          </p:cNvPr>
          <p:cNvSpPr>
            <a:spLocks noGrp="1"/>
          </p:cNvSpPr>
          <p:nvPr>
            <p:ph type="sldNum" sz="quarter" idx="12"/>
          </p:nvPr>
        </p:nvSpPr>
        <p:spPr/>
        <p:txBody>
          <a:bodyPr/>
          <a:lstStyle/>
          <a:p>
            <a:fld id="{AF80B822-B989-694D-A67A-564156627F69}" type="slidenum">
              <a:rPr lang="en-US" smtClean="0"/>
              <a:t>1</a:t>
            </a:fld>
            <a:endParaRPr lang="en-US"/>
          </a:p>
        </p:txBody>
      </p:sp>
    </p:spTree>
    <p:extLst>
      <p:ext uri="{BB962C8B-B14F-4D97-AF65-F5344CB8AC3E}">
        <p14:creationId xmlns:p14="http://schemas.microsoft.com/office/powerpoint/2010/main" val="177343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74F6-2835-F742-DAEC-189CC8BC2BCB}"/>
              </a:ext>
            </a:extLst>
          </p:cNvPr>
          <p:cNvSpPr>
            <a:spLocks noGrp="1"/>
          </p:cNvSpPr>
          <p:nvPr>
            <p:ph type="title"/>
          </p:nvPr>
        </p:nvSpPr>
        <p:spPr/>
        <p:txBody>
          <a:bodyPr/>
          <a:lstStyle/>
          <a:p>
            <a:r>
              <a:rPr lang="en-US" dirty="0"/>
              <a:t>What are the Top 20 Videos by TOCT? (cont’d)</a:t>
            </a:r>
          </a:p>
        </p:txBody>
      </p:sp>
      <p:sp>
        <p:nvSpPr>
          <p:cNvPr id="3" name="Content Placeholder 2">
            <a:extLst>
              <a:ext uri="{FF2B5EF4-FFF2-40B4-BE49-F238E27FC236}">
                <a16:creationId xmlns:a16="http://schemas.microsoft.com/office/drawing/2014/main" id="{F497CC9C-9867-1B0D-B553-94D3E9B2CCAE}"/>
              </a:ext>
            </a:extLst>
          </p:cNvPr>
          <p:cNvSpPr>
            <a:spLocks noGrp="1"/>
          </p:cNvSpPr>
          <p:nvPr>
            <p:ph idx="1"/>
          </p:nvPr>
        </p:nvSpPr>
        <p:spPr/>
        <p:txBody>
          <a:bodyPr>
            <a:normAutofit fontScale="70000" lnSpcReduction="20000"/>
          </a:bodyPr>
          <a:lstStyle/>
          <a:p>
            <a:pPr marL="0" indent="0" algn="l">
              <a:buNone/>
            </a:pPr>
            <a:r>
              <a:rPr lang="en-CA" b="0" i="0" dirty="0">
                <a:effectLst/>
                <a:latin typeface="-apple-system"/>
              </a:rPr>
              <a:t>After that, the most popular videos seem to be </a:t>
            </a:r>
            <a:r>
              <a:rPr lang="en-CA" b="1" i="0" dirty="0">
                <a:effectLst/>
                <a:latin typeface="-apple-system"/>
              </a:rPr>
              <a:t>tutorials</a:t>
            </a:r>
            <a:r>
              <a:rPr lang="en-CA" b="0" i="0" dirty="0">
                <a:effectLst/>
                <a:latin typeface="-apple-system"/>
              </a:rPr>
              <a:t> on the following topics:</a:t>
            </a:r>
          </a:p>
          <a:p>
            <a:pPr algn="l">
              <a:buFont typeface="Arial" panose="020B0604020202020204" pitchFamily="34" charset="0"/>
              <a:buChar char="•"/>
            </a:pPr>
            <a:r>
              <a:rPr lang="en-CA" b="0" i="0" dirty="0">
                <a:effectLst/>
                <a:latin typeface="-apple-system"/>
              </a:rPr>
              <a:t>Stoichiometry and Molar Calculations</a:t>
            </a:r>
          </a:p>
          <a:p>
            <a:pPr algn="l">
              <a:buFont typeface="Arial" panose="020B0604020202020204" pitchFamily="34" charset="0"/>
              <a:buChar char="•"/>
            </a:pPr>
            <a:r>
              <a:rPr lang="en-CA" b="0" i="0" dirty="0">
                <a:effectLst/>
                <a:latin typeface="-apple-system"/>
              </a:rPr>
              <a:t>Determining Empirical and Molecular Formulas</a:t>
            </a:r>
          </a:p>
          <a:p>
            <a:pPr algn="l">
              <a:buFont typeface="Arial" panose="020B0604020202020204" pitchFamily="34" charset="0"/>
              <a:buChar char="•"/>
            </a:pPr>
            <a:r>
              <a:rPr lang="en-CA" b="0" i="0" dirty="0">
                <a:effectLst/>
                <a:latin typeface="-apple-system"/>
              </a:rPr>
              <a:t>Electron Configurations</a:t>
            </a:r>
          </a:p>
          <a:p>
            <a:pPr algn="l">
              <a:buFont typeface="Arial" panose="020B0604020202020204" pitchFamily="34" charset="0"/>
              <a:buChar char="•"/>
            </a:pPr>
            <a:r>
              <a:rPr lang="en-CA" b="0" i="0" dirty="0">
                <a:effectLst/>
                <a:latin typeface="-apple-system"/>
              </a:rPr>
              <a:t>Calculating Theoretical Yield and Percent Yield</a:t>
            </a:r>
          </a:p>
          <a:p>
            <a:pPr algn="l">
              <a:buFont typeface="Arial" panose="020B0604020202020204" pitchFamily="34" charset="0"/>
              <a:buChar char="•"/>
            </a:pPr>
            <a:r>
              <a:rPr lang="en-CA" b="0" i="0" dirty="0">
                <a:effectLst/>
                <a:latin typeface="-apple-system"/>
              </a:rPr>
              <a:t>Predicting products of Chemical Reactions &amp; Balancing subsequent Chemical Equations</a:t>
            </a:r>
          </a:p>
          <a:p>
            <a:pPr algn="l">
              <a:buFont typeface="Arial" panose="020B0604020202020204" pitchFamily="34" charset="0"/>
              <a:buChar char="•"/>
            </a:pPr>
            <a:r>
              <a:rPr lang="en-CA" b="0" i="0" dirty="0">
                <a:effectLst/>
                <a:latin typeface="-apple-system"/>
              </a:rPr>
              <a:t>Drawing Lewis Structures</a:t>
            </a:r>
          </a:p>
          <a:p>
            <a:pPr algn="l">
              <a:buFont typeface="Arial" panose="020B0604020202020204" pitchFamily="34" charset="0"/>
              <a:buChar char="•"/>
            </a:pPr>
            <a:r>
              <a:rPr lang="en-CA" b="0" i="0" dirty="0">
                <a:effectLst/>
                <a:latin typeface="-apple-system"/>
              </a:rPr>
              <a:t>Bonding: Ionic, Covalent, and Intermolecular Forces</a:t>
            </a:r>
          </a:p>
          <a:p>
            <a:pPr algn="l">
              <a:buFont typeface="Arial" panose="020B0604020202020204" pitchFamily="34" charset="0"/>
              <a:buChar char="•"/>
            </a:pPr>
            <a:r>
              <a:rPr lang="en-CA" b="0" i="0" dirty="0">
                <a:effectLst/>
                <a:latin typeface="-apple-system"/>
              </a:rPr>
              <a:t>Reduction-Oxidation Reactions</a:t>
            </a:r>
          </a:p>
          <a:p>
            <a:pPr algn="l">
              <a:buFont typeface="Arial" panose="020B0604020202020204" pitchFamily="34" charset="0"/>
              <a:buChar char="•"/>
            </a:pPr>
            <a:r>
              <a:rPr lang="en-CA" b="0" i="0" dirty="0">
                <a:effectLst/>
                <a:latin typeface="-apple-system"/>
              </a:rPr>
              <a:t>Basic Acid-Base Reaction Calculations</a:t>
            </a:r>
          </a:p>
          <a:p>
            <a:pPr marL="0" indent="0" algn="l">
              <a:buNone/>
            </a:pPr>
            <a:endParaRPr lang="en-CA" dirty="0">
              <a:latin typeface="-apple-system"/>
            </a:endParaRPr>
          </a:p>
          <a:p>
            <a:pPr marL="0" indent="0" algn="l">
              <a:buNone/>
            </a:pPr>
            <a:r>
              <a:rPr lang="en-CA" b="0" i="0" dirty="0">
                <a:effectLst/>
                <a:latin typeface="-apple-system"/>
              </a:rPr>
              <a:t>If I were to start my own channel: may be wise to create tutorials on similar foundational topics. </a:t>
            </a:r>
            <a:endParaRPr lang="en-US" dirty="0"/>
          </a:p>
        </p:txBody>
      </p:sp>
      <p:sp>
        <p:nvSpPr>
          <p:cNvPr id="4" name="Slide Number Placeholder 3">
            <a:extLst>
              <a:ext uri="{FF2B5EF4-FFF2-40B4-BE49-F238E27FC236}">
                <a16:creationId xmlns:a16="http://schemas.microsoft.com/office/drawing/2014/main" id="{15A2AB41-9A2B-2066-534F-3BE4B6C7E71B}"/>
              </a:ext>
            </a:extLst>
          </p:cNvPr>
          <p:cNvSpPr>
            <a:spLocks noGrp="1"/>
          </p:cNvSpPr>
          <p:nvPr>
            <p:ph type="sldNum" sz="quarter" idx="12"/>
          </p:nvPr>
        </p:nvSpPr>
        <p:spPr/>
        <p:txBody>
          <a:bodyPr/>
          <a:lstStyle/>
          <a:p>
            <a:fld id="{AF80B822-B989-694D-A67A-564156627F69}" type="slidenum">
              <a:rPr lang="en-US" smtClean="0"/>
              <a:t>10</a:t>
            </a:fld>
            <a:endParaRPr lang="en-US"/>
          </a:p>
        </p:txBody>
      </p:sp>
    </p:spTree>
    <p:extLst>
      <p:ext uri="{BB962C8B-B14F-4D97-AF65-F5344CB8AC3E}">
        <p14:creationId xmlns:p14="http://schemas.microsoft.com/office/powerpoint/2010/main" val="322751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F359A57-B39F-2691-5C56-40F39ABCA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5462"/>
            <a:ext cx="8593282" cy="49650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AFF5BF-B97D-BB58-BA2B-79D6BD67C0A3}"/>
              </a:ext>
            </a:extLst>
          </p:cNvPr>
          <p:cNvSpPr>
            <a:spLocks noGrp="1"/>
          </p:cNvSpPr>
          <p:nvPr>
            <p:ph type="title"/>
          </p:nvPr>
        </p:nvSpPr>
        <p:spPr/>
        <p:txBody>
          <a:bodyPr/>
          <a:lstStyle/>
          <a:p>
            <a:r>
              <a:rPr lang="en-US" dirty="0"/>
              <a:t>What is TOCT’s View Count over Time?</a:t>
            </a:r>
          </a:p>
        </p:txBody>
      </p:sp>
      <p:sp>
        <p:nvSpPr>
          <p:cNvPr id="3" name="Content Placeholder 2">
            <a:extLst>
              <a:ext uri="{FF2B5EF4-FFF2-40B4-BE49-F238E27FC236}">
                <a16:creationId xmlns:a16="http://schemas.microsoft.com/office/drawing/2014/main" id="{A81F55DB-78F3-585D-8946-0C7952D7AE15}"/>
              </a:ext>
            </a:extLst>
          </p:cNvPr>
          <p:cNvSpPr>
            <a:spLocks noGrp="1"/>
          </p:cNvSpPr>
          <p:nvPr>
            <p:ph idx="1"/>
          </p:nvPr>
        </p:nvSpPr>
        <p:spPr>
          <a:xfrm>
            <a:off x="7260115" y="2016086"/>
            <a:ext cx="3899971" cy="3899971"/>
          </a:xfrm>
        </p:spPr>
        <p:txBody>
          <a:bodyPr>
            <a:normAutofit fontScale="55000" lnSpcReduction="20000"/>
          </a:bodyPr>
          <a:lstStyle/>
          <a:p>
            <a:pPr algn="l"/>
            <a:r>
              <a:rPr lang="en-CA" sz="4000" b="0" i="0" dirty="0">
                <a:effectLst/>
                <a:latin typeface="-apple-system"/>
              </a:rPr>
              <a:t>Video popularity = a cyclical pattern 2016-18</a:t>
            </a:r>
          </a:p>
          <a:p>
            <a:pPr algn="l"/>
            <a:r>
              <a:rPr lang="en-CA" sz="4000" b="0" i="0" dirty="0">
                <a:effectLst/>
                <a:latin typeface="-apple-system"/>
              </a:rPr>
              <a:t>Any videos published after in 2022-23 have had consistently lower views (thousands).</a:t>
            </a:r>
          </a:p>
          <a:p>
            <a:pPr algn="l"/>
            <a:r>
              <a:rPr lang="en-CA" sz="4000" b="0" i="0" dirty="0">
                <a:effectLst/>
                <a:latin typeface="-apple-system"/>
              </a:rPr>
              <a:t>Perhaps skyrocketing views related to COVID-19 pandemic: </a:t>
            </a:r>
          </a:p>
          <a:p>
            <a:pPr lvl="1"/>
            <a:r>
              <a:rPr lang="en-CA" sz="3600" dirty="0">
                <a:latin typeface="-apple-system"/>
              </a:rPr>
              <a:t>Videos </a:t>
            </a:r>
            <a:r>
              <a:rPr lang="en-CA" sz="3600" b="0" i="0" dirty="0">
                <a:effectLst/>
                <a:latin typeface="-apple-system"/>
              </a:rPr>
              <a:t>published before 2020 = greater </a:t>
            </a:r>
            <a:r>
              <a:rPr lang="en-CA" sz="3600" b="0" i="0" dirty="0" err="1">
                <a:effectLst/>
                <a:latin typeface="-apple-system"/>
              </a:rPr>
              <a:t>opp</a:t>
            </a:r>
            <a:r>
              <a:rPr lang="en-CA" sz="3600" b="0" i="0" dirty="0">
                <a:effectLst/>
                <a:latin typeface="-apple-system"/>
              </a:rPr>
              <a:t> to skyrocket b/c greater need for them in 2020 and 2021.</a:t>
            </a:r>
            <a:endParaRPr lang="en-US" dirty="0"/>
          </a:p>
        </p:txBody>
      </p:sp>
      <p:sp>
        <p:nvSpPr>
          <p:cNvPr id="4" name="Slide Number Placeholder 3">
            <a:extLst>
              <a:ext uri="{FF2B5EF4-FFF2-40B4-BE49-F238E27FC236}">
                <a16:creationId xmlns:a16="http://schemas.microsoft.com/office/drawing/2014/main" id="{0D7FC745-C427-0A4D-E712-69B53D63D1E9}"/>
              </a:ext>
            </a:extLst>
          </p:cNvPr>
          <p:cNvSpPr>
            <a:spLocks noGrp="1"/>
          </p:cNvSpPr>
          <p:nvPr>
            <p:ph type="sldNum" sz="quarter" idx="12"/>
          </p:nvPr>
        </p:nvSpPr>
        <p:spPr/>
        <p:txBody>
          <a:bodyPr/>
          <a:lstStyle/>
          <a:p>
            <a:fld id="{AF80B822-B989-694D-A67A-564156627F69}" type="slidenum">
              <a:rPr lang="en-US" smtClean="0"/>
              <a:t>11</a:t>
            </a:fld>
            <a:endParaRPr lang="en-US"/>
          </a:p>
        </p:txBody>
      </p:sp>
    </p:spTree>
    <p:extLst>
      <p:ext uri="{BB962C8B-B14F-4D97-AF65-F5344CB8AC3E}">
        <p14:creationId xmlns:p14="http://schemas.microsoft.com/office/powerpoint/2010/main" val="296036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5292-0644-FBC9-34D2-579044438E33}"/>
              </a:ext>
            </a:extLst>
          </p:cNvPr>
          <p:cNvSpPr>
            <a:spLocks noGrp="1"/>
          </p:cNvSpPr>
          <p:nvPr>
            <p:ph type="title"/>
          </p:nvPr>
        </p:nvSpPr>
        <p:spPr/>
        <p:txBody>
          <a:bodyPr/>
          <a:lstStyle/>
          <a:p>
            <a:r>
              <a:rPr lang="en-US" dirty="0"/>
              <a:t>How many videos does TOCT post/year?</a:t>
            </a:r>
          </a:p>
        </p:txBody>
      </p:sp>
      <p:sp>
        <p:nvSpPr>
          <p:cNvPr id="3" name="Content Placeholder 2">
            <a:extLst>
              <a:ext uri="{FF2B5EF4-FFF2-40B4-BE49-F238E27FC236}">
                <a16:creationId xmlns:a16="http://schemas.microsoft.com/office/drawing/2014/main" id="{FC4833FE-B972-453D-ADFD-5D996246317D}"/>
              </a:ext>
            </a:extLst>
          </p:cNvPr>
          <p:cNvSpPr>
            <a:spLocks noGrp="1"/>
          </p:cNvSpPr>
          <p:nvPr>
            <p:ph idx="1"/>
          </p:nvPr>
        </p:nvSpPr>
        <p:spPr>
          <a:xfrm>
            <a:off x="6979185" y="1860656"/>
            <a:ext cx="4544458" cy="4660554"/>
          </a:xfrm>
        </p:spPr>
        <p:txBody>
          <a:bodyPr>
            <a:normAutofit fontScale="77500" lnSpcReduction="20000"/>
          </a:bodyPr>
          <a:lstStyle/>
          <a:p>
            <a:pPr marL="0" indent="0" algn="l">
              <a:buNone/>
            </a:pPr>
            <a:r>
              <a:rPr lang="en-CA" b="0" i="0" dirty="0">
                <a:effectLst/>
                <a:latin typeface="-apple-system"/>
              </a:rPr>
              <a:t>Least active year</a:t>
            </a:r>
            <a:r>
              <a:rPr lang="en-CA" dirty="0">
                <a:latin typeface="-apple-system"/>
              </a:rPr>
              <a:t> was </a:t>
            </a:r>
            <a:r>
              <a:rPr lang="en-CA" b="0" i="0" dirty="0">
                <a:effectLst/>
                <a:latin typeface="-apple-system"/>
              </a:rPr>
              <a:t>2019 (&lt;20), with m</a:t>
            </a:r>
            <a:r>
              <a:rPr lang="en-CA" dirty="0">
                <a:latin typeface="-apple-system"/>
              </a:rPr>
              <a:t>ore new videos again in 2020 and 2021 (40-80/</a:t>
            </a:r>
            <a:r>
              <a:rPr lang="en-CA" dirty="0" err="1">
                <a:latin typeface="-apple-system"/>
              </a:rPr>
              <a:t>yr</a:t>
            </a:r>
            <a:r>
              <a:rPr lang="en-CA" dirty="0">
                <a:latin typeface="-apple-system"/>
              </a:rPr>
              <a:t>).</a:t>
            </a:r>
          </a:p>
          <a:p>
            <a:pPr marL="0" indent="0" algn="l">
              <a:buNone/>
            </a:pPr>
            <a:r>
              <a:rPr lang="en-CA" b="0" i="0" dirty="0">
                <a:effectLst/>
                <a:latin typeface="-apple-system"/>
              </a:rPr>
              <a:t>Maybe TOCT posted more videos in 2020, b/c 2016-2018 videos </a:t>
            </a:r>
            <a:r>
              <a:rPr lang="en-CA" b="1" i="0" dirty="0">
                <a:effectLst/>
                <a:latin typeface="-apple-system"/>
              </a:rPr>
              <a:t>took off during the pandemic (2020-21)</a:t>
            </a:r>
            <a:r>
              <a:rPr lang="en-CA" b="0" i="0" dirty="0">
                <a:effectLst/>
                <a:latin typeface="-apple-system"/>
              </a:rPr>
              <a:t>. </a:t>
            </a:r>
          </a:p>
          <a:p>
            <a:pPr algn="l"/>
            <a:r>
              <a:rPr lang="en-CA" b="0" i="0" dirty="0">
                <a:effectLst/>
                <a:latin typeface="-apple-system"/>
              </a:rPr>
              <a:t>Perhaps skyrocketing views encouraged TOCT to post more videos in 2020 and 2021, after posting very few in 2019.</a:t>
            </a:r>
          </a:p>
          <a:p>
            <a:pPr marL="0" indent="0" algn="l">
              <a:buNone/>
            </a:pPr>
            <a:r>
              <a:rPr lang="en-CA" b="0" i="0" dirty="0">
                <a:effectLst/>
                <a:latin typeface="-apple-system"/>
              </a:rPr>
              <a:t>It would be interesting to see view counts for his 2016-2018 videos in 2019 (pre-covid)</a:t>
            </a:r>
          </a:p>
          <a:p>
            <a:r>
              <a:rPr lang="en-CA" dirty="0">
                <a:latin typeface="-apple-system"/>
              </a:rPr>
              <a:t>Did TOCT’s popularity truly skyrocket with the onset of COVID-19 pandemic?</a:t>
            </a:r>
            <a:endParaRPr lang="en-US" dirty="0"/>
          </a:p>
        </p:txBody>
      </p:sp>
      <p:sp>
        <p:nvSpPr>
          <p:cNvPr id="4" name="Slide Number Placeholder 3">
            <a:extLst>
              <a:ext uri="{FF2B5EF4-FFF2-40B4-BE49-F238E27FC236}">
                <a16:creationId xmlns:a16="http://schemas.microsoft.com/office/drawing/2014/main" id="{92C72D68-615E-112E-3EA2-1F039398AE5B}"/>
              </a:ext>
            </a:extLst>
          </p:cNvPr>
          <p:cNvSpPr>
            <a:spLocks noGrp="1"/>
          </p:cNvSpPr>
          <p:nvPr>
            <p:ph type="sldNum" sz="quarter" idx="12"/>
          </p:nvPr>
        </p:nvSpPr>
        <p:spPr/>
        <p:txBody>
          <a:bodyPr/>
          <a:lstStyle/>
          <a:p>
            <a:fld id="{AF80B822-B989-694D-A67A-564156627F69}" type="slidenum">
              <a:rPr lang="en-US" smtClean="0"/>
              <a:t>12</a:t>
            </a:fld>
            <a:endParaRPr lang="en-US"/>
          </a:p>
        </p:txBody>
      </p:sp>
      <p:pic>
        <p:nvPicPr>
          <p:cNvPr id="9218" name="Picture 2">
            <a:extLst>
              <a:ext uri="{FF2B5EF4-FFF2-40B4-BE49-F238E27FC236}">
                <a16:creationId xmlns:a16="http://schemas.microsoft.com/office/drawing/2014/main" id="{D69B66AD-D42C-8126-B9CE-C92368E0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37" y="1690688"/>
            <a:ext cx="6345717" cy="503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10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5372-B846-6D52-D6E3-C5483BF9394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BB578A0-5850-5399-CE87-7C6406FF279B}"/>
              </a:ext>
            </a:extLst>
          </p:cNvPr>
          <p:cNvSpPr>
            <a:spLocks noGrp="1"/>
          </p:cNvSpPr>
          <p:nvPr>
            <p:ph idx="1"/>
          </p:nvPr>
        </p:nvSpPr>
        <p:spPr>
          <a:xfrm>
            <a:off x="838200" y="1825625"/>
            <a:ext cx="10597308" cy="4667250"/>
          </a:xfrm>
        </p:spPr>
        <p:txBody>
          <a:bodyPr>
            <a:normAutofit fontScale="77500" lnSpcReduction="20000"/>
          </a:bodyPr>
          <a:lstStyle/>
          <a:p>
            <a:pPr algn="l">
              <a:buFont typeface="Arial" panose="020B0604020202020204" pitchFamily="34" charset="0"/>
              <a:buChar char="•"/>
            </a:pPr>
            <a:r>
              <a:rPr lang="en-CA" b="0" i="0" dirty="0">
                <a:effectLst/>
                <a:latin typeface="-apple-system"/>
              </a:rPr>
              <a:t>The Organic Chemistry Tutor = most successful Chemistry-related YT Channel by a lot.</a:t>
            </a:r>
          </a:p>
          <a:p>
            <a:pPr algn="l">
              <a:buFont typeface="Arial" panose="020B0604020202020204" pitchFamily="34" charset="0"/>
              <a:buChar char="•"/>
            </a:pPr>
            <a:r>
              <a:rPr lang="en-CA" b="0" i="0" dirty="0">
                <a:effectLst/>
                <a:latin typeface="-apple-system"/>
              </a:rPr>
              <a:t>Num of subscribers and num of views seem highly correlated (r=0.9997).  Statistical testing likely not necessary.</a:t>
            </a:r>
          </a:p>
          <a:p>
            <a:pPr algn="l">
              <a:buFont typeface="Arial" panose="020B0604020202020204" pitchFamily="34" charset="0"/>
              <a:buChar char="•"/>
            </a:pPr>
            <a:r>
              <a:rPr lang="en-CA" b="0" i="0" dirty="0">
                <a:effectLst/>
                <a:latin typeface="-apple-system"/>
              </a:rPr>
              <a:t>Num of videos and num of views seem weakly correlated (r=0.2960). This suggests </a:t>
            </a:r>
            <a:r>
              <a:rPr lang="en-CA" b="1" i="0" dirty="0">
                <a:effectLst/>
                <a:latin typeface="-apple-system"/>
              </a:rPr>
              <a:t>quality</a:t>
            </a:r>
            <a:r>
              <a:rPr lang="en-CA" b="0" i="0" dirty="0">
                <a:effectLst/>
                <a:latin typeface="-apple-system"/>
              </a:rPr>
              <a:t> of videos = bigger influence on views than quantity. Could perform statistical testing, but </a:t>
            </a:r>
            <a:r>
              <a:rPr lang="en-CA" dirty="0">
                <a:latin typeface="-apple-system"/>
              </a:rPr>
              <a:t>conclusion seems reasonable.</a:t>
            </a:r>
          </a:p>
          <a:p>
            <a:pPr algn="l">
              <a:buFont typeface="Arial" panose="020B0604020202020204" pitchFamily="34" charset="0"/>
              <a:buChar char="•"/>
            </a:pPr>
            <a:r>
              <a:rPr lang="en-CA" b="0" i="0" dirty="0">
                <a:effectLst/>
                <a:latin typeface="-apple-system"/>
              </a:rPr>
              <a:t>The Organic Chemistry Tutor's most popular videos are on foundational chemistry topics.</a:t>
            </a:r>
          </a:p>
          <a:p>
            <a:pPr algn="l">
              <a:buFont typeface="Arial" panose="020B0604020202020204" pitchFamily="34" charset="0"/>
              <a:buChar char="•"/>
            </a:pPr>
            <a:r>
              <a:rPr lang="en-CA" b="0" i="0" dirty="0">
                <a:effectLst/>
                <a:latin typeface="-apple-system"/>
              </a:rPr>
              <a:t>The Organic Chemistry Tutor's most popular videos were published between 2016-2018. Perhaps onset of COVID-19 pandemic (2020) allowed for rise in views for these videos. Would be cool if we could access view count data from 2019 – did he really take off after COVID-19 pandemic?</a:t>
            </a:r>
          </a:p>
          <a:p>
            <a:pPr algn="l">
              <a:buFont typeface="Arial" panose="020B0604020202020204" pitchFamily="34" charset="0"/>
              <a:buChar char="•"/>
            </a:pPr>
            <a:r>
              <a:rPr lang="en-CA" b="0" i="0" dirty="0">
                <a:effectLst/>
                <a:latin typeface="-apple-system"/>
              </a:rPr>
              <a:t>Perhaps the impact of the pandemic on </a:t>
            </a:r>
            <a:r>
              <a:rPr lang="en-CA" dirty="0">
                <a:latin typeface="-apple-system"/>
              </a:rPr>
              <a:t>TOCT’s </a:t>
            </a:r>
            <a:r>
              <a:rPr lang="en-CA" b="0" i="0" dirty="0">
                <a:effectLst/>
                <a:latin typeface="-apple-system"/>
              </a:rPr>
              <a:t>views may have encouraged him to post more content in 2020, after posting less in 2019. Perhaps he felt more incentive to keep his channel going after he gained mass popularity.</a:t>
            </a:r>
          </a:p>
          <a:p>
            <a:endParaRPr lang="en-US" dirty="0"/>
          </a:p>
        </p:txBody>
      </p:sp>
      <p:sp>
        <p:nvSpPr>
          <p:cNvPr id="4" name="Slide Number Placeholder 3">
            <a:extLst>
              <a:ext uri="{FF2B5EF4-FFF2-40B4-BE49-F238E27FC236}">
                <a16:creationId xmlns:a16="http://schemas.microsoft.com/office/drawing/2014/main" id="{E4807B94-BA3F-A61B-6544-AEA2A2156ED6}"/>
              </a:ext>
            </a:extLst>
          </p:cNvPr>
          <p:cNvSpPr>
            <a:spLocks noGrp="1"/>
          </p:cNvSpPr>
          <p:nvPr>
            <p:ph type="sldNum" sz="quarter" idx="12"/>
          </p:nvPr>
        </p:nvSpPr>
        <p:spPr/>
        <p:txBody>
          <a:bodyPr/>
          <a:lstStyle/>
          <a:p>
            <a:fld id="{AF80B822-B989-694D-A67A-564156627F69}" type="slidenum">
              <a:rPr lang="en-US" smtClean="0"/>
              <a:t>13</a:t>
            </a:fld>
            <a:endParaRPr lang="en-US"/>
          </a:p>
        </p:txBody>
      </p:sp>
    </p:spTree>
    <p:extLst>
      <p:ext uri="{BB962C8B-B14F-4D97-AF65-F5344CB8AC3E}">
        <p14:creationId xmlns:p14="http://schemas.microsoft.com/office/powerpoint/2010/main" val="133585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473-AB15-B846-9AAC-21B7518838F5}"/>
              </a:ext>
            </a:extLst>
          </p:cNvPr>
          <p:cNvSpPr>
            <a:spLocks noGrp="1"/>
          </p:cNvSpPr>
          <p:nvPr>
            <p:ph type="title"/>
          </p:nvPr>
        </p:nvSpPr>
        <p:spPr>
          <a:xfrm>
            <a:off x="1519409" y="2568498"/>
            <a:ext cx="9153181" cy="1325563"/>
          </a:xfrm>
        </p:spPr>
        <p:txBody>
          <a:bodyPr/>
          <a:lstStyle/>
          <a:p>
            <a:r>
              <a:rPr lang="en-US" dirty="0"/>
              <a:t>Part 1: Top Chemistry-Related Channels</a:t>
            </a:r>
          </a:p>
        </p:txBody>
      </p:sp>
      <p:sp>
        <p:nvSpPr>
          <p:cNvPr id="6" name="Slide Number Placeholder 5">
            <a:extLst>
              <a:ext uri="{FF2B5EF4-FFF2-40B4-BE49-F238E27FC236}">
                <a16:creationId xmlns:a16="http://schemas.microsoft.com/office/drawing/2014/main" id="{A52C17BD-827D-C450-45B3-ED60593EDB2E}"/>
              </a:ext>
            </a:extLst>
          </p:cNvPr>
          <p:cNvSpPr>
            <a:spLocks noGrp="1"/>
          </p:cNvSpPr>
          <p:nvPr>
            <p:ph type="sldNum" sz="quarter" idx="12"/>
          </p:nvPr>
        </p:nvSpPr>
        <p:spPr/>
        <p:txBody>
          <a:bodyPr/>
          <a:lstStyle/>
          <a:p>
            <a:fld id="{AF80B822-B989-694D-A67A-564156627F69}" type="slidenum">
              <a:rPr lang="en-US" smtClean="0"/>
              <a:t>2</a:t>
            </a:fld>
            <a:endParaRPr lang="en-US"/>
          </a:p>
        </p:txBody>
      </p:sp>
    </p:spTree>
    <p:extLst>
      <p:ext uri="{BB962C8B-B14F-4D97-AF65-F5344CB8AC3E}">
        <p14:creationId xmlns:p14="http://schemas.microsoft.com/office/powerpoint/2010/main" val="82462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4B1B-55E0-6521-43EA-1995ED28F0CC}"/>
              </a:ext>
            </a:extLst>
          </p:cNvPr>
          <p:cNvSpPr>
            <a:spLocks noGrp="1"/>
          </p:cNvSpPr>
          <p:nvPr>
            <p:ph type="title"/>
          </p:nvPr>
        </p:nvSpPr>
        <p:spPr/>
        <p:txBody>
          <a:bodyPr>
            <a:normAutofit/>
          </a:bodyPr>
          <a:lstStyle/>
          <a:p>
            <a:r>
              <a:rPr lang="en-US" sz="3600" dirty="0"/>
              <a:t>Which Chemistry channels have the most subscribers?</a:t>
            </a:r>
          </a:p>
        </p:txBody>
      </p:sp>
      <p:pic>
        <p:nvPicPr>
          <p:cNvPr id="2050" name="Picture 2">
            <a:extLst>
              <a:ext uri="{FF2B5EF4-FFF2-40B4-BE49-F238E27FC236}">
                <a16:creationId xmlns:a16="http://schemas.microsoft.com/office/drawing/2014/main" id="{E62E8E33-BE18-1038-6D2A-56AC08FE3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6883400" cy="515236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5FB7F2B8-A14D-4F8B-714C-34E184B5D959}"/>
              </a:ext>
            </a:extLst>
          </p:cNvPr>
          <p:cNvSpPr>
            <a:spLocks noGrp="1"/>
          </p:cNvSpPr>
          <p:nvPr>
            <p:ph idx="1"/>
          </p:nvPr>
        </p:nvSpPr>
        <p:spPr>
          <a:xfrm>
            <a:off x="7036106" y="1944075"/>
            <a:ext cx="5008836" cy="5042622"/>
          </a:xfrm>
        </p:spPr>
        <p:txBody>
          <a:bodyPr>
            <a:normAutofit/>
          </a:bodyPr>
          <a:lstStyle/>
          <a:p>
            <a:pPr algn="l"/>
            <a:r>
              <a:rPr lang="en-CA" b="0" i="0" u="sng" dirty="0">
                <a:effectLst/>
                <a:latin typeface="-apple-system"/>
              </a:rPr>
              <a:t>The Organic Chemistry Tutor </a:t>
            </a:r>
            <a:r>
              <a:rPr lang="en-CA" b="0" i="0" dirty="0">
                <a:effectLst/>
                <a:latin typeface="-apple-system"/>
              </a:rPr>
              <a:t>has the most subscribers by a long shot</a:t>
            </a:r>
            <a:r>
              <a:rPr lang="en-CA" dirty="0">
                <a:latin typeface="-apple-system"/>
              </a:rPr>
              <a:t> (</a:t>
            </a:r>
            <a:r>
              <a:rPr lang="en-CA" b="0" i="0" dirty="0">
                <a:effectLst/>
                <a:latin typeface="-apple-system"/>
              </a:rPr>
              <a:t>~ 7.27 million).</a:t>
            </a:r>
          </a:p>
          <a:p>
            <a:pPr algn="l"/>
            <a:r>
              <a:rPr lang="en-CA" b="0" i="0" u="sng" dirty="0">
                <a:effectLst/>
                <a:latin typeface="-apple-system"/>
              </a:rPr>
              <a:t>Chemistry Tutorial</a:t>
            </a:r>
            <a:r>
              <a:rPr lang="en-CA" b="0" i="0" dirty="0">
                <a:effectLst/>
                <a:latin typeface="-apple-system"/>
              </a:rPr>
              <a:t> is at the bottom of the top 7 (~33k subscribers).</a:t>
            </a:r>
          </a:p>
        </p:txBody>
      </p:sp>
      <p:sp>
        <p:nvSpPr>
          <p:cNvPr id="8" name="Slide Number Placeholder 7">
            <a:extLst>
              <a:ext uri="{FF2B5EF4-FFF2-40B4-BE49-F238E27FC236}">
                <a16:creationId xmlns:a16="http://schemas.microsoft.com/office/drawing/2014/main" id="{BE08AC7E-23EE-21FA-969D-F028E6F08598}"/>
              </a:ext>
            </a:extLst>
          </p:cNvPr>
          <p:cNvSpPr>
            <a:spLocks noGrp="1"/>
          </p:cNvSpPr>
          <p:nvPr>
            <p:ph type="sldNum" sz="quarter" idx="12"/>
          </p:nvPr>
        </p:nvSpPr>
        <p:spPr/>
        <p:txBody>
          <a:bodyPr/>
          <a:lstStyle/>
          <a:p>
            <a:fld id="{AF80B822-B989-694D-A67A-564156627F69}" type="slidenum">
              <a:rPr lang="en-US" smtClean="0"/>
              <a:t>3</a:t>
            </a:fld>
            <a:endParaRPr lang="en-US"/>
          </a:p>
        </p:txBody>
      </p:sp>
    </p:spTree>
    <p:extLst>
      <p:ext uri="{BB962C8B-B14F-4D97-AF65-F5344CB8AC3E}">
        <p14:creationId xmlns:p14="http://schemas.microsoft.com/office/powerpoint/2010/main" val="14390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EE4C-82AC-8626-A884-D233A50A393C}"/>
              </a:ext>
            </a:extLst>
          </p:cNvPr>
          <p:cNvSpPr>
            <a:spLocks noGrp="1"/>
          </p:cNvSpPr>
          <p:nvPr>
            <p:ph type="title"/>
          </p:nvPr>
        </p:nvSpPr>
        <p:spPr/>
        <p:txBody>
          <a:bodyPr>
            <a:normAutofit/>
          </a:bodyPr>
          <a:lstStyle/>
          <a:p>
            <a:r>
              <a:rPr lang="en-CA" sz="4000" i="0" dirty="0">
                <a:solidFill>
                  <a:srgbClr val="000000"/>
                </a:solidFill>
                <a:effectLst/>
              </a:rPr>
              <a:t>Which Chemistry Channels have the most views?</a:t>
            </a:r>
            <a:endParaRPr lang="en-US" sz="4000" dirty="0"/>
          </a:p>
        </p:txBody>
      </p:sp>
      <p:sp>
        <p:nvSpPr>
          <p:cNvPr id="3" name="Content Placeholder 2">
            <a:extLst>
              <a:ext uri="{FF2B5EF4-FFF2-40B4-BE49-F238E27FC236}">
                <a16:creationId xmlns:a16="http://schemas.microsoft.com/office/drawing/2014/main" id="{A57C9239-0DD7-7992-AE5F-ECD72D9F7626}"/>
              </a:ext>
            </a:extLst>
          </p:cNvPr>
          <p:cNvSpPr>
            <a:spLocks noGrp="1"/>
          </p:cNvSpPr>
          <p:nvPr>
            <p:ph idx="1"/>
          </p:nvPr>
        </p:nvSpPr>
        <p:spPr>
          <a:xfrm>
            <a:off x="7162800" y="1690688"/>
            <a:ext cx="4768467" cy="5167312"/>
          </a:xfrm>
        </p:spPr>
        <p:txBody>
          <a:bodyPr>
            <a:normAutofit/>
          </a:bodyPr>
          <a:lstStyle/>
          <a:p>
            <a:r>
              <a:rPr lang="en-CA" b="0" i="0" dirty="0">
                <a:effectLst/>
                <a:latin typeface="-apple-system"/>
              </a:rPr>
              <a:t>The same 7 YouTube Channels have the most subscribers AND most views.</a:t>
            </a:r>
          </a:p>
          <a:p>
            <a:r>
              <a:rPr lang="en-CA" dirty="0">
                <a:latin typeface="-apple-system"/>
              </a:rPr>
              <a:t>S</a:t>
            </a:r>
            <a:r>
              <a:rPr lang="en-CA" b="0" i="0" dirty="0">
                <a:effectLst/>
                <a:latin typeface="-apple-system"/>
              </a:rPr>
              <a:t>ubscribers and views seem correlated - the more subscribers a channel has, the more views. </a:t>
            </a:r>
          </a:p>
          <a:p>
            <a:pPr algn="l">
              <a:buFont typeface="Arial" panose="020B0604020202020204" pitchFamily="34" charset="0"/>
              <a:buChar char="•"/>
            </a:pPr>
            <a:r>
              <a:rPr lang="en-CA" b="0" i="0" dirty="0">
                <a:effectLst/>
                <a:latin typeface="-apple-system"/>
              </a:rPr>
              <a:t>Exception: The Glaser Tutoring Company</a:t>
            </a:r>
          </a:p>
          <a:p>
            <a:pPr lvl="1"/>
            <a:r>
              <a:rPr lang="en-CA" b="0" i="0" dirty="0">
                <a:effectLst/>
                <a:latin typeface="-apple-system"/>
              </a:rPr>
              <a:t>Subscribers &lt; Tahsin and </a:t>
            </a:r>
            <a:r>
              <a:rPr lang="en-CA" b="0" i="0" dirty="0" err="1">
                <a:effectLst/>
                <a:latin typeface="-apple-system"/>
              </a:rPr>
              <a:t>Tomar</a:t>
            </a:r>
            <a:r>
              <a:rPr lang="en-CA" b="0" i="0" dirty="0">
                <a:effectLst/>
                <a:latin typeface="-apple-system"/>
              </a:rPr>
              <a:t> </a:t>
            </a:r>
          </a:p>
          <a:p>
            <a:pPr lvl="1"/>
            <a:r>
              <a:rPr lang="en-CA" b="0" i="0" dirty="0">
                <a:effectLst/>
                <a:latin typeface="-apple-system"/>
              </a:rPr>
              <a:t>Views &gt; Tahsin and </a:t>
            </a:r>
            <a:r>
              <a:rPr lang="en-CA" b="0" i="0" dirty="0" err="1">
                <a:effectLst/>
                <a:latin typeface="-apple-system"/>
              </a:rPr>
              <a:t>Tomar</a:t>
            </a:r>
            <a:endParaRPr lang="en-CA" b="0" i="0" dirty="0">
              <a:effectLst/>
              <a:latin typeface="-apple-system"/>
            </a:endParaRPr>
          </a:p>
        </p:txBody>
      </p:sp>
      <p:pic>
        <p:nvPicPr>
          <p:cNvPr id="3074" name="Picture 2">
            <a:extLst>
              <a:ext uri="{FF2B5EF4-FFF2-40B4-BE49-F238E27FC236}">
                <a16:creationId xmlns:a16="http://schemas.microsoft.com/office/drawing/2014/main" id="{D4F1C541-8DE1-479F-3B17-AE4D725AB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670"/>
            <a:ext cx="6994236" cy="523533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EAE7005-89A3-106D-103E-1E0FCF336117}"/>
              </a:ext>
            </a:extLst>
          </p:cNvPr>
          <p:cNvSpPr>
            <a:spLocks noGrp="1"/>
          </p:cNvSpPr>
          <p:nvPr>
            <p:ph type="sldNum" sz="quarter" idx="12"/>
          </p:nvPr>
        </p:nvSpPr>
        <p:spPr/>
        <p:txBody>
          <a:bodyPr/>
          <a:lstStyle/>
          <a:p>
            <a:fld id="{AF80B822-B989-694D-A67A-564156627F69}" type="slidenum">
              <a:rPr lang="en-US" smtClean="0"/>
              <a:t>4</a:t>
            </a:fld>
            <a:endParaRPr lang="en-US" dirty="0"/>
          </a:p>
        </p:txBody>
      </p:sp>
    </p:spTree>
    <p:extLst>
      <p:ext uri="{BB962C8B-B14F-4D97-AF65-F5344CB8AC3E}">
        <p14:creationId xmlns:p14="http://schemas.microsoft.com/office/powerpoint/2010/main" val="224253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DD10-98D0-3DE6-AA09-57528118CD0A}"/>
              </a:ext>
            </a:extLst>
          </p:cNvPr>
          <p:cNvSpPr>
            <a:spLocks noGrp="1"/>
          </p:cNvSpPr>
          <p:nvPr>
            <p:ph type="title"/>
          </p:nvPr>
        </p:nvSpPr>
        <p:spPr>
          <a:xfrm>
            <a:off x="103247" y="365125"/>
            <a:ext cx="11985506" cy="1325563"/>
          </a:xfrm>
        </p:spPr>
        <p:txBody>
          <a:bodyPr>
            <a:normAutofit/>
          </a:bodyPr>
          <a:lstStyle/>
          <a:p>
            <a:r>
              <a:rPr lang="en-US" sz="3600" dirty="0"/>
              <a:t>Are Subscribers and Views correlated for Chemistry Channels?</a:t>
            </a:r>
          </a:p>
        </p:txBody>
      </p:sp>
      <p:sp>
        <p:nvSpPr>
          <p:cNvPr id="3" name="Content Placeholder 2">
            <a:extLst>
              <a:ext uri="{FF2B5EF4-FFF2-40B4-BE49-F238E27FC236}">
                <a16:creationId xmlns:a16="http://schemas.microsoft.com/office/drawing/2014/main" id="{5F2E8CE9-9B9B-83F2-8A04-7491B2217BE2}"/>
              </a:ext>
            </a:extLst>
          </p:cNvPr>
          <p:cNvSpPr>
            <a:spLocks noGrp="1"/>
          </p:cNvSpPr>
          <p:nvPr>
            <p:ph idx="1"/>
          </p:nvPr>
        </p:nvSpPr>
        <p:spPr>
          <a:xfrm>
            <a:off x="6819440" y="1865121"/>
            <a:ext cx="4913524" cy="4666045"/>
          </a:xfrm>
        </p:spPr>
        <p:txBody>
          <a:bodyPr>
            <a:normAutofit/>
          </a:bodyPr>
          <a:lstStyle/>
          <a:p>
            <a:r>
              <a:rPr lang="en-CA" b="0" i="0" dirty="0">
                <a:effectLst/>
                <a:latin typeface="-apple-system"/>
              </a:rPr>
              <a:t>Subscribers and Views seem highly correlated</a:t>
            </a:r>
            <a:r>
              <a:rPr lang="en-CA" dirty="0">
                <a:latin typeface="-apple-system"/>
              </a:rPr>
              <a:t> (</a:t>
            </a:r>
            <a:r>
              <a:rPr lang="en-CA" b="0" i="0" dirty="0">
                <a:effectLst/>
                <a:latin typeface="-apple-system"/>
              </a:rPr>
              <a:t>r = 0.9997)</a:t>
            </a:r>
          </a:p>
          <a:p>
            <a:pPr algn="l"/>
            <a:r>
              <a:rPr lang="en-CA" b="0" i="0" dirty="0">
                <a:solidFill>
                  <a:srgbClr val="000000"/>
                </a:solidFill>
                <a:effectLst/>
                <a:latin typeface="var(--jp-content-font-family)"/>
              </a:rPr>
              <a:t>Would need statistical testing to see if correlation is </a:t>
            </a:r>
            <a:r>
              <a:rPr lang="en-CA" b="0" i="0" dirty="0" err="1">
                <a:solidFill>
                  <a:srgbClr val="000000"/>
                </a:solidFill>
                <a:effectLst/>
                <a:latin typeface="var(--jp-content-font-family)"/>
              </a:rPr>
              <a:t>statisti-cally</a:t>
            </a:r>
            <a:r>
              <a:rPr lang="en-CA" b="0" i="0" dirty="0">
                <a:solidFill>
                  <a:srgbClr val="000000"/>
                </a:solidFill>
                <a:effectLst/>
                <a:latin typeface="var(--jp-content-font-family)"/>
              </a:rPr>
              <a:t> significant.</a:t>
            </a:r>
          </a:p>
        </p:txBody>
      </p:sp>
      <p:pic>
        <p:nvPicPr>
          <p:cNvPr id="4098" name="Picture 2">
            <a:extLst>
              <a:ext uri="{FF2B5EF4-FFF2-40B4-BE49-F238E27FC236}">
                <a16:creationId xmlns:a16="http://schemas.microsoft.com/office/drawing/2014/main" id="{5F4EC4A4-20D4-21AF-E426-D8911685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47" y="1547111"/>
            <a:ext cx="6716193" cy="51584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3A88481-ECFF-202B-95FB-2E226F95FC10}"/>
              </a:ext>
            </a:extLst>
          </p:cNvPr>
          <p:cNvSpPr>
            <a:spLocks noGrp="1"/>
          </p:cNvSpPr>
          <p:nvPr>
            <p:ph type="sldNum" sz="quarter" idx="12"/>
          </p:nvPr>
        </p:nvSpPr>
        <p:spPr/>
        <p:txBody>
          <a:bodyPr/>
          <a:lstStyle/>
          <a:p>
            <a:fld id="{AF80B822-B989-694D-A67A-564156627F69}" type="slidenum">
              <a:rPr lang="en-US" smtClean="0"/>
              <a:t>5</a:t>
            </a:fld>
            <a:endParaRPr lang="en-US"/>
          </a:p>
        </p:txBody>
      </p:sp>
    </p:spTree>
    <p:extLst>
      <p:ext uri="{BB962C8B-B14F-4D97-AF65-F5344CB8AC3E}">
        <p14:creationId xmlns:p14="http://schemas.microsoft.com/office/powerpoint/2010/main" val="48344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30F8-D76D-E327-9E5E-20B5A62F37C3}"/>
              </a:ext>
            </a:extLst>
          </p:cNvPr>
          <p:cNvSpPr>
            <a:spLocks noGrp="1"/>
          </p:cNvSpPr>
          <p:nvPr>
            <p:ph type="title"/>
          </p:nvPr>
        </p:nvSpPr>
        <p:spPr/>
        <p:txBody>
          <a:bodyPr>
            <a:normAutofit/>
          </a:bodyPr>
          <a:lstStyle/>
          <a:p>
            <a:r>
              <a:rPr lang="en-US" sz="4000" dirty="0"/>
              <a:t>Which Chemistry Channels have the most Videos?</a:t>
            </a:r>
          </a:p>
        </p:txBody>
      </p:sp>
      <p:sp>
        <p:nvSpPr>
          <p:cNvPr id="3" name="Content Placeholder 2">
            <a:extLst>
              <a:ext uri="{FF2B5EF4-FFF2-40B4-BE49-F238E27FC236}">
                <a16:creationId xmlns:a16="http://schemas.microsoft.com/office/drawing/2014/main" id="{62E48191-EC5E-F3FB-C674-088237E24575}"/>
              </a:ext>
            </a:extLst>
          </p:cNvPr>
          <p:cNvSpPr>
            <a:spLocks noGrp="1"/>
          </p:cNvSpPr>
          <p:nvPr>
            <p:ph idx="1"/>
          </p:nvPr>
        </p:nvSpPr>
        <p:spPr>
          <a:xfrm>
            <a:off x="7171981" y="1528867"/>
            <a:ext cx="4803355" cy="5221988"/>
          </a:xfrm>
        </p:spPr>
        <p:txBody>
          <a:bodyPr>
            <a:normAutofit fontScale="92500" lnSpcReduction="20000"/>
          </a:bodyPr>
          <a:lstStyle/>
          <a:p>
            <a:pPr marL="0" indent="0" algn="l">
              <a:buNone/>
            </a:pPr>
            <a:r>
              <a:rPr lang="en-CA" b="0" i="0" dirty="0">
                <a:effectLst/>
                <a:latin typeface="-apple-system"/>
              </a:rPr>
              <a:t>It seems video count is NOT correlated with view and subscriber count.</a:t>
            </a:r>
          </a:p>
          <a:p>
            <a:pPr algn="l">
              <a:buFont typeface="Arial" panose="020B0604020202020204" pitchFamily="34" charset="0"/>
              <a:buChar char="•"/>
            </a:pPr>
            <a:r>
              <a:rPr lang="en-CA" b="0" i="0" dirty="0">
                <a:effectLst/>
                <a:latin typeface="-apple-system"/>
              </a:rPr>
              <a:t>The Organic Chemistry Tutor:</a:t>
            </a:r>
          </a:p>
          <a:p>
            <a:pPr lvl="1"/>
            <a:r>
              <a:rPr lang="en-CA" b="0" i="0" dirty="0">
                <a:effectLst/>
                <a:latin typeface="-apple-system"/>
              </a:rPr>
              <a:t># videos = ½ videos by Glaser</a:t>
            </a:r>
          </a:p>
          <a:p>
            <a:pPr lvl="1"/>
            <a:r>
              <a:rPr lang="en-CA" b="0" i="0" dirty="0">
                <a:effectLst/>
                <a:latin typeface="-apple-system"/>
              </a:rPr>
              <a:t>Yet # views = 85x Glaser’s views and subscribers = 130x Glaser’s subscribers.</a:t>
            </a:r>
          </a:p>
          <a:p>
            <a:pPr algn="l">
              <a:buFont typeface="Arial" panose="020B0604020202020204" pitchFamily="34" charset="0"/>
              <a:buChar char="•"/>
            </a:pPr>
            <a:r>
              <a:rPr lang="en-CA" b="0" i="0" dirty="0">
                <a:effectLst/>
                <a:latin typeface="-apple-system"/>
              </a:rPr>
              <a:t>Melissa Maribel =/= top 6 channels with most videos.</a:t>
            </a:r>
          </a:p>
          <a:p>
            <a:pPr algn="l">
              <a:buFont typeface="Arial" panose="020B0604020202020204" pitchFamily="34" charset="0"/>
              <a:buChar char="•"/>
            </a:pPr>
            <a:r>
              <a:rPr lang="en-CA" b="0" i="0" dirty="0">
                <a:effectLst/>
                <a:latin typeface="-apple-system"/>
              </a:rPr>
              <a:t>Physical Chemistry (</a:t>
            </a:r>
            <a:r>
              <a:rPr lang="en-CA" b="0" i="0" dirty="0" err="1">
                <a:effectLst/>
                <a:latin typeface="-apple-system"/>
              </a:rPr>
              <a:t>PChem</a:t>
            </a:r>
            <a:r>
              <a:rPr lang="en-CA" b="0" i="0" dirty="0">
                <a:effectLst/>
                <a:latin typeface="-apple-system"/>
              </a:rPr>
              <a:t>) </a:t>
            </a:r>
          </a:p>
          <a:p>
            <a:pPr lvl="1"/>
            <a:r>
              <a:rPr lang="en-CA" dirty="0">
                <a:latin typeface="-apple-system"/>
              </a:rPr>
              <a:t>Top 7 for most videos</a:t>
            </a:r>
          </a:p>
          <a:p>
            <a:pPr lvl="1"/>
            <a:r>
              <a:rPr lang="en-CA" b="0" i="0" dirty="0">
                <a:effectLst/>
                <a:latin typeface="-apple-system"/>
              </a:rPr>
              <a:t>Not Top 7 for views or </a:t>
            </a:r>
            <a:r>
              <a:rPr lang="en-US" b="0" i="0" dirty="0">
                <a:effectLst/>
                <a:latin typeface="-apple-system"/>
              </a:rPr>
              <a:t>subscribers</a:t>
            </a:r>
            <a:endParaRPr lang="en-US" dirty="0"/>
          </a:p>
          <a:p>
            <a:pPr marL="0" indent="0">
              <a:buNone/>
            </a:pPr>
            <a:r>
              <a:rPr lang="en-US" dirty="0"/>
              <a:t>Perhaps Quality of Videos = more important</a:t>
            </a:r>
          </a:p>
        </p:txBody>
      </p:sp>
      <p:pic>
        <p:nvPicPr>
          <p:cNvPr id="5122" name="Picture 2">
            <a:extLst>
              <a:ext uri="{FF2B5EF4-FFF2-40B4-BE49-F238E27FC236}">
                <a16:creationId xmlns:a16="http://schemas.microsoft.com/office/drawing/2014/main" id="{09F1D6F6-4880-6EED-3E9D-1D121B988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2743"/>
            <a:ext cx="6986731" cy="52219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5F5178E-D453-C59E-2974-37DB6D6031F7}"/>
              </a:ext>
            </a:extLst>
          </p:cNvPr>
          <p:cNvSpPr>
            <a:spLocks noGrp="1"/>
          </p:cNvSpPr>
          <p:nvPr>
            <p:ph type="sldNum" sz="quarter" idx="12"/>
          </p:nvPr>
        </p:nvSpPr>
        <p:spPr/>
        <p:txBody>
          <a:bodyPr/>
          <a:lstStyle/>
          <a:p>
            <a:fld id="{AF80B822-B989-694D-A67A-564156627F69}" type="slidenum">
              <a:rPr lang="en-US" smtClean="0"/>
              <a:t>6</a:t>
            </a:fld>
            <a:endParaRPr lang="en-US" dirty="0"/>
          </a:p>
        </p:txBody>
      </p:sp>
    </p:spTree>
    <p:extLst>
      <p:ext uri="{BB962C8B-B14F-4D97-AF65-F5344CB8AC3E}">
        <p14:creationId xmlns:p14="http://schemas.microsoft.com/office/powerpoint/2010/main" val="255409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1BBD-4788-53BB-2069-3E61BC6F8CD7}"/>
              </a:ext>
            </a:extLst>
          </p:cNvPr>
          <p:cNvSpPr>
            <a:spLocks noGrp="1"/>
          </p:cNvSpPr>
          <p:nvPr>
            <p:ph type="title"/>
          </p:nvPr>
        </p:nvSpPr>
        <p:spPr>
          <a:xfrm>
            <a:off x="220337" y="365125"/>
            <a:ext cx="11556694" cy="1325563"/>
          </a:xfrm>
        </p:spPr>
        <p:txBody>
          <a:bodyPr/>
          <a:lstStyle/>
          <a:p>
            <a:r>
              <a:rPr lang="en-US" dirty="0"/>
              <a:t>Are Num of Views and Num of Videos Correlated?</a:t>
            </a:r>
          </a:p>
        </p:txBody>
      </p:sp>
      <p:sp>
        <p:nvSpPr>
          <p:cNvPr id="3" name="Content Placeholder 2">
            <a:extLst>
              <a:ext uri="{FF2B5EF4-FFF2-40B4-BE49-F238E27FC236}">
                <a16:creationId xmlns:a16="http://schemas.microsoft.com/office/drawing/2014/main" id="{4B8C09EE-CCC9-B945-871A-08F141765DE2}"/>
              </a:ext>
            </a:extLst>
          </p:cNvPr>
          <p:cNvSpPr>
            <a:spLocks noGrp="1"/>
          </p:cNvSpPr>
          <p:nvPr>
            <p:ph idx="1"/>
          </p:nvPr>
        </p:nvSpPr>
        <p:spPr>
          <a:xfrm>
            <a:off x="8474942" y="1891277"/>
            <a:ext cx="3202938" cy="4597781"/>
          </a:xfrm>
        </p:spPr>
        <p:txBody>
          <a:bodyPr>
            <a:normAutofit fontScale="92500" lnSpcReduction="10000"/>
          </a:bodyPr>
          <a:lstStyle/>
          <a:p>
            <a:pPr algn="l"/>
            <a:r>
              <a:rPr lang="en-CA" dirty="0">
                <a:solidFill>
                  <a:srgbClr val="000000"/>
                </a:solidFill>
                <a:latin typeface="var(--jp-content-font-family)"/>
              </a:rPr>
              <a:t>N</a:t>
            </a:r>
            <a:r>
              <a:rPr lang="en-CA" b="0" i="0" dirty="0">
                <a:solidFill>
                  <a:srgbClr val="000000"/>
                </a:solidFill>
                <a:effectLst/>
                <a:latin typeface="var(--jp-content-font-family)"/>
              </a:rPr>
              <a:t>um of videos and views seem weakly correlated (R= 0.2955).</a:t>
            </a:r>
          </a:p>
          <a:p>
            <a:pPr algn="l"/>
            <a:r>
              <a:rPr lang="en-CA" b="0" i="0" dirty="0">
                <a:solidFill>
                  <a:srgbClr val="000000"/>
                </a:solidFill>
                <a:effectLst/>
                <a:latin typeface="var(--jp-content-font-family)"/>
              </a:rPr>
              <a:t>Need statistical testing to confirm significance.</a:t>
            </a:r>
          </a:p>
          <a:p>
            <a:pPr algn="l"/>
            <a:r>
              <a:rPr lang="en-CA" b="0" i="0" dirty="0">
                <a:solidFill>
                  <a:srgbClr val="000000"/>
                </a:solidFill>
                <a:effectLst/>
                <a:latin typeface="var(--jp-content-font-family)"/>
              </a:rPr>
              <a:t>Do those channels that have been around longer = have more views and subscribers? (Future analysis)</a:t>
            </a:r>
          </a:p>
          <a:p>
            <a:endParaRPr lang="en-US" dirty="0"/>
          </a:p>
        </p:txBody>
      </p:sp>
      <p:pic>
        <p:nvPicPr>
          <p:cNvPr id="6146" name="Picture 2">
            <a:extLst>
              <a:ext uri="{FF2B5EF4-FFF2-40B4-BE49-F238E27FC236}">
                <a16:creationId xmlns:a16="http://schemas.microsoft.com/office/drawing/2014/main" id="{A13E8034-1ABE-BE99-668A-1350A114D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1276"/>
            <a:ext cx="8474941" cy="459778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A9FC00B-4B34-2994-1987-A44BA18A1C67}"/>
              </a:ext>
            </a:extLst>
          </p:cNvPr>
          <p:cNvSpPr>
            <a:spLocks noGrp="1"/>
          </p:cNvSpPr>
          <p:nvPr>
            <p:ph type="sldNum" sz="quarter" idx="12"/>
          </p:nvPr>
        </p:nvSpPr>
        <p:spPr/>
        <p:txBody>
          <a:bodyPr/>
          <a:lstStyle/>
          <a:p>
            <a:fld id="{AF80B822-B989-694D-A67A-564156627F69}" type="slidenum">
              <a:rPr lang="en-US" smtClean="0"/>
              <a:t>7</a:t>
            </a:fld>
            <a:endParaRPr lang="en-US"/>
          </a:p>
        </p:txBody>
      </p:sp>
    </p:spTree>
    <p:extLst>
      <p:ext uri="{BB962C8B-B14F-4D97-AF65-F5344CB8AC3E}">
        <p14:creationId xmlns:p14="http://schemas.microsoft.com/office/powerpoint/2010/main" val="31408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052E7-A68C-EB6D-2544-9428F21D5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260A5-F092-F543-A6C6-5984F6C25C34}"/>
              </a:ext>
            </a:extLst>
          </p:cNvPr>
          <p:cNvSpPr>
            <a:spLocks noGrp="1"/>
          </p:cNvSpPr>
          <p:nvPr>
            <p:ph type="title"/>
          </p:nvPr>
        </p:nvSpPr>
        <p:spPr>
          <a:xfrm>
            <a:off x="1519409" y="2568498"/>
            <a:ext cx="9153181" cy="1325563"/>
          </a:xfrm>
        </p:spPr>
        <p:txBody>
          <a:bodyPr>
            <a:normAutofit/>
          </a:bodyPr>
          <a:lstStyle/>
          <a:p>
            <a:pPr algn="ctr"/>
            <a:r>
              <a:rPr lang="en-US" dirty="0"/>
              <a:t>Part 2: Top Chemistry-Related </a:t>
            </a:r>
            <a:r>
              <a:rPr lang="en-US" b="1" dirty="0"/>
              <a:t>Channel</a:t>
            </a:r>
            <a:r>
              <a:rPr lang="en-US" dirty="0"/>
              <a:t> = The Organic Chemistry Tutor (“TOCT”</a:t>
            </a:r>
          </a:p>
        </p:txBody>
      </p:sp>
      <p:sp>
        <p:nvSpPr>
          <p:cNvPr id="4" name="Slide Number Placeholder 3">
            <a:extLst>
              <a:ext uri="{FF2B5EF4-FFF2-40B4-BE49-F238E27FC236}">
                <a16:creationId xmlns:a16="http://schemas.microsoft.com/office/drawing/2014/main" id="{A60295C7-A57E-5C24-1CF8-22604EE16BD4}"/>
              </a:ext>
            </a:extLst>
          </p:cNvPr>
          <p:cNvSpPr>
            <a:spLocks noGrp="1"/>
          </p:cNvSpPr>
          <p:nvPr>
            <p:ph type="sldNum" sz="quarter" idx="12"/>
          </p:nvPr>
        </p:nvSpPr>
        <p:spPr/>
        <p:txBody>
          <a:bodyPr/>
          <a:lstStyle/>
          <a:p>
            <a:fld id="{AF80B822-B989-694D-A67A-564156627F69}" type="slidenum">
              <a:rPr lang="en-US" smtClean="0"/>
              <a:t>8</a:t>
            </a:fld>
            <a:endParaRPr lang="en-US"/>
          </a:p>
        </p:txBody>
      </p:sp>
    </p:spTree>
    <p:extLst>
      <p:ext uri="{BB962C8B-B14F-4D97-AF65-F5344CB8AC3E}">
        <p14:creationId xmlns:p14="http://schemas.microsoft.com/office/powerpoint/2010/main" val="160157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CBA1-CEB4-809C-31FC-1C2E01F88665}"/>
              </a:ext>
            </a:extLst>
          </p:cNvPr>
          <p:cNvSpPr>
            <a:spLocks noGrp="1"/>
          </p:cNvSpPr>
          <p:nvPr>
            <p:ph type="title"/>
          </p:nvPr>
        </p:nvSpPr>
        <p:spPr/>
        <p:txBody>
          <a:bodyPr/>
          <a:lstStyle/>
          <a:p>
            <a:r>
              <a:rPr lang="en-US" dirty="0"/>
              <a:t>What are the Top 20 Videos by TOCT?</a:t>
            </a:r>
          </a:p>
        </p:txBody>
      </p:sp>
      <p:sp>
        <p:nvSpPr>
          <p:cNvPr id="3" name="Content Placeholder 2">
            <a:extLst>
              <a:ext uri="{FF2B5EF4-FFF2-40B4-BE49-F238E27FC236}">
                <a16:creationId xmlns:a16="http://schemas.microsoft.com/office/drawing/2014/main" id="{11C1AABA-DF52-ADA7-CE91-6684E3F8834D}"/>
              </a:ext>
            </a:extLst>
          </p:cNvPr>
          <p:cNvSpPr>
            <a:spLocks noGrp="1"/>
          </p:cNvSpPr>
          <p:nvPr>
            <p:ph idx="1"/>
          </p:nvPr>
        </p:nvSpPr>
        <p:spPr>
          <a:xfrm>
            <a:off x="338101" y="5557655"/>
            <a:ext cx="11604183" cy="1283566"/>
          </a:xfrm>
        </p:spPr>
        <p:txBody>
          <a:bodyPr>
            <a:normAutofit fontScale="85000" lnSpcReduction="20000"/>
          </a:bodyPr>
          <a:lstStyle/>
          <a:p>
            <a:pPr algn="l"/>
            <a:r>
              <a:rPr lang="en-CA" b="0" i="0" dirty="0">
                <a:effectLst/>
                <a:latin typeface="-apple-system"/>
              </a:rPr>
              <a:t>TOCT’s top video has ~1 million more views than that of its second most popular video. </a:t>
            </a:r>
          </a:p>
          <a:p>
            <a:pPr algn="l"/>
            <a:r>
              <a:rPr lang="en-CA" b="0" i="0" dirty="0">
                <a:effectLst/>
                <a:latin typeface="-apple-system"/>
              </a:rPr>
              <a:t>This video could be so popular because it goes over basic concepts that lay the foundation for chemistry.</a:t>
            </a:r>
            <a:br>
              <a:rPr lang="en-CA" dirty="0"/>
            </a:br>
            <a:endParaRPr lang="en-US" dirty="0"/>
          </a:p>
        </p:txBody>
      </p:sp>
      <p:sp>
        <p:nvSpPr>
          <p:cNvPr id="5" name="Slide Number Placeholder 4">
            <a:extLst>
              <a:ext uri="{FF2B5EF4-FFF2-40B4-BE49-F238E27FC236}">
                <a16:creationId xmlns:a16="http://schemas.microsoft.com/office/drawing/2014/main" id="{EE81C4CA-6CC9-D830-9D6C-19594C2EE561}"/>
              </a:ext>
            </a:extLst>
          </p:cNvPr>
          <p:cNvSpPr>
            <a:spLocks noGrp="1"/>
          </p:cNvSpPr>
          <p:nvPr>
            <p:ph type="sldNum" sz="quarter" idx="12"/>
          </p:nvPr>
        </p:nvSpPr>
        <p:spPr/>
        <p:txBody>
          <a:bodyPr/>
          <a:lstStyle/>
          <a:p>
            <a:fld id="{AF80B822-B989-694D-A67A-564156627F69}" type="slidenum">
              <a:rPr lang="en-US" smtClean="0"/>
              <a:t>9</a:t>
            </a:fld>
            <a:endParaRPr lang="en-US"/>
          </a:p>
        </p:txBody>
      </p:sp>
      <p:pic>
        <p:nvPicPr>
          <p:cNvPr id="7170" name="Picture 2">
            <a:extLst>
              <a:ext uri="{FF2B5EF4-FFF2-40B4-BE49-F238E27FC236}">
                <a16:creationId xmlns:a16="http://schemas.microsoft.com/office/drawing/2014/main" id="{6E98C2F5-4E71-564F-3CFB-54B0AF405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01" y="1422732"/>
            <a:ext cx="11515797" cy="401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48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837</Words>
  <Application>Microsoft Macintosh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var(--jp-content-font-family)</vt:lpstr>
      <vt:lpstr>Arial</vt:lpstr>
      <vt:lpstr>Calibri</vt:lpstr>
      <vt:lpstr>Calibri Light</vt:lpstr>
      <vt:lpstr>Office Theme</vt:lpstr>
      <vt:lpstr>Analyzing Chemistry-Related YouTube Channels</vt:lpstr>
      <vt:lpstr>Part 1: Top Chemistry-Related Channels</vt:lpstr>
      <vt:lpstr>Which Chemistry channels have the most subscribers?</vt:lpstr>
      <vt:lpstr>Which Chemistry Channels have the most views?</vt:lpstr>
      <vt:lpstr>Are Subscribers and Views correlated for Chemistry Channels?</vt:lpstr>
      <vt:lpstr>Which Chemistry Channels have the most Videos?</vt:lpstr>
      <vt:lpstr>Are Num of Views and Num of Videos Correlated?</vt:lpstr>
      <vt:lpstr>Part 2: Top Chemistry-Related Channel = The Organic Chemistry Tutor (“TOCT”</vt:lpstr>
      <vt:lpstr>What are the Top 20 Videos by TOCT?</vt:lpstr>
      <vt:lpstr>What are the Top 20 Videos by TOCT? (cont’d)</vt:lpstr>
      <vt:lpstr>What is TOCT’s View Count over Time?</vt:lpstr>
      <vt:lpstr>How many videos does TOCT post/year?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Chemistry-Related YouTube Channels</dc:title>
  <dc:creator>Andrea Di Lorenzo</dc:creator>
  <cp:lastModifiedBy>Andrea Di Lorenzo</cp:lastModifiedBy>
  <cp:revision>7</cp:revision>
  <dcterms:created xsi:type="dcterms:W3CDTF">2024-01-19T02:10:42Z</dcterms:created>
  <dcterms:modified xsi:type="dcterms:W3CDTF">2024-01-23T00:12:52Z</dcterms:modified>
</cp:coreProperties>
</file>