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3" r:id="rId3"/>
    <p:sldId id="257" r:id="rId4"/>
    <p:sldId id="258" r:id="rId5"/>
    <p:sldId id="259" r:id="rId6"/>
    <p:sldId id="260" r:id="rId7"/>
    <p:sldId id="261" r:id="rId8"/>
    <p:sldId id="264" r:id="rId9"/>
    <p:sldId id="262"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25"/>
  </p:normalViewPr>
  <p:slideViewPr>
    <p:cSldViewPr snapToGrid="0">
      <p:cViewPr varScale="1">
        <p:scale>
          <a:sx n="116" d="100"/>
          <a:sy n="116" d="100"/>
        </p:scale>
        <p:origin x="5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C5E83D-D379-A340-B7FA-EF82F413A74A}" type="datetimeFigureOut">
              <a:rPr lang="en-US" smtClean="0"/>
              <a:t>1/18/24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3928AF-E930-614E-880F-67E52FA8F7DE}" type="slidenum">
              <a:rPr lang="en-US" smtClean="0"/>
              <a:t>‹#›</a:t>
            </a:fld>
            <a:endParaRPr lang="en-US"/>
          </a:p>
        </p:txBody>
      </p:sp>
    </p:spTree>
    <p:extLst>
      <p:ext uri="{BB962C8B-B14F-4D97-AF65-F5344CB8AC3E}">
        <p14:creationId xmlns:p14="http://schemas.microsoft.com/office/powerpoint/2010/main" val="2945394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0107-02C8-9C07-5F9A-DA3A565B1F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8E3555-9D83-325C-8808-352542C7BD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380FC4-F4F7-28D6-0E76-19CEAC474C81}"/>
              </a:ext>
            </a:extLst>
          </p:cNvPr>
          <p:cNvSpPr>
            <a:spLocks noGrp="1"/>
          </p:cNvSpPr>
          <p:nvPr>
            <p:ph type="dt" sz="half" idx="10"/>
          </p:nvPr>
        </p:nvSpPr>
        <p:spPr/>
        <p:txBody>
          <a:bodyPr/>
          <a:lstStyle/>
          <a:p>
            <a:fld id="{809BC358-6535-5449-A00E-96BE31C02186}" type="datetime1">
              <a:rPr lang="en-CA" smtClean="0"/>
              <a:t>2024-01-18</a:t>
            </a:fld>
            <a:endParaRPr lang="en-US"/>
          </a:p>
        </p:txBody>
      </p:sp>
      <p:sp>
        <p:nvSpPr>
          <p:cNvPr id="5" name="Footer Placeholder 4">
            <a:extLst>
              <a:ext uri="{FF2B5EF4-FFF2-40B4-BE49-F238E27FC236}">
                <a16:creationId xmlns:a16="http://schemas.microsoft.com/office/drawing/2014/main" id="{455FEEB6-81A5-612D-DB7A-BDC618892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20C0B-CA5D-8A3D-EDFD-12EADEABF5BE}"/>
              </a:ext>
            </a:extLst>
          </p:cNvPr>
          <p:cNvSpPr>
            <a:spLocks noGrp="1"/>
          </p:cNvSpPr>
          <p:nvPr>
            <p:ph type="sldNum" sz="quarter" idx="12"/>
          </p:nvPr>
        </p:nvSpPr>
        <p:spPr/>
        <p:txBody>
          <a:bodyPr/>
          <a:lstStyle/>
          <a:p>
            <a:fld id="{AF80B822-B989-694D-A67A-564156627F69}" type="slidenum">
              <a:rPr lang="en-US" smtClean="0"/>
              <a:t>‹#›</a:t>
            </a:fld>
            <a:endParaRPr lang="en-US"/>
          </a:p>
        </p:txBody>
      </p:sp>
    </p:spTree>
    <p:extLst>
      <p:ext uri="{BB962C8B-B14F-4D97-AF65-F5344CB8AC3E}">
        <p14:creationId xmlns:p14="http://schemas.microsoft.com/office/powerpoint/2010/main" val="3748490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BD96F-A89E-73FD-7385-143361C40B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7CBCA4-FB5F-8553-3992-4B82EE0079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938D5-99F9-0117-9E81-285FD9908335}"/>
              </a:ext>
            </a:extLst>
          </p:cNvPr>
          <p:cNvSpPr>
            <a:spLocks noGrp="1"/>
          </p:cNvSpPr>
          <p:nvPr>
            <p:ph type="dt" sz="half" idx="10"/>
          </p:nvPr>
        </p:nvSpPr>
        <p:spPr/>
        <p:txBody>
          <a:bodyPr/>
          <a:lstStyle/>
          <a:p>
            <a:fld id="{A21B44AE-75BF-0B43-863B-31F16CCD3504}" type="datetime1">
              <a:rPr lang="en-CA" smtClean="0"/>
              <a:t>2024-01-18</a:t>
            </a:fld>
            <a:endParaRPr lang="en-US"/>
          </a:p>
        </p:txBody>
      </p:sp>
      <p:sp>
        <p:nvSpPr>
          <p:cNvPr id="5" name="Footer Placeholder 4">
            <a:extLst>
              <a:ext uri="{FF2B5EF4-FFF2-40B4-BE49-F238E27FC236}">
                <a16:creationId xmlns:a16="http://schemas.microsoft.com/office/drawing/2014/main" id="{8B1D4D5E-803A-1C22-C8B5-F65086555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B23FB2-50B3-D139-EF47-2C4380989B71}"/>
              </a:ext>
            </a:extLst>
          </p:cNvPr>
          <p:cNvSpPr>
            <a:spLocks noGrp="1"/>
          </p:cNvSpPr>
          <p:nvPr>
            <p:ph type="sldNum" sz="quarter" idx="12"/>
          </p:nvPr>
        </p:nvSpPr>
        <p:spPr/>
        <p:txBody>
          <a:bodyPr/>
          <a:lstStyle/>
          <a:p>
            <a:fld id="{AF80B822-B989-694D-A67A-564156627F69}" type="slidenum">
              <a:rPr lang="en-US" smtClean="0"/>
              <a:t>‹#›</a:t>
            </a:fld>
            <a:endParaRPr lang="en-US"/>
          </a:p>
        </p:txBody>
      </p:sp>
    </p:spTree>
    <p:extLst>
      <p:ext uri="{BB962C8B-B14F-4D97-AF65-F5344CB8AC3E}">
        <p14:creationId xmlns:p14="http://schemas.microsoft.com/office/powerpoint/2010/main" val="184274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995A41-7432-4A16-691F-E48087819B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30B2D5-148B-A754-C705-3C5E19FB08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A053F-8AF3-60AA-496B-0DABA56200A7}"/>
              </a:ext>
            </a:extLst>
          </p:cNvPr>
          <p:cNvSpPr>
            <a:spLocks noGrp="1"/>
          </p:cNvSpPr>
          <p:nvPr>
            <p:ph type="dt" sz="half" idx="10"/>
          </p:nvPr>
        </p:nvSpPr>
        <p:spPr/>
        <p:txBody>
          <a:bodyPr/>
          <a:lstStyle/>
          <a:p>
            <a:fld id="{9A7A8518-D4AD-EA43-82F1-476476C0C568}" type="datetime1">
              <a:rPr lang="en-CA" smtClean="0"/>
              <a:t>2024-01-18</a:t>
            </a:fld>
            <a:endParaRPr lang="en-US"/>
          </a:p>
        </p:txBody>
      </p:sp>
      <p:sp>
        <p:nvSpPr>
          <p:cNvPr id="5" name="Footer Placeholder 4">
            <a:extLst>
              <a:ext uri="{FF2B5EF4-FFF2-40B4-BE49-F238E27FC236}">
                <a16:creationId xmlns:a16="http://schemas.microsoft.com/office/drawing/2014/main" id="{585940D4-8BEF-F63F-A502-B43E7125B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D6C62-CEFB-013F-D44D-8BBD04367A77}"/>
              </a:ext>
            </a:extLst>
          </p:cNvPr>
          <p:cNvSpPr>
            <a:spLocks noGrp="1"/>
          </p:cNvSpPr>
          <p:nvPr>
            <p:ph type="sldNum" sz="quarter" idx="12"/>
          </p:nvPr>
        </p:nvSpPr>
        <p:spPr/>
        <p:txBody>
          <a:bodyPr/>
          <a:lstStyle/>
          <a:p>
            <a:fld id="{AF80B822-B989-694D-A67A-564156627F69}" type="slidenum">
              <a:rPr lang="en-US" smtClean="0"/>
              <a:t>‹#›</a:t>
            </a:fld>
            <a:endParaRPr lang="en-US"/>
          </a:p>
        </p:txBody>
      </p:sp>
    </p:spTree>
    <p:extLst>
      <p:ext uri="{BB962C8B-B14F-4D97-AF65-F5344CB8AC3E}">
        <p14:creationId xmlns:p14="http://schemas.microsoft.com/office/powerpoint/2010/main" val="375594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DF63-72DD-5316-FD56-989933B9F8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132A0A-081B-D6D7-3DB4-A0639B066B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115FF7-478C-C4F2-90F0-7DA352D2036E}"/>
              </a:ext>
            </a:extLst>
          </p:cNvPr>
          <p:cNvSpPr>
            <a:spLocks noGrp="1"/>
          </p:cNvSpPr>
          <p:nvPr>
            <p:ph type="dt" sz="half" idx="10"/>
          </p:nvPr>
        </p:nvSpPr>
        <p:spPr/>
        <p:txBody>
          <a:bodyPr/>
          <a:lstStyle/>
          <a:p>
            <a:fld id="{4A835C6E-D71F-D044-A3B5-586761BF2625}" type="datetime1">
              <a:rPr lang="en-CA" smtClean="0"/>
              <a:t>2024-01-18</a:t>
            </a:fld>
            <a:endParaRPr lang="en-US"/>
          </a:p>
        </p:txBody>
      </p:sp>
      <p:sp>
        <p:nvSpPr>
          <p:cNvPr id="5" name="Footer Placeholder 4">
            <a:extLst>
              <a:ext uri="{FF2B5EF4-FFF2-40B4-BE49-F238E27FC236}">
                <a16:creationId xmlns:a16="http://schemas.microsoft.com/office/drawing/2014/main" id="{AB7415A8-A76D-2A09-2336-27B33845C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8233DB-07E5-B603-9973-54FF94B4F5B3}"/>
              </a:ext>
            </a:extLst>
          </p:cNvPr>
          <p:cNvSpPr>
            <a:spLocks noGrp="1"/>
          </p:cNvSpPr>
          <p:nvPr>
            <p:ph type="sldNum" sz="quarter" idx="12"/>
          </p:nvPr>
        </p:nvSpPr>
        <p:spPr/>
        <p:txBody>
          <a:bodyPr/>
          <a:lstStyle/>
          <a:p>
            <a:fld id="{AF80B822-B989-694D-A67A-564156627F69}" type="slidenum">
              <a:rPr lang="en-US" smtClean="0"/>
              <a:t>‹#›</a:t>
            </a:fld>
            <a:endParaRPr lang="en-US"/>
          </a:p>
        </p:txBody>
      </p:sp>
    </p:spTree>
    <p:extLst>
      <p:ext uri="{BB962C8B-B14F-4D97-AF65-F5344CB8AC3E}">
        <p14:creationId xmlns:p14="http://schemas.microsoft.com/office/powerpoint/2010/main" val="97473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49E42-C13E-9315-2F8A-CA1C7069E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8D3047-7BC2-3968-3FF6-C1F43B0794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B56FF7-FA0D-E1FC-520B-62D7B43B539F}"/>
              </a:ext>
            </a:extLst>
          </p:cNvPr>
          <p:cNvSpPr>
            <a:spLocks noGrp="1"/>
          </p:cNvSpPr>
          <p:nvPr>
            <p:ph type="dt" sz="half" idx="10"/>
          </p:nvPr>
        </p:nvSpPr>
        <p:spPr/>
        <p:txBody>
          <a:bodyPr/>
          <a:lstStyle/>
          <a:p>
            <a:fld id="{65BBEEB9-5A69-0D41-9E65-AE310EBD0383}" type="datetime1">
              <a:rPr lang="en-CA" smtClean="0"/>
              <a:t>2024-01-18</a:t>
            </a:fld>
            <a:endParaRPr lang="en-US"/>
          </a:p>
        </p:txBody>
      </p:sp>
      <p:sp>
        <p:nvSpPr>
          <p:cNvPr id="5" name="Footer Placeholder 4">
            <a:extLst>
              <a:ext uri="{FF2B5EF4-FFF2-40B4-BE49-F238E27FC236}">
                <a16:creationId xmlns:a16="http://schemas.microsoft.com/office/drawing/2014/main" id="{4D00832A-C55D-01FD-0809-C2B0EC233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8F72C-3BEC-6DAC-5000-E01DE9451F93}"/>
              </a:ext>
            </a:extLst>
          </p:cNvPr>
          <p:cNvSpPr>
            <a:spLocks noGrp="1"/>
          </p:cNvSpPr>
          <p:nvPr>
            <p:ph type="sldNum" sz="quarter" idx="12"/>
          </p:nvPr>
        </p:nvSpPr>
        <p:spPr/>
        <p:txBody>
          <a:bodyPr/>
          <a:lstStyle/>
          <a:p>
            <a:fld id="{AF80B822-B989-694D-A67A-564156627F69}" type="slidenum">
              <a:rPr lang="en-US" smtClean="0"/>
              <a:t>‹#›</a:t>
            </a:fld>
            <a:endParaRPr lang="en-US"/>
          </a:p>
        </p:txBody>
      </p:sp>
    </p:spTree>
    <p:extLst>
      <p:ext uri="{BB962C8B-B14F-4D97-AF65-F5344CB8AC3E}">
        <p14:creationId xmlns:p14="http://schemas.microsoft.com/office/powerpoint/2010/main" val="246268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CD15-4732-7E5C-F488-CE1A25A4DC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9B92AD-F2BD-0C7A-7CBF-385D57ADD0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E26063-1EC9-9D3F-E7D2-5A13F8148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25BE8A-45A6-754F-B986-4895256522B7}"/>
              </a:ext>
            </a:extLst>
          </p:cNvPr>
          <p:cNvSpPr>
            <a:spLocks noGrp="1"/>
          </p:cNvSpPr>
          <p:nvPr>
            <p:ph type="dt" sz="half" idx="10"/>
          </p:nvPr>
        </p:nvSpPr>
        <p:spPr/>
        <p:txBody>
          <a:bodyPr/>
          <a:lstStyle/>
          <a:p>
            <a:fld id="{0F070277-8B50-ED47-8B3E-80604199ADC5}" type="datetime1">
              <a:rPr lang="en-CA" smtClean="0"/>
              <a:t>2024-01-18</a:t>
            </a:fld>
            <a:endParaRPr lang="en-US"/>
          </a:p>
        </p:txBody>
      </p:sp>
      <p:sp>
        <p:nvSpPr>
          <p:cNvPr id="6" name="Footer Placeholder 5">
            <a:extLst>
              <a:ext uri="{FF2B5EF4-FFF2-40B4-BE49-F238E27FC236}">
                <a16:creationId xmlns:a16="http://schemas.microsoft.com/office/drawing/2014/main" id="{90CE4C8A-853E-4A61-B676-82B31E8581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E896B-8489-A8C6-1596-083CE69F1832}"/>
              </a:ext>
            </a:extLst>
          </p:cNvPr>
          <p:cNvSpPr>
            <a:spLocks noGrp="1"/>
          </p:cNvSpPr>
          <p:nvPr>
            <p:ph type="sldNum" sz="quarter" idx="12"/>
          </p:nvPr>
        </p:nvSpPr>
        <p:spPr/>
        <p:txBody>
          <a:bodyPr/>
          <a:lstStyle/>
          <a:p>
            <a:fld id="{AF80B822-B989-694D-A67A-564156627F69}" type="slidenum">
              <a:rPr lang="en-US" smtClean="0"/>
              <a:t>‹#›</a:t>
            </a:fld>
            <a:endParaRPr lang="en-US"/>
          </a:p>
        </p:txBody>
      </p:sp>
    </p:spTree>
    <p:extLst>
      <p:ext uri="{BB962C8B-B14F-4D97-AF65-F5344CB8AC3E}">
        <p14:creationId xmlns:p14="http://schemas.microsoft.com/office/powerpoint/2010/main" val="361678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6629-96FF-96C5-A1F9-55D6914CCD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EA3871-9F45-5567-50A6-BEB31ADF8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F472DA-5510-7CA1-61CA-85B5B4A7AC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0EC545-48CC-2D31-D66D-C74535AB88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7466A2-7FCE-D04F-6A3C-4EF8D18B43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9BCEFA-352D-77C0-4CBF-0A1981ED9860}"/>
              </a:ext>
            </a:extLst>
          </p:cNvPr>
          <p:cNvSpPr>
            <a:spLocks noGrp="1"/>
          </p:cNvSpPr>
          <p:nvPr>
            <p:ph type="dt" sz="half" idx="10"/>
          </p:nvPr>
        </p:nvSpPr>
        <p:spPr/>
        <p:txBody>
          <a:bodyPr/>
          <a:lstStyle/>
          <a:p>
            <a:fld id="{6E11AC7C-8AB1-B847-B67C-9B12E0972C5F}" type="datetime1">
              <a:rPr lang="en-CA" smtClean="0"/>
              <a:t>2024-01-18</a:t>
            </a:fld>
            <a:endParaRPr lang="en-US"/>
          </a:p>
        </p:txBody>
      </p:sp>
      <p:sp>
        <p:nvSpPr>
          <p:cNvPr id="8" name="Footer Placeholder 7">
            <a:extLst>
              <a:ext uri="{FF2B5EF4-FFF2-40B4-BE49-F238E27FC236}">
                <a16:creationId xmlns:a16="http://schemas.microsoft.com/office/drawing/2014/main" id="{C14702DB-AE63-6AFA-3A68-F82244E505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2E819E-5944-86A0-233F-C76994DE46F5}"/>
              </a:ext>
            </a:extLst>
          </p:cNvPr>
          <p:cNvSpPr>
            <a:spLocks noGrp="1"/>
          </p:cNvSpPr>
          <p:nvPr>
            <p:ph type="sldNum" sz="quarter" idx="12"/>
          </p:nvPr>
        </p:nvSpPr>
        <p:spPr/>
        <p:txBody>
          <a:bodyPr/>
          <a:lstStyle/>
          <a:p>
            <a:fld id="{AF80B822-B989-694D-A67A-564156627F69}" type="slidenum">
              <a:rPr lang="en-US" smtClean="0"/>
              <a:t>‹#›</a:t>
            </a:fld>
            <a:endParaRPr lang="en-US"/>
          </a:p>
        </p:txBody>
      </p:sp>
    </p:spTree>
    <p:extLst>
      <p:ext uri="{BB962C8B-B14F-4D97-AF65-F5344CB8AC3E}">
        <p14:creationId xmlns:p14="http://schemas.microsoft.com/office/powerpoint/2010/main" val="1743790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8103B-8AE5-573C-D11D-5AB7AD08C1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290BCA-242B-5F99-2184-AEB7EF021854}"/>
              </a:ext>
            </a:extLst>
          </p:cNvPr>
          <p:cNvSpPr>
            <a:spLocks noGrp="1"/>
          </p:cNvSpPr>
          <p:nvPr>
            <p:ph type="dt" sz="half" idx="10"/>
          </p:nvPr>
        </p:nvSpPr>
        <p:spPr/>
        <p:txBody>
          <a:bodyPr/>
          <a:lstStyle/>
          <a:p>
            <a:fld id="{8964F246-A3E9-BF47-8206-1CBA14A1BC39}" type="datetime1">
              <a:rPr lang="en-CA" smtClean="0"/>
              <a:t>2024-01-18</a:t>
            </a:fld>
            <a:endParaRPr lang="en-US"/>
          </a:p>
        </p:txBody>
      </p:sp>
      <p:sp>
        <p:nvSpPr>
          <p:cNvPr id="4" name="Footer Placeholder 3">
            <a:extLst>
              <a:ext uri="{FF2B5EF4-FFF2-40B4-BE49-F238E27FC236}">
                <a16:creationId xmlns:a16="http://schemas.microsoft.com/office/drawing/2014/main" id="{684A6E35-8442-C222-F77F-3DBD58F2C8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F7E451-084A-916C-5D21-A30647259D9E}"/>
              </a:ext>
            </a:extLst>
          </p:cNvPr>
          <p:cNvSpPr>
            <a:spLocks noGrp="1"/>
          </p:cNvSpPr>
          <p:nvPr>
            <p:ph type="sldNum" sz="quarter" idx="12"/>
          </p:nvPr>
        </p:nvSpPr>
        <p:spPr/>
        <p:txBody>
          <a:bodyPr/>
          <a:lstStyle/>
          <a:p>
            <a:fld id="{AF80B822-B989-694D-A67A-564156627F69}" type="slidenum">
              <a:rPr lang="en-US" smtClean="0"/>
              <a:t>‹#›</a:t>
            </a:fld>
            <a:endParaRPr lang="en-US"/>
          </a:p>
        </p:txBody>
      </p:sp>
    </p:spTree>
    <p:extLst>
      <p:ext uri="{BB962C8B-B14F-4D97-AF65-F5344CB8AC3E}">
        <p14:creationId xmlns:p14="http://schemas.microsoft.com/office/powerpoint/2010/main" val="394159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D0A5B-0D1E-F771-F77B-8A9CCB6B889B}"/>
              </a:ext>
            </a:extLst>
          </p:cNvPr>
          <p:cNvSpPr>
            <a:spLocks noGrp="1"/>
          </p:cNvSpPr>
          <p:nvPr>
            <p:ph type="dt" sz="half" idx="10"/>
          </p:nvPr>
        </p:nvSpPr>
        <p:spPr/>
        <p:txBody>
          <a:bodyPr/>
          <a:lstStyle/>
          <a:p>
            <a:fld id="{81646C50-98BD-2D4A-A4BF-D273F4B5E668}" type="datetime1">
              <a:rPr lang="en-CA" smtClean="0"/>
              <a:t>2024-01-18</a:t>
            </a:fld>
            <a:endParaRPr lang="en-US"/>
          </a:p>
        </p:txBody>
      </p:sp>
      <p:sp>
        <p:nvSpPr>
          <p:cNvPr id="3" name="Footer Placeholder 2">
            <a:extLst>
              <a:ext uri="{FF2B5EF4-FFF2-40B4-BE49-F238E27FC236}">
                <a16:creationId xmlns:a16="http://schemas.microsoft.com/office/drawing/2014/main" id="{5BFCB6E9-8727-0E2D-E814-3977B9AD32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89D8E6-B0E2-880E-FC33-A4A1149ABD1B}"/>
              </a:ext>
            </a:extLst>
          </p:cNvPr>
          <p:cNvSpPr>
            <a:spLocks noGrp="1"/>
          </p:cNvSpPr>
          <p:nvPr>
            <p:ph type="sldNum" sz="quarter" idx="12"/>
          </p:nvPr>
        </p:nvSpPr>
        <p:spPr/>
        <p:txBody>
          <a:bodyPr/>
          <a:lstStyle/>
          <a:p>
            <a:fld id="{AF80B822-B989-694D-A67A-564156627F69}" type="slidenum">
              <a:rPr lang="en-US" smtClean="0"/>
              <a:t>‹#›</a:t>
            </a:fld>
            <a:endParaRPr lang="en-US"/>
          </a:p>
        </p:txBody>
      </p:sp>
    </p:spTree>
    <p:extLst>
      <p:ext uri="{BB962C8B-B14F-4D97-AF65-F5344CB8AC3E}">
        <p14:creationId xmlns:p14="http://schemas.microsoft.com/office/powerpoint/2010/main" val="4043078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F88D-A204-FF2D-188C-5BA1F5A72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C9F173-00E6-5023-69E6-9662A707E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3D25BA-83CF-65F4-3253-A9CF4D665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C337A7-886B-C2BA-89C6-226839249166}"/>
              </a:ext>
            </a:extLst>
          </p:cNvPr>
          <p:cNvSpPr>
            <a:spLocks noGrp="1"/>
          </p:cNvSpPr>
          <p:nvPr>
            <p:ph type="dt" sz="half" idx="10"/>
          </p:nvPr>
        </p:nvSpPr>
        <p:spPr/>
        <p:txBody>
          <a:bodyPr/>
          <a:lstStyle/>
          <a:p>
            <a:fld id="{6E31280F-14FC-9842-93A4-8C6306A1C45C}" type="datetime1">
              <a:rPr lang="en-CA" smtClean="0"/>
              <a:t>2024-01-18</a:t>
            </a:fld>
            <a:endParaRPr lang="en-US"/>
          </a:p>
        </p:txBody>
      </p:sp>
      <p:sp>
        <p:nvSpPr>
          <p:cNvPr id="6" name="Footer Placeholder 5">
            <a:extLst>
              <a:ext uri="{FF2B5EF4-FFF2-40B4-BE49-F238E27FC236}">
                <a16:creationId xmlns:a16="http://schemas.microsoft.com/office/drawing/2014/main" id="{903C244A-F44A-EF0A-CD42-EBD232CADB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ACD2C-FA7E-C56A-2B69-787A9E513DAF}"/>
              </a:ext>
            </a:extLst>
          </p:cNvPr>
          <p:cNvSpPr>
            <a:spLocks noGrp="1"/>
          </p:cNvSpPr>
          <p:nvPr>
            <p:ph type="sldNum" sz="quarter" idx="12"/>
          </p:nvPr>
        </p:nvSpPr>
        <p:spPr/>
        <p:txBody>
          <a:bodyPr/>
          <a:lstStyle/>
          <a:p>
            <a:fld id="{AF80B822-B989-694D-A67A-564156627F69}" type="slidenum">
              <a:rPr lang="en-US" smtClean="0"/>
              <a:t>‹#›</a:t>
            </a:fld>
            <a:endParaRPr lang="en-US"/>
          </a:p>
        </p:txBody>
      </p:sp>
    </p:spTree>
    <p:extLst>
      <p:ext uri="{BB962C8B-B14F-4D97-AF65-F5344CB8AC3E}">
        <p14:creationId xmlns:p14="http://schemas.microsoft.com/office/powerpoint/2010/main" val="379456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336FA-DFF0-8065-AB3C-43C822C09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E5A53-EAF2-DD61-CAEF-66ED9B497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272679-B370-1C35-3BF6-AE87708242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6E33A-7330-357C-B9D9-8BF48060F1C3}"/>
              </a:ext>
            </a:extLst>
          </p:cNvPr>
          <p:cNvSpPr>
            <a:spLocks noGrp="1"/>
          </p:cNvSpPr>
          <p:nvPr>
            <p:ph type="dt" sz="half" idx="10"/>
          </p:nvPr>
        </p:nvSpPr>
        <p:spPr/>
        <p:txBody>
          <a:bodyPr/>
          <a:lstStyle/>
          <a:p>
            <a:fld id="{8097DB7D-7733-1746-A31E-60986AC6BE32}" type="datetime1">
              <a:rPr lang="en-CA" smtClean="0"/>
              <a:t>2024-01-18</a:t>
            </a:fld>
            <a:endParaRPr lang="en-US"/>
          </a:p>
        </p:txBody>
      </p:sp>
      <p:sp>
        <p:nvSpPr>
          <p:cNvPr id="6" name="Footer Placeholder 5">
            <a:extLst>
              <a:ext uri="{FF2B5EF4-FFF2-40B4-BE49-F238E27FC236}">
                <a16:creationId xmlns:a16="http://schemas.microsoft.com/office/drawing/2014/main" id="{879058F2-726F-7B8F-6D7A-A5806A31ED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072D5-A48F-D38F-9FB5-DAA6B0FC3D86}"/>
              </a:ext>
            </a:extLst>
          </p:cNvPr>
          <p:cNvSpPr>
            <a:spLocks noGrp="1"/>
          </p:cNvSpPr>
          <p:nvPr>
            <p:ph type="sldNum" sz="quarter" idx="12"/>
          </p:nvPr>
        </p:nvSpPr>
        <p:spPr/>
        <p:txBody>
          <a:bodyPr/>
          <a:lstStyle/>
          <a:p>
            <a:fld id="{AF80B822-B989-694D-A67A-564156627F69}" type="slidenum">
              <a:rPr lang="en-US" smtClean="0"/>
              <a:t>‹#›</a:t>
            </a:fld>
            <a:endParaRPr lang="en-US"/>
          </a:p>
        </p:txBody>
      </p:sp>
    </p:spTree>
    <p:extLst>
      <p:ext uri="{BB962C8B-B14F-4D97-AF65-F5344CB8AC3E}">
        <p14:creationId xmlns:p14="http://schemas.microsoft.com/office/powerpoint/2010/main" val="4063954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BCF00A-75C3-B24D-FBA6-A2976F5C19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55FF56-A165-4FEF-89F7-F8DD17366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60336-FCB9-ED8D-1DF7-02547A358F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E7444-AD91-5D41-930E-55508A89368D}" type="datetime1">
              <a:rPr lang="en-CA" smtClean="0"/>
              <a:t>2024-01-18</a:t>
            </a:fld>
            <a:endParaRPr lang="en-US"/>
          </a:p>
        </p:txBody>
      </p:sp>
      <p:sp>
        <p:nvSpPr>
          <p:cNvPr id="5" name="Footer Placeholder 4">
            <a:extLst>
              <a:ext uri="{FF2B5EF4-FFF2-40B4-BE49-F238E27FC236}">
                <a16:creationId xmlns:a16="http://schemas.microsoft.com/office/drawing/2014/main" id="{AC6BC568-7FE5-A7EC-8DBD-E081B429A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715E8C-084A-5534-84AC-7A49FAF6ED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80B822-B989-694D-A67A-564156627F69}" type="slidenum">
              <a:rPr lang="en-US" smtClean="0"/>
              <a:t>‹#›</a:t>
            </a:fld>
            <a:endParaRPr lang="en-US"/>
          </a:p>
        </p:txBody>
      </p:sp>
    </p:spTree>
    <p:extLst>
      <p:ext uri="{BB962C8B-B14F-4D97-AF65-F5344CB8AC3E}">
        <p14:creationId xmlns:p14="http://schemas.microsoft.com/office/powerpoint/2010/main" val="3959365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dilore/chemistry-youtube-videos/blob/main/Chemistry%20YT%20Videos.ipynb" TargetMode="External"/><Relationship Id="rId2" Type="http://schemas.openxmlformats.org/officeDocument/2006/relationships/hyperlink" Target="https://github.com/andilore/chemistry-youtube-videos/blob/main/README.m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6ECE-8CBF-BB55-0487-51CBC6B2C6F1}"/>
              </a:ext>
            </a:extLst>
          </p:cNvPr>
          <p:cNvSpPr>
            <a:spLocks noGrp="1"/>
          </p:cNvSpPr>
          <p:nvPr>
            <p:ph type="ctrTitle"/>
          </p:nvPr>
        </p:nvSpPr>
        <p:spPr>
          <a:xfrm>
            <a:off x="1260227" y="1188464"/>
            <a:ext cx="9144000" cy="2387600"/>
          </a:xfrm>
        </p:spPr>
        <p:txBody>
          <a:bodyPr/>
          <a:lstStyle/>
          <a:p>
            <a:pPr algn="l"/>
            <a:r>
              <a:rPr lang="en-US" dirty="0"/>
              <a:t>Analyzing Chemistry-Related YouTube Channels</a:t>
            </a:r>
          </a:p>
        </p:txBody>
      </p:sp>
      <p:sp>
        <p:nvSpPr>
          <p:cNvPr id="5" name="TextBox 4">
            <a:extLst>
              <a:ext uri="{FF2B5EF4-FFF2-40B4-BE49-F238E27FC236}">
                <a16:creationId xmlns:a16="http://schemas.microsoft.com/office/drawing/2014/main" id="{99A34A7F-D34D-5CC0-C474-BED333BF9A4D}"/>
              </a:ext>
            </a:extLst>
          </p:cNvPr>
          <p:cNvSpPr txBox="1"/>
          <p:nvPr/>
        </p:nvSpPr>
        <p:spPr>
          <a:xfrm>
            <a:off x="999733" y="4006802"/>
            <a:ext cx="10192534" cy="2031325"/>
          </a:xfrm>
          <a:prstGeom prst="rect">
            <a:avLst/>
          </a:prstGeom>
          <a:noFill/>
        </p:spPr>
        <p:txBody>
          <a:bodyPr wrap="none" rtlCol="0">
            <a:spAutoFit/>
          </a:bodyPr>
          <a:lstStyle/>
          <a:p>
            <a:pPr algn="l"/>
            <a:r>
              <a:rPr lang="en-CA" b="0" i="0" dirty="0">
                <a:solidFill>
                  <a:srgbClr val="1F2328"/>
                </a:solidFill>
                <a:effectLst/>
                <a:latin typeface="-apple-system"/>
              </a:rPr>
              <a:t>This project uses YouTube APIs to gather data on the most popular Chemistry-Based Channels on YouTube. </a:t>
            </a:r>
          </a:p>
          <a:p>
            <a:pPr algn="l"/>
            <a:r>
              <a:rPr lang="en-CA" b="0" i="0" dirty="0">
                <a:solidFill>
                  <a:srgbClr val="1F2328"/>
                </a:solidFill>
                <a:effectLst/>
                <a:latin typeface="-apple-system"/>
              </a:rPr>
              <a:t>We analyze metrics like their view counts, subscriber counts, and video counts. </a:t>
            </a:r>
          </a:p>
          <a:p>
            <a:pPr algn="l"/>
            <a:r>
              <a:rPr lang="en-CA" b="0" i="0" dirty="0">
                <a:solidFill>
                  <a:srgbClr val="1F2328"/>
                </a:solidFill>
                <a:effectLst/>
                <a:latin typeface="-apple-system"/>
              </a:rPr>
              <a:t>We explore what it takes to be a successful Chemistry Channel on YouTube.</a:t>
            </a:r>
          </a:p>
          <a:p>
            <a:pPr algn="l"/>
            <a:endParaRPr lang="en-CA" dirty="0">
              <a:solidFill>
                <a:srgbClr val="1F2328"/>
              </a:solidFill>
              <a:latin typeface="-apple-system"/>
            </a:endParaRPr>
          </a:p>
          <a:p>
            <a:pPr algn="l"/>
            <a:r>
              <a:rPr lang="en-CA" b="0" i="0" dirty="0">
                <a:solidFill>
                  <a:srgbClr val="1F2328"/>
                </a:solidFill>
                <a:effectLst/>
                <a:latin typeface="-apple-system"/>
                <a:hlinkClick r:id="rId2"/>
              </a:rPr>
              <a:t>Instructions for running the script</a:t>
            </a:r>
            <a:r>
              <a:rPr lang="en-CA" b="0" i="0" dirty="0">
                <a:solidFill>
                  <a:srgbClr val="1F2328"/>
                </a:solidFill>
                <a:effectLst/>
                <a:latin typeface="-apple-system"/>
              </a:rPr>
              <a:t> as well as the </a:t>
            </a:r>
            <a:r>
              <a:rPr lang="en-CA" b="0" i="0" dirty="0">
                <a:solidFill>
                  <a:srgbClr val="1F2328"/>
                </a:solidFill>
                <a:effectLst/>
                <a:latin typeface="-apple-system"/>
                <a:hlinkClick r:id="rId3"/>
              </a:rPr>
              <a:t>full project code</a:t>
            </a:r>
            <a:r>
              <a:rPr lang="en-CA" b="0" i="0" dirty="0">
                <a:solidFill>
                  <a:srgbClr val="1F2328"/>
                </a:solidFill>
                <a:effectLst/>
                <a:latin typeface="-apple-system"/>
              </a:rPr>
              <a:t> can be found on my GitHub.</a:t>
            </a:r>
          </a:p>
          <a:p>
            <a:br>
              <a:rPr lang="en-CA" dirty="0"/>
            </a:br>
            <a:endParaRPr lang="en-US" dirty="0"/>
          </a:p>
        </p:txBody>
      </p:sp>
      <p:sp>
        <p:nvSpPr>
          <p:cNvPr id="7" name="Slide Number Placeholder 6">
            <a:extLst>
              <a:ext uri="{FF2B5EF4-FFF2-40B4-BE49-F238E27FC236}">
                <a16:creationId xmlns:a16="http://schemas.microsoft.com/office/drawing/2014/main" id="{2A800FCB-5C43-8F67-3B3B-0471745D6D69}"/>
              </a:ext>
            </a:extLst>
          </p:cNvPr>
          <p:cNvSpPr>
            <a:spLocks noGrp="1"/>
          </p:cNvSpPr>
          <p:nvPr>
            <p:ph type="sldNum" sz="quarter" idx="12"/>
          </p:nvPr>
        </p:nvSpPr>
        <p:spPr/>
        <p:txBody>
          <a:bodyPr/>
          <a:lstStyle/>
          <a:p>
            <a:fld id="{AF80B822-B989-694D-A67A-564156627F69}" type="slidenum">
              <a:rPr lang="en-US" smtClean="0"/>
              <a:t>1</a:t>
            </a:fld>
            <a:endParaRPr lang="en-US"/>
          </a:p>
        </p:txBody>
      </p:sp>
    </p:spTree>
    <p:extLst>
      <p:ext uri="{BB962C8B-B14F-4D97-AF65-F5344CB8AC3E}">
        <p14:creationId xmlns:p14="http://schemas.microsoft.com/office/powerpoint/2010/main" val="1773431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674F6-2835-F742-DAEC-189CC8BC2BCB}"/>
              </a:ext>
            </a:extLst>
          </p:cNvPr>
          <p:cNvSpPr>
            <a:spLocks noGrp="1"/>
          </p:cNvSpPr>
          <p:nvPr>
            <p:ph type="title"/>
          </p:nvPr>
        </p:nvSpPr>
        <p:spPr/>
        <p:txBody>
          <a:bodyPr/>
          <a:lstStyle/>
          <a:p>
            <a:r>
              <a:rPr lang="en-US" dirty="0"/>
              <a:t>What are the Top 20 Videos by TOCT? (cont’d)</a:t>
            </a:r>
          </a:p>
        </p:txBody>
      </p:sp>
      <p:sp>
        <p:nvSpPr>
          <p:cNvPr id="3" name="Content Placeholder 2">
            <a:extLst>
              <a:ext uri="{FF2B5EF4-FFF2-40B4-BE49-F238E27FC236}">
                <a16:creationId xmlns:a16="http://schemas.microsoft.com/office/drawing/2014/main" id="{F497CC9C-9867-1B0D-B553-94D3E9B2CCAE}"/>
              </a:ext>
            </a:extLst>
          </p:cNvPr>
          <p:cNvSpPr>
            <a:spLocks noGrp="1"/>
          </p:cNvSpPr>
          <p:nvPr>
            <p:ph idx="1"/>
          </p:nvPr>
        </p:nvSpPr>
        <p:spPr/>
        <p:txBody>
          <a:bodyPr>
            <a:normAutofit fontScale="70000" lnSpcReduction="20000"/>
          </a:bodyPr>
          <a:lstStyle/>
          <a:p>
            <a:pPr marL="0" indent="0" algn="l">
              <a:buNone/>
            </a:pPr>
            <a:r>
              <a:rPr lang="en-CA" b="0" i="0" dirty="0">
                <a:effectLst/>
                <a:latin typeface="-apple-system"/>
              </a:rPr>
              <a:t>After that, the most popular videos seem to be </a:t>
            </a:r>
            <a:r>
              <a:rPr lang="en-CA" b="1" i="0" dirty="0">
                <a:effectLst/>
                <a:latin typeface="-apple-system"/>
              </a:rPr>
              <a:t>tutorials</a:t>
            </a:r>
            <a:r>
              <a:rPr lang="en-CA" b="0" i="0" dirty="0">
                <a:effectLst/>
                <a:latin typeface="-apple-system"/>
              </a:rPr>
              <a:t> on the following topics:</a:t>
            </a:r>
          </a:p>
          <a:p>
            <a:pPr algn="l">
              <a:buFont typeface="Arial" panose="020B0604020202020204" pitchFamily="34" charset="0"/>
              <a:buChar char="•"/>
            </a:pPr>
            <a:r>
              <a:rPr lang="en-CA" b="0" i="0" dirty="0">
                <a:effectLst/>
                <a:latin typeface="-apple-system"/>
              </a:rPr>
              <a:t>Stoichiometry and Molar Calculations</a:t>
            </a:r>
          </a:p>
          <a:p>
            <a:pPr algn="l">
              <a:buFont typeface="Arial" panose="020B0604020202020204" pitchFamily="34" charset="0"/>
              <a:buChar char="•"/>
            </a:pPr>
            <a:r>
              <a:rPr lang="en-CA" b="0" i="0" dirty="0">
                <a:effectLst/>
                <a:latin typeface="-apple-system"/>
              </a:rPr>
              <a:t>Determining Empirical and Molecular Formulas</a:t>
            </a:r>
          </a:p>
          <a:p>
            <a:pPr algn="l">
              <a:buFont typeface="Arial" panose="020B0604020202020204" pitchFamily="34" charset="0"/>
              <a:buChar char="•"/>
            </a:pPr>
            <a:r>
              <a:rPr lang="en-CA" b="0" i="0" dirty="0">
                <a:effectLst/>
                <a:latin typeface="-apple-system"/>
              </a:rPr>
              <a:t>Electron Configurations</a:t>
            </a:r>
          </a:p>
          <a:p>
            <a:pPr algn="l">
              <a:buFont typeface="Arial" panose="020B0604020202020204" pitchFamily="34" charset="0"/>
              <a:buChar char="•"/>
            </a:pPr>
            <a:r>
              <a:rPr lang="en-CA" b="0" i="0" dirty="0">
                <a:effectLst/>
                <a:latin typeface="-apple-system"/>
              </a:rPr>
              <a:t>Calculating Theoretical Yield and Percent Yield</a:t>
            </a:r>
          </a:p>
          <a:p>
            <a:pPr algn="l">
              <a:buFont typeface="Arial" panose="020B0604020202020204" pitchFamily="34" charset="0"/>
              <a:buChar char="•"/>
            </a:pPr>
            <a:r>
              <a:rPr lang="en-CA" b="0" i="0" dirty="0">
                <a:effectLst/>
                <a:latin typeface="-apple-system"/>
              </a:rPr>
              <a:t>Predicting products of Chemical Reactions &amp; Balancing subsequent Chemical Equations</a:t>
            </a:r>
          </a:p>
          <a:p>
            <a:pPr algn="l">
              <a:buFont typeface="Arial" panose="020B0604020202020204" pitchFamily="34" charset="0"/>
              <a:buChar char="•"/>
            </a:pPr>
            <a:r>
              <a:rPr lang="en-CA" b="0" i="0" dirty="0">
                <a:effectLst/>
                <a:latin typeface="-apple-system"/>
              </a:rPr>
              <a:t>Drawing Lewis Structures</a:t>
            </a:r>
          </a:p>
          <a:p>
            <a:pPr algn="l">
              <a:buFont typeface="Arial" panose="020B0604020202020204" pitchFamily="34" charset="0"/>
              <a:buChar char="•"/>
            </a:pPr>
            <a:r>
              <a:rPr lang="en-CA" b="0" i="0" dirty="0">
                <a:effectLst/>
                <a:latin typeface="-apple-system"/>
              </a:rPr>
              <a:t>Bonding: Ionic, Covalent, and Intermolecular Forces</a:t>
            </a:r>
          </a:p>
          <a:p>
            <a:pPr algn="l">
              <a:buFont typeface="Arial" panose="020B0604020202020204" pitchFamily="34" charset="0"/>
              <a:buChar char="•"/>
            </a:pPr>
            <a:r>
              <a:rPr lang="en-CA" b="0" i="0" dirty="0">
                <a:effectLst/>
                <a:latin typeface="-apple-system"/>
              </a:rPr>
              <a:t>Reduction-Oxidation Reactions</a:t>
            </a:r>
          </a:p>
          <a:p>
            <a:pPr algn="l">
              <a:buFont typeface="Arial" panose="020B0604020202020204" pitchFamily="34" charset="0"/>
              <a:buChar char="•"/>
            </a:pPr>
            <a:r>
              <a:rPr lang="en-CA" b="0" i="0" dirty="0">
                <a:effectLst/>
                <a:latin typeface="-apple-system"/>
              </a:rPr>
              <a:t>Basic Acid-Base Reaction Calculations</a:t>
            </a:r>
          </a:p>
          <a:p>
            <a:pPr marL="0" indent="0" algn="l">
              <a:buNone/>
            </a:pPr>
            <a:endParaRPr lang="en-CA" dirty="0">
              <a:latin typeface="-apple-system"/>
            </a:endParaRPr>
          </a:p>
          <a:p>
            <a:pPr marL="0" indent="0" algn="l">
              <a:buNone/>
            </a:pPr>
            <a:r>
              <a:rPr lang="en-CA" b="0" i="0" dirty="0">
                <a:effectLst/>
                <a:latin typeface="-apple-system"/>
              </a:rPr>
              <a:t>If I were to start my own channel: may be wise to create tutorials on similar foundational topics. This was my suspicion, but good to see.</a:t>
            </a:r>
          </a:p>
          <a:p>
            <a:endParaRPr lang="en-US" dirty="0"/>
          </a:p>
        </p:txBody>
      </p:sp>
      <p:sp>
        <p:nvSpPr>
          <p:cNvPr id="4" name="Slide Number Placeholder 3">
            <a:extLst>
              <a:ext uri="{FF2B5EF4-FFF2-40B4-BE49-F238E27FC236}">
                <a16:creationId xmlns:a16="http://schemas.microsoft.com/office/drawing/2014/main" id="{15A2AB41-9A2B-2066-534F-3BE4B6C7E71B}"/>
              </a:ext>
            </a:extLst>
          </p:cNvPr>
          <p:cNvSpPr>
            <a:spLocks noGrp="1"/>
          </p:cNvSpPr>
          <p:nvPr>
            <p:ph type="sldNum" sz="quarter" idx="12"/>
          </p:nvPr>
        </p:nvSpPr>
        <p:spPr/>
        <p:txBody>
          <a:bodyPr/>
          <a:lstStyle/>
          <a:p>
            <a:fld id="{AF80B822-B989-694D-A67A-564156627F69}" type="slidenum">
              <a:rPr lang="en-US" smtClean="0"/>
              <a:t>10</a:t>
            </a:fld>
            <a:endParaRPr lang="en-US"/>
          </a:p>
        </p:txBody>
      </p:sp>
    </p:spTree>
    <p:extLst>
      <p:ext uri="{BB962C8B-B14F-4D97-AF65-F5344CB8AC3E}">
        <p14:creationId xmlns:p14="http://schemas.microsoft.com/office/powerpoint/2010/main" val="3227514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4F359A57-B39F-2691-5C56-40F39ABCA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5462"/>
            <a:ext cx="8593282" cy="496500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2AFF5BF-B97D-BB58-BA2B-79D6BD67C0A3}"/>
              </a:ext>
            </a:extLst>
          </p:cNvPr>
          <p:cNvSpPr>
            <a:spLocks noGrp="1"/>
          </p:cNvSpPr>
          <p:nvPr>
            <p:ph type="title"/>
          </p:nvPr>
        </p:nvSpPr>
        <p:spPr/>
        <p:txBody>
          <a:bodyPr/>
          <a:lstStyle/>
          <a:p>
            <a:r>
              <a:rPr lang="en-US" dirty="0"/>
              <a:t>What is TOCT’s View Count over Time?</a:t>
            </a:r>
          </a:p>
        </p:txBody>
      </p:sp>
      <p:sp>
        <p:nvSpPr>
          <p:cNvPr id="3" name="Content Placeholder 2">
            <a:extLst>
              <a:ext uri="{FF2B5EF4-FFF2-40B4-BE49-F238E27FC236}">
                <a16:creationId xmlns:a16="http://schemas.microsoft.com/office/drawing/2014/main" id="{A81F55DB-78F3-585D-8946-0C7952D7AE15}"/>
              </a:ext>
            </a:extLst>
          </p:cNvPr>
          <p:cNvSpPr>
            <a:spLocks noGrp="1"/>
          </p:cNvSpPr>
          <p:nvPr>
            <p:ph idx="1"/>
          </p:nvPr>
        </p:nvSpPr>
        <p:spPr>
          <a:xfrm>
            <a:off x="7260116" y="2016087"/>
            <a:ext cx="4850176" cy="5437276"/>
          </a:xfrm>
        </p:spPr>
        <p:txBody>
          <a:bodyPr>
            <a:normAutofit fontScale="47500" lnSpcReduction="20000"/>
          </a:bodyPr>
          <a:lstStyle/>
          <a:p>
            <a:pPr algn="l"/>
            <a:r>
              <a:rPr lang="en-CA" sz="4000" b="0" i="0" dirty="0">
                <a:effectLst/>
                <a:latin typeface="-apple-system"/>
              </a:rPr>
              <a:t>Video popularity = a cyclical pattern 2016-18: super popular videos to date each </a:t>
            </a:r>
            <a:r>
              <a:rPr lang="en-CA" sz="4000" b="0" i="0" dirty="0" err="1">
                <a:effectLst/>
                <a:latin typeface="-apple-system"/>
              </a:rPr>
              <a:t>yr</a:t>
            </a:r>
            <a:r>
              <a:rPr lang="en-CA" sz="4000" b="0" i="0" dirty="0">
                <a:effectLst/>
                <a:latin typeface="-apple-system"/>
              </a:rPr>
              <a:t> (2-4 mil views) before levelling out again (0.5-1 mil views)</a:t>
            </a:r>
          </a:p>
          <a:p>
            <a:pPr algn="l"/>
            <a:r>
              <a:rPr lang="en-CA" sz="4000" dirty="0">
                <a:latin typeface="-apple-system"/>
              </a:rPr>
              <a:t>2019 -2021, new videos have</a:t>
            </a:r>
            <a:r>
              <a:rPr lang="en-CA" sz="4000" b="0" i="0" dirty="0">
                <a:effectLst/>
                <a:latin typeface="-apple-system"/>
              </a:rPr>
              <a:t>&lt;1 mill views to date. Video views </a:t>
            </a:r>
            <a:r>
              <a:rPr lang="en-CA" sz="4000" dirty="0">
                <a:latin typeface="-apple-system"/>
              </a:rPr>
              <a:t>to date </a:t>
            </a:r>
            <a:r>
              <a:rPr lang="en-CA" sz="4000" b="0" i="0" dirty="0">
                <a:effectLst/>
                <a:latin typeface="-apple-system"/>
              </a:rPr>
              <a:t>peak again for those published in 2021 (1.5-2 mil), but any videos published after that (2022-2023) have had consistently lower views (thousands).</a:t>
            </a:r>
          </a:p>
          <a:p>
            <a:pPr algn="l"/>
            <a:r>
              <a:rPr lang="en-CA" sz="4000" b="0" i="0" dirty="0">
                <a:effectLst/>
                <a:latin typeface="-apple-system"/>
              </a:rPr>
              <a:t>Perhaps  skyrocketing views related to COVID-19 pandemic: any videos published before 2020 = greater </a:t>
            </a:r>
            <a:r>
              <a:rPr lang="en-CA" sz="4000" b="0" i="0" dirty="0" err="1">
                <a:effectLst/>
                <a:latin typeface="-apple-system"/>
              </a:rPr>
              <a:t>opp</a:t>
            </a:r>
            <a:r>
              <a:rPr lang="en-CA" sz="4000" b="0" i="0" dirty="0">
                <a:effectLst/>
                <a:latin typeface="-apple-system"/>
              </a:rPr>
              <a:t> to skyrocket b/c greater need for them in 2020 and 2021.</a:t>
            </a:r>
          </a:p>
          <a:p>
            <a:pPr algn="l"/>
            <a:r>
              <a:rPr lang="en-CA" sz="4000" b="0" i="0" dirty="0">
                <a:effectLst/>
                <a:latin typeface="-apple-system"/>
              </a:rPr>
              <a:t>The resurgence of new videos with views over a million happens again in 2021; I wonder if that's still COVID-19 related. Or perhaps it's the content he was putting out in 2021 - perhaps it was better than what he put out in 2020.</a:t>
            </a:r>
          </a:p>
          <a:p>
            <a:endParaRPr lang="en-US" dirty="0"/>
          </a:p>
        </p:txBody>
      </p:sp>
      <p:sp>
        <p:nvSpPr>
          <p:cNvPr id="4" name="Slide Number Placeholder 3">
            <a:extLst>
              <a:ext uri="{FF2B5EF4-FFF2-40B4-BE49-F238E27FC236}">
                <a16:creationId xmlns:a16="http://schemas.microsoft.com/office/drawing/2014/main" id="{0D7FC745-C427-0A4D-E712-69B53D63D1E9}"/>
              </a:ext>
            </a:extLst>
          </p:cNvPr>
          <p:cNvSpPr>
            <a:spLocks noGrp="1"/>
          </p:cNvSpPr>
          <p:nvPr>
            <p:ph type="sldNum" sz="quarter" idx="12"/>
          </p:nvPr>
        </p:nvSpPr>
        <p:spPr/>
        <p:txBody>
          <a:bodyPr/>
          <a:lstStyle/>
          <a:p>
            <a:fld id="{AF80B822-B989-694D-A67A-564156627F69}" type="slidenum">
              <a:rPr lang="en-US" smtClean="0"/>
              <a:t>11</a:t>
            </a:fld>
            <a:endParaRPr lang="en-US"/>
          </a:p>
        </p:txBody>
      </p:sp>
    </p:spTree>
    <p:extLst>
      <p:ext uri="{BB962C8B-B14F-4D97-AF65-F5344CB8AC3E}">
        <p14:creationId xmlns:p14="http://schemas.microsoft.com/office/powerpoint/2010/main" val="296036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35292-0644-FBC9-34D2-579044438E33}"/>
              </a:ext>
            </a:extLst>
          </p:cNvPr>
          <p:cNvSpPr>
            <a:spLocks noGrp="1"/>
          </p:cNvSpPr>
          <p:nvPr>
            <p:ph type="title"/>
          </p:nvPr>
        </p:nvSpPr>
        <p:spPr/>
        <p:txBody>
          <a:bodyPr/>
          <a:lstStyle/>
          <a:p>
            <a:r>
              <a:rPr lang="en-US" dirty="0"/>
              <a:t>How many videos does TOCT post/year?</a:t>
            </a:r>
          </a:p>
        </p:txBody>
      </p:sp>
      <p:sp>
        <p:nvSpPr>
          <p:cNvPr id="3" name="Content Placeholder 2">
            <a:extLst>
              <a:ext uri="{FF2B5EF4-FFF2-40B4-BE49-F238E27FC236}">
                <a16:creationId xmlns:a16="http://schemas.microsoft.com/office/drawing/2014/main" id="{FC4833FE-B972-453D-ADFD-5D996246317D}"/>
              </a:ext>
            </a:extLst>
          </p:cNvPr>
          <p:cNvSpPr>
            <a:spLocks noGrp="1"/>
          </p:cNvSpPr>
          <p:nvPr>
            <p:ph idx="1"/>
          </p:nvPr>
        </p:nvSpPr>
        <p:spPr>
          <a:xfrm>
            <a:off x="6979184" y="1695795"/>
            <a:ext cx="4926379" cy="5025679"/>
          </a:xfrm>
        </p:spPr>
        <p:txBody>
          <a:bodyPr>
            <a:normAutofit fontScale="62500" lnSpcReduction="20000"/>
          </a:bodyPr>
          <a:lstStyle/>
          <a:p>
            <a:pPr algn="l"/>
            <a:r>
              <a:rPr lang="en-CA" b="0" i="0" dirty="0">
                <a:effectLst/>
                <a:latin typeface="-apple-system"/>
              </a:rPr>
              <a:t>Most active years: 2016-2018 (90-160 videos/year)</a:t>
            </a:r>
          </a:p>
          <a:p>
            <a:pPr algn="l"/>
            <a:r>
              <a:rPr lang="en-CA" b="0" i="0" dirty="0">
                <a:effectLst/>
                <a:latin typeface="-apple-system"/>
              </a:rPr>
              <a:t>Least active year: 2019 (&lt;20)</a:t>
            </a:r>
          </a:p>
          <a:p>
            <a:pPr algn="l"/>
            <a:r>
              <a:rPr lang="en-CA" dirty="0">
                <a:latin typeface="-apple-system"/>
              </a:rPr>
              <a:t>More new videos again in 2020 and 2021 (40-80/</a:t>
            </a:r>
            <a:r>
              <a:rPr lang="en-CA" dirty="0" err="1">
                <a:latin typeface="-apple-system"/>
              </a:rPr>
              <a:t>yr</a:t>
            </a:r>
            <a:r>
              <a:rPr lang="en-CA" dirty="0">
                <a:latin typeface="-apple-system"/>
              </a:rPr>
              <a:t>).</a:t>
            </a:r>
          </a:p>
          <a:p>
            <a:pPr algn="l"/>
            <a:r>
              <a:rPr lang="en-CA" b="0" i="0" dirty="0">
                <a:effectLst/>
                <a:latin typeface="-apple-system"/>
              </a:rPr>
              <a:t>2022: &lt;20 and 2023: ~80</a:t>
            </a:r>
          </a:p>
          <a:p>
            <a:pPr marL="0" indent="0" algn="l">
              <a:buNone/>
            </a:pPr>
            <a:r>
              <a:rPr lang="en-CA" b="0" i="0" dirty="0">
                <a:effectLst/>
                <a:latin typeface="-apple-system"/>
              </a:rPr>
              <a:t>Maybe TOCT posted more videos again in 2020, because views for videos posted 2016-2018 </a:t>
            </a:r>
            <a:r>
              <a:rPr lang="en-CA" b="1" i="0" dirty="0">
                <a:effectLst/>
                <a:latin typeface="-apple-system"/>
              </a:rPr>
              <a:t>took off during the pandemic (2020-21)</a:t>
            </a:r>
            <a:r>
              <a:rPr lang="en-CA" b="0" i="0" dirty="0">
                <a:effectLst/>
                <a:latin typeface="-apple-system"/>
              </a:rPr>
              <a:t>. </a:t>
            </a:r>
          </a:p>
          <a:p>
            <a:pPr algn="l"/>
            <a:r>
              <a:rPr lang="en-CA" b="0" i="0" dirty="0">
                <a:effectLst/>
                <a:latin typeface="-apple-system"/>
              </a:rPr>
              <a:t>Perhaps TOCT was less interested in continuing channel after 2018 (hence </a:t>
            </a:r>
            <a:r>
              <a:rPr lang="en-CA" dirty="0">
                <a:latin typeface="-apple-system"/>
              </a:rPr>
              <a:t>few new videos in 2019), </a:t>
            </a:r>
            <a:r>
              <a:rPr lang="en-CA" b="0" i="0" dirty="0">
                <a:effectLst/>
                <a:latin typeface="-apple-system"/>
              </a:rPr>
              <a:t>but the incentive of skyrocketing views (and therefore payouts for his content creation services) encouraged more videos in 2020 and 2021.</a:t>
            </a:r>
          </a:p>
          <a:p>
            <a:pPr marL="0" indent="0" algn="l">
              <a:buNone/>
            </a:pPr>
            <a:r>
              <a:rPr lang="en-CA" b="0" i="0" dirty="0">
                <a:effectLst/>
                <a:latin typeface="-apple-system"/>
              </a:rPr>
              <a:t>It would be interesting to see view counts for his 2016-2018 videos in 2019 (pre-covid). If views weren’t nearly as high as they are now to date, it would make sense why he felt less called to create content in 2019, then called again in 2020.</a:t>
            </a:r>
          </a:p>
          <a:p>
            <a:endParaRPr lang="en-US" dirty="0"/>
          </a:p>
        </p:txBody>
      </p:sp>
      <p:sp>
        <p:nvSpPr>
          <p:cNvPr id="4" name="Slide Number Placeholder 3">
            <a:extLst>
              <a:ext uri="{FF2B5EF4-FFF2-40B4-BE49-F238E27FC236}">
                <a16:creationId xmlns:a16="http://schemas.microsoft.com/office/drawing/2014/main" id="{92C72D68-615E-112E-3EA2-1F039398AE5B}"/>
              </a:ext>
            </a:extLst>
          </p:cNvPr>
          <p:cNvSpPr>
            <a:spLocks noGrp="1"/>
          </p:cNvSpPr>
          <p:nvPr>
            <p:ph type="sldNum" sz="quarter" idx="12"/>
          </p:nvPr>
        </p:nvSpPr>
        <p:spPr/>
        <p:txBody>
          <a:bodyPr/>
          <a:lstStyle/>
          <a:p>
            <a:fld id="{AF80B822-B989-694D-A67A-564156627F69}" type="slidenum">
              <a:rPr lang="en-US" smtClean="0"/>
              <a:t>12</a:t>
            </a:fld>
            <a:endParaRPr lang="en-US"/>
          </a:p>
        </p:txBody>
      </p:sp>
      <p:pic>
        <p:nvPicPr>
          <p:cNvPr id="9218" name="Picture 2">
            <a:extLst>
              <a:ext uri="{FF2B5EF4-FFF2-40B4-BE49-F238E27FC236}">
                <a16:creationId xmlns:a16="http://schemas.microsoft.com/office/drawing/2014/main" id="{D69B66AD-D42C-8126-B9CE-C92368E0A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437" y="1690688"/>
            <a:ext cx="6345717" cy="5034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100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95372-B846-6D52-D6E3-C5483BF9394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BB578A0-5850-5399-CE87-7C6406FF279B}"/>
              </a:ext>
            </a:extLst>
          </p:cNvPr>
          <p:cNvSpPr>
            <a:spLocks noGrp="1"/>
          </p:cNvSpPr>
          <p:nvPr>
            <p:ph idx="1"/>
          </p:nvPr>
        </p:nvSpPr>
        <p:spPr>
          <a:xfrm>
            <a:off x="838200" y="1825625"/>
            <a:ext cx="10597308" cy="4667250"/>
          </a:xfrm>
        </p:spPr>
        <p:txBody>
          <a:bodyPr>
            <a:normAutofit fontScale="77500" lnSpcReduction="20000"/>
          </a:bodyPr>
          <a:lstStyle/>
          <a:p>
            <a:pPr algn="l">
              <a:buFont typeface="Arial" panose="020B0604020202020204" pitchFamily="34" charset="0"/>
              <a:buChar char="•"/>
            </a:pPr>
            <a:r>
              <a:rPr lang="en-CA" b="0" i="0" dirty="0">
                <a:effectLst/>
                <a:latin typeface="-apple-system"/>
              </a:rPr>
              <a:t>The Organic Chemistry Tutor = most successful Chemistry-related YT Channel by a lot.</a:t>
            </a:r>
          </a:p>
          <a:p>
            <a:pPr algn="l">
              <a:buFont typeface="Arial" panose="020B0604020202020204" pitchFamily="34" charset="0"/>
              <a:buChar char="•"/>
            </a:pPr>
            <a:r>
              <a:rPr lang="en-CA" b="0" i="0" dirty="0">
                <a:effectLst/>
                <a:latin typeface="-apple-system"/>
              </a:rPr>
              <a:t>Num of subscribers and num of views seem highly correlated (r=0.9997). </a:t>
            </a:r>
            <a:r>
              <a:rPr lang="en-CA" dirty="0">
                <a:latin typeface="-apple-system"/>
              </a:rPr>
              <a:t>C</a:t>
            </a:r>
            <a:r>
              <a:rPr lang="en-CA" b="0" i="0" dirty="0">
                <a:effectLst/>
                <a:latin typeface="-apple-system"/>
              </a:rPr>
              <a:t>ould perform statistical testing to verify the statistical significance, but I'd say it's not necessary.</a:t>
            </a:r>
          </a:p>
          <a:p>
            <a:pPr algn="l">
              <a:buFont typeface="Arial" panose="020B0604020202020204" pitchFamily="34" charset="0"/>
              <a:buChar char="•"/>
            </a:pPr>
            <a:r>
              <a:rPr lang="en-CA" b="0" i="0" dirty="0">
                <a:effectLst/>
                <a:latin typeface="-apple-system"/>
              </a:rPr>
              <a:t>Num of videos and num of views seem weakly correlated (r=0.2960). This suggests </a:t>
            </a:r>
            <a:r>
              <a:rPr lang="en-CA" b="1" i="0" dirty="0">
                <a:effectLst/>
                <a:latin typeface="-apple-system"/>
              </a:rPr>
              <a:t>quality</a:t>
            </a:r>
            <a:r>
              <a:rPr lang="en-CA" b="0" i="0" dirty="0">
                <a:effectLst/>
                <a:latin typeface="-apple-system"/>
              </a:rPr>
              <a:t> of videos = bigger influence on views than quantity. Could perform statistical testing, but this seems like a conclusion that checks out.</a:t>
            </a:r>
          </a:p>
          <a:p>
            <a:pPr algn="l">
              <a:buFont typeface="Arial" panose="020B0604020202020204" pitchFamily="34" charset="0"/>
              <a:buChar char="•"/>
            </a:pPr>
            <a:r>
              <a:rPr lang="en-CA" b="0" i="0" dirty="0">
                <a:effectLst/>
                <a:latin typeface="-apple-system"/>
              </a:rPr>
              <a:t>The Organic Chemistry Tutor's most popular videos are on foundational chemistry topics, which makes sense why they are so attractive.</a:t>
            </a:r>
          </a:p>
          <a:p>
            <a:pPr algn="l">
              <a:buFont typeface="Arial" panose="020B0604020202020204" pitchFamily="34" charset="0"/>
              <a:buChar char="•"/>
            </a:pPr>
            <a:r>
              <a:rPr lang="en-CA" b="0" i="0" dirty="0">
                <a:effectLst/>
                <a:latin typeface="-apple-system"/>
              </a:rPr>
              <a:t>The Organic Chemistry Tutor's most popular videos were published between 2016-2018. Perhaps onset of COVID-19 pandemic (2020) allowed for rise in views for these videos. Would be cool if we could access view count data from 2019.</a:t>
            </a:r>
          </a:p>
          <a:p>
            <a:pPr algn="l">
              <a:buFont typeface="Arial" panose="020B0604020202020204" pitchFamily="34" charset="0"/>
              <a:buChar char="•"/>
            </a:pPr>
            <a:r>
              <a:rPr lang="en-CA" b="0" i="0" dirty="0">
                <a:effectLst/>
                <a:latin typeface="-apple-system"/>
              </a:rPr>
              <a:t>Perhaps the impact of the pandemic on </a:t>
            </a:r>
            <a:r>
              <a:rPr lang="en-CA" dirty="0">
                <a:latin typeface="-apple-system"/>
              </a:rPr>
              <a:t>TOCT’s </a:t>
            </a:r>
            <a:r>
              <a:rPr lang="en-CA" b="0" i="0" dirty="0">
                <a:effectLst/>
                <a:latin typeface="-apple-system"/>
              </a:rPr>
              <a:t>views may have encouraged him to post more content in 2020, after posting less in 2019. Perhaps incentive was there to keep his channel going, once TOCT realized how much money could continue to be made from the channel in the COVID era.</a:t>
            </a:r>
          </a:p>
          <a:p>
            <a:endParaRPr lang="en-US" dirty="0"/>
          </a:p>
        </p:txBody>
      </p:sp>
      <p:sp>
        <p:nvSpPr>
          <p:cNvPr id="4" name="Slide Number Placeholder 3">
            <a:extLst>
              <a:ext uri="{FF2B5EF4-FFF2-40B4-BE49-F238E27FC236}">
                <a16:creationId xmlns:a16="http://schemas.microsoft.com/office/drawing/2014/main" id="{E4807B94-BA3F-A61B-6544-AEA2A2156ED6}"/>
              </a:ext>
            </a:extLst>
          </p:cNvPr>
          <p:cNvSpPr>
            <a:spLocks noGrp="1"/>
          </p:cNvSpPr>
          <p:nvPr>
            <p:ph type="sldNum" sz="quarter" idx="12"/>
          </p:nvPr>
        </p:nvSpPr>
        <p:spPr/>
        <p:txBody>
          <a:bodyPr/>
          <a:lstStyle/>
          <a:p>
            <a:fld id="{AF80B822-B989-694D-A67A-564156627F69}" type="slidenum">
              <a:rPr lang="en-US" smtClean="0"/>
              <a:t>13</a:t>
            </a:fld>
            <a:endParaRPr lang="en-US"/>
          </a:p>
        </p:txBody>
      </p:sp>
    </p:spTree>
    <p:extLst>
      <p:ext uri="{BB962C8B-B14F-4D97-AF65-F5344CB8AC3E}">
        <p14:creationId xmlns:p14="http://schemas.microsoft.com/office/powerpoint/2010/main" val="133585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9473-AB15-B846-9AAC-21B7518838F5}"/>
              </a:ext>
            </a:extLst>
          </p:cNvPr>
          <p:cNvSpPr>
            <a:spLocks noGrp="1"/>
          </p:cNvSpPr>
          <p:nvPr>
            <p:ph type="title"/>
          </p:nvPr>
        </p:nvSpPr>
        <p:spPr>
          <a:xfrm>
            <a:off x="1519409" y="2568498"/>
            <a:ext cx="9153181" cy="1325563"/>
          </a:xfrm>
        </p:spPr>
        <p:txBody>
          <a:bodyPr/>
          <a:lstStyle/>
          <a:p>
            <a:r>
              <a:rPr lang="en-US" dirty="0"/>
              <a:t>Part 1: Top Chemistry-Related Channels</a:t>
            </a:r>
          </a:p>
        </p:txBody>
      </p:sp>
      <p:sp>
        <p:nvSpPr>
          <p:cNvPr id="6" name="Slide Number Placeholder 5">
            <a:extLst>
              <a:ext uri="{FF2B5EF4-FFF2-40B4-BE49-F238E27FC236}">
                <a16:creationId xmlns:a16="http://schemas.microsoft.com/office/drawing/2014/main" id="{A52C17BD-827D-C450-45B3-ED60593EDB2E}"/>
              </a:ext>
            </a:extLst>
          </p:cNvPr>
          <p:cNvSpPr>
            <a:spLocks noGrp="1"/>
          </p:cNvSpPr>
          <p:nvPr>
            <p:ph type="sldNum" sz="quarter" idx="12"/>
          </p:nvPr>
        </p:nvSpPr>
        <p:spPr/>
        <p:txBody>
          <a:bodyPr/>
          <a:lstStyle/>
          <a:p>
            <a:fld id="{AF80B822-B989-694D-A67A-564156627F69}" type="slidenum">
              <a:rPr lang="en-US" smtClean="0"/>
              <a:t>2</a:t>
            </a:fld>
            <a:endParaRPr lang="en-US"/>
          </a:p>
        </p:txBody>
      </p:sp>
    </p:spTree>
    <p:extLst>
      <p:ext uri="{BB962C8B-B14F-4D97-AF65-F5344CB8AC3E}">
        <p14:creationId xmlns:p14="http://schemas.microsoft.com/office/powerpoint/2010/main" val="82462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4B1B-55E0-6521-43EA-1995ED28F0CC}"/>
              </a:ext>
            </a:extLst>
          </p:cNvPr>
          <p:cNvSpPr>
            <a:spLocks noGrp="1"/>
          </p:cNvSpPr>
          <p:nvPr>
            <p:ph type="title"/>
          </p:nvPr>
        </p:nvSpPr>
        <p:spPr/>
        <p:txBody>
          <a:bodyPr>
            <a:normAutofit/>
          </a:bodyPr>
          <a:lstStyle/>
          <a:p>
            <a:r>
              <a:rPr lang="en-US" sz="3600" dirty="0"/>
              <a:t>Which Chemistry channels have the most subscribers?</a:t>
            </a:r>
          </a:p>
        </p:txBody>
      </p:sp>
      <p:pic>
        <p:nvPicPr>
          <p:cNvPr id="2050" name="Picture 2">
            <a:extLst>
              <a:ext uri="{FF2B5EF4-FFF2-40B4-BE49-F238E27FC236}">
                <a16:creationId xmlns:a16="http://schemas.microsoft.com/office/drawing/2014/main" id="{E62E8E33-BE18-1038-6D2A-56AC08FE3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0688"/>
            <a:ext cx="6883400" cy="515236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5FB7F2B8-A14D-4F8B-714C-34E184B5D959}"/>
              </a:ext>
            </a:extLst>
          </p:cNvPr>
          <p:cNvSpPr>
            <a:spLocks noGrp="1"/>
          </p:cNvSpPr>
          <p:nvPr>
            <p:ph idx="1"/>
          </p:nvPr>
        </p:nvSpPr>
        <p:spPr>
          <a:xfrm>
            <a:off x="7003055" y="1690687"/>
            <a:ext cx="5008836" cy="5042622"/>
          </a:xfrm>
        </p:spPr>
        <p:txBody>
          <a:bodyPr>
            <a:normAutofit lnSpcReduction="10000"/>
          </a:bodyPr>
          <a:lstStyle/>
          <a:p>
            <a:pPr algn="l"/>
            <a:r>
              <a:rPr lang="en-CA" b="0" i="0" dirty="0">
                <a:effectLst/>
                <a:latin typeface="-apple-system"/>
              </a:rPr>
              <a:t>The graph displays the top 7 Chemistry-related Channels on YouTube </a:t>
            </a:r>
            <a:r>
              <a:rPr lang="en-CA" b="1" i="0" dirty="0">
                <a:effectLst/>
                <a:latin typeface="-apple-system"/>
              </a:rPr>
              <a:t>by subscribers</a:t>
            </a:r>
            <a:endParaRPr lang="en-CA" b="0" i="0" dirty="0">
              <a:effectLst/>
              <a:latin typeface="-apple-system"/>
            </a:endParaRPr>
          </a:p>
          <a:p>
            <a:pPr algn="l"/>
            <a:r>
              <a:rPr lang="en-CA" b="0" i="0" u="sng" dirty="0">
                <a:effectLst/>
                <a:latin typeface="-apple-system"/>
              </a:rPr>
              <a:t>The Organic Chemistry Tutor </a:t>
            </a:r>
            <a:r>
              <a:rPr lang="en-CA" b="0" i="0" dirty="0">
                <a:effectLst/>
                <a:latin typeface="-apple-system"/>
              </a:rPr>
              <a:t>has the most subscribers by a long shot, at ~ 7.27 million.</a:t>
            </a:r>
          </a:p>
          <a:p>
            <a:pPr algn="l"/>
            <a:r>
              <a:rPr lang="en-CA" b="0" i="0" dirty="0">
                <a:effectLst/>
                <a:latin typeface="-apple-system"/>
              </a:rPr>
              <a:t>At the bottom of this top 7 is the </a:t>
            </a:r>
            <a:r>
              <a:rPr lang="en-CA" b="0" i="0" u="sng" dirty="0">
                <a:effectLst/>
                <a:latin typeface="-apple-system"/>
              </a:rPr>
              <a:t>Chemistry Tutorial </a:t>
            </a:r>
            <a:r>
              <a:rPr lang="en-CA" b="0" i="0" dirty="0">
                <a:effectLst/>
                <a:latin typeface="-apple-system"/>
              </a:rPr>
              <a:t>(~33k subscribers).</a:t>
            </a:r>
          </a:p>
          <a:p>
            <a:pPr algn="l"/>
            <a:r>
              <a:rPr lang="en-CA" dirty="0">
                <a:latin typeface="-apple-system"/>
              </a:rPr>
              <a:t>The Organic Chemistry Tutor must be doing something right. Let’s keep looking…</a:t>
            </a:r>
            <a:endParaRPr lang="en-CA" b="0" i="0" dirty="0">
              <a:effectLst/>
              <a:latin typeface="-apple-system"/>
            </a:endParaRPr>
          </a:p>
        </p:txBody>
      </p:sp>
      <p:sp>
        <p:nvSpPr>
          <p:cNvPr id="8" name="Slide Number Placeholder 7">
            <a:extLst>
              <a:ext uri="{FF2B5EF4-FFF2-40B4-BE49-F238E27FC236}">
                <a16:creationId xmlns:a16="http://schemas.microsoft.com/office/drawing/2014/main" id="{BE08AC7E-23EE-21FA-969D-F028E6F08598}"/>
              </a:ext>
            </a:extLst>
          </p:cNvPr>
          <p:cNvSpPr>
            <a:spLocks noGrp="1"/>
          </p:cNvSpPr>
          <p:nvPr>
            <p:ph type="sldNum" sz="quarter" idx="12"/>
          </p:nvPr>
        </p:nvSpPr>
        <p:spPr/>
        <p:txBody>
          <a:bodyPr/>
          <a:lstStyle/>
          <a:p>
            <a:fld id="{AF80B822-B989-694D-A67A-564156627F69}" type="slidenum">
              <a:rPr lang="en-US" smtClean="0"/>
              <a:t>3</a:t>
            </a:fld>
            <a:endParaRPr lang="en-US"/>
          </a:p>
        </p:txBody>
      </p:sp>
    </p:spTree>
    <p:extLst>
      <p:ext uri="{BB962C8B-B14F-4D97-AF65-F5344CB8AC3E}">
        <p14:creationId xmlns:p14="http://schemas.microsoft.com/office/powerpoint/2010/main" val="14390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7EE4C-82AC-8626-A884-D233A50A393C}"/>
              </a:ext>
            </a:extLst>
          </p:cNvPr>
          <p:cNvSpPr>
            <a:spLocks noGrp="1"/>
          </p:cNvSpPr>
          <p:nvPr>
            <p:ph type="title"/>
          </p:nvPr>
        </p:nvSpPr>
        <p:spPr/>
        <p:txBody>
          <a:bodyPr>
            <a:normAutofit/>
          </a:bodyPr>
          <a:lstStyle/>
          <a:p>
            <a:r>
              <a:rPr lang="en-CA" sz="4000" i="0" dirty="0">
                <a:solidFill>
                  <a:srgbClr val="000000"/>
                </a:solidFill>
                <a:effectLst/>
              </a:rPr>
              <a:t>Which Chemistry Channels have the most views?</a:t>
            </a:r>
            <a:endParaRPr lang="en-US" sz="4000" dirty="0"/>
          </a:p>
        </p:txBody>
      </p:sp>
      <p:sp>
        <p:nvSpPr>
          <p:cNvPr id="3" name="Content Placeholder 2">
            <a:extLst>
              <a:ext uri="{FF2B5EF4-FFF2-40B4-BE49-F238E27FC236}">
                <a16:creationId xmlns:a16="http://schemas.microsoft.com/office/drawing/2014/main" id="{A57C9239-0DD7-7992-AE5F-ECD72D9F7626}"/>
              </a:ext>
            </a:extLst>
          </p:cNvPr>
          <p:cNvSpPr>
            <a:spLocks noGrp="1"/>
          </p:cNvSpPr>
          <p:nvPr>
            <p:ph idx="1"/>
          </p:nvPr>
        </p:nvSpPr>
        <p:spPr>
          <a:xfrm>
            <a:off x="7162800" y="1690688"/>
            <a:ext cx="4768467" cy="5167312"/>
          </a:xfrm>
        </p:spPr>
        <p:txBody>
          <a:bodyPr>
            <a:normAutofit fontScale="70000" lnSpcReduction="20000"/>
          </a:bodyPr>
          <a:lstStyle/>
          <a:p>
            <a:pPr marL="0" indent="0" algn="l">
              <a:buNone/>
            </a:pPr>
            <a:r>
              <a:rPr lang="en-CA" b="0" i="0" dirty="0">
                <a:effectLst/>
                <a:latin typeface="-apple-system"/>
              </a:rPr>
              <a:t>The same 7 YouTube Channels have the most subscribers and the most views, although their orders vary slightly.</a:t>
            </a:r>
          </a:p>
          <a:p>
            <a:pPr algn="l">
              <a:buFont typeface="Arial" panose="020B0604020202020204" pitchFamily="34" charset="0"/>
              <a:buChar char="•"/>
            </a:pPr>
            <a:r>
              <a:rPr lang="en-CA" b="0" i="0" dirty="0">
                <a:effectLst/>
                <a:latin typeface="-apple-system"/>
              </a:rPr>
              <a:t>The Organic Chemistry Tutor = most views AND subscribers, by far.</a:t>
            </a:r>
          </a:p>
          <a:p>
            <a:pPr algn="l">
              <a:buFont typeface="Arial" panose="020B0604020202020204" pitchFamily="34" charset="0"/>
              <a:buChar char="•"/>
            </a:pPr>
            <a:r>
              <a:rPr lang="en-CA" b="0" i="0" dirty="0">
                <a:effectLst/>
                <a:latin typeface="-apple-system"/>
              </a:rPr>
              <a:t>Melissa Maribel = 2nd from the top for both views and subscribers.</a:t>
            </a:r>
          </a:p>
          <a:p>
            <a:pPr algn="l">
              <a:buFont typeface="Arial" panose="020B0604020202020204" pitchFamily="34" charset="0"/>
              <a:buChar char="•"/>
            </a:pPr>
            <a:r>
              <a:rPr lang="en-CA" b="0" i="0" dirty="0">
                <a:effectLst/>
                <a:latin typeface="-apple-system"/>
              </a:rPr>
              <a:t>The Glaser Tutoring Company has fewer subscribers than Tahsin Tutorial and </a:t>
            </a:r>
            <a:r>
              <a:rPr lang="en-CA" b="0" i="0" dirty="0" err="1">
                <a:effectLst/>
                <a:latin typeface="-apple-system"/>
              </a:rPr>
              <a:t>Tomar</a:t>
            </a:r>
            <a:r>
              <a:rPr lang="en-CA" b="0" i="0" dirty="0">
                <a:effectLst/>
                <a:latin typeface="-apple-system"/>
              </a:rPr>
              <a:t> Chemistry Tutorial, BUT Glaser has MORE VIEWS than them both.</a:t>
            </a:r>
          </a:p>
          <a:p>
            <a:pPr algn="l">
              <a:buFont typeface="Arial" panose="020B0604020202020204" pitchFamily="34" charset="0"/>
              <a:buChar char="•"/>
            </a:pPr>
            <a:r>
              <a:rPr lang="en-CA" b="0" i="0" dirty="0">
                <a:effectLst/>
                <a:latin typeface="-apple-system"/>
              </a:rPr>
              <a:t>Chemistry Tutorial channel = bottom of top 7, for both views and subscribers.</a:t>
            </a:r>
          </a:p>
          <a:p>
            <a:pPr marL="0" indent="0">
              <a:buNone/>
            </a:pPr>
            <a:r>
              <a:rPr lang="en-CA" dirty="0">
                <a:latin typeface="-apple-system"/>
              </a:rPr>
              <a:t>S</a:t>
            </a:r>
            <a:r>
              <a:rPr lang="en-CA" b="0" i="0" dirty="0">
                <a:effectLst/>
                <a:latin typeface="-apple-system"/>
              </a:rPr>
              <a:t>ubscribers and views seem to be correlated - the more subscribers a channel has, the more views. </a:t>
            </a:r>
          </a:p>
          <a:p>
            <a:pPr marL="0" indent="0">
              <a:buNone/>
            </a:pPr>
            <a:r>
              <a:rPr lang="en-CA" b="0" i="0" dirty="0">
                <a:effectLst/>
                <a:latin typeface="-apple-system"/>
              </a:rPr>
              <a:t>The exception to this subscribers/views trend is Glaser Tutoring Company.</a:t>
            </a:r>
            <a:endParaRPr lang="en-US" dirty="0"/>
          </a:p>
        </p:txBody>
      </p:sp>
      <p:pic>
        <p:nvPicPr>
          <p:cNvPr id="3074" name="Picture 2">
            <a:extLst>
              <a:ext uri="{FF2B5EF4-FFF2-40B4-BE49-F238E27FC236}">
                <a16:creationId xmlns:a16="http://schemas.microsoft.com/office/drawing/2014/main" id="{D4F1C541-8DE1-479F-3B17-AE4D725ABB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2670"/>
            <a:ext cx="6994236" cy="523533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7EAE7005-89A3-106D-103E-1E0FCF336117}"/>
              </a:ext>
            </a:extLst>
          </p:cNvPr>
          <p:cNvSpPr>
            <a:spLocks noGrp="1"/>
          </p:cNvSpPr>
          <p:nvPr>
            <p:ph type="sldNum" sz="quarter" idx="12"/>
          </p:nvPr>
        </p:nvSpPr>
        <p:spPr/>
        <p:txBody>
          <a:bodyPr/>
          <a:lstStyle/>
          <a:p>
            <a:fld id="{AF80B822-B989-694D-A67A-564156627F69}" type="slidenum">
              <a:rPr lang="en-US" smtClean="0"/>
              <a:t>4</a:t>
            </a:fld>
            <a:endParaRPr lang="en-US"/>
          </a:p>
        </p:txBody>
      </p:sp>
    </p:spTree>
    <p:extLst>
      <p:ext uri="{BB962C8B-B14F-4D97-AF65-F5344CB8AC3E}">
        <p14:creationId xmlns:p14="http://schemas.microsoft.com/office/powerpoint/2010/main" val="2242530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DD10-98D0-3DE6-AA09-57528118CD0A}"/>
              </a:ext>
            </a:extLst>
          </p:cNvPr>
          <p:cNvSpPr>
            <a:spLocks noGrp="1"/>
          </p:cNvSpPr>
          <p:nvPr>
            <p:ph type="title"/>
          </p:nvPr>
        </p:nvSpPr>
        <p:spPr>
          <a:xfrm>
            <a:off x="103247" y="365125"/>
            <a:ext cx="11985506" cy="1325563"/>
          </a:xfrm>
        </p:spPr>
        <p:txBody>
          <a:bodyPr>
            <a:normAutofit/>
          </a:bodyPr>
          <a:lstStyle/>
          <a:p>
            <a:r>
              <a:rPr lang="en-US" sz="3600" dirty="0"/>
              <a:t>Are Subscribers and Views correlated for Chemistry Channels?</a:t>
            </a:r>
          </a:p>
        </p:txBody>
      </p:sp>
      <p:sp>
        <p:nvSpPr>
          <p:cNvPr id="3" name="Content Placeholder 2">
            <a:extLst>
              <a:ext uri="{FF2B5EF4-FFF2-40B4-BE49-F238E27FC236}">
                <a16:creationId xmlns:a16="http://schemas.microsoft.com/office/drawing/2014/main" id="{5F2E8CE9-9B9B-83F2-8A04-7491B2217BE2}"/>
              </a:ext>
            </a:extLst>
          </p:cNvPr>
          <p:cNvSpPr>
            <a:spLocks noGrp="1"/>
          </p:cNvSpPr>
          <p:nvPr>
            <p:ph idx="1"/>
          </p:nvPr>
        </p:nvSpPr>
        <p:spPr>
          <a:xfrm>
            <a:off x="6819440" y="1865121"/>
            <a:ext cx="4913524" cy="4666045"/>
          </a:xfrm>
        </p:spPr>
        <p:txBody>
          <a:bodyPr>
            <a:normAutofit/>
          </a:bodyPr>
          <a:lstStyle/>
          <a:p>
            <a:r>
              <a:rPr lang="en-CA" b="0" i="0" dirty="0">
                <a:effectLst/>
                <a:latin typeface="-apple-system"/>
              </a:rPr>
              <a:t>Subscribers and Views seem to be highly correlated, with correlation coefficient r = 0.9997</a:t>
            </a:r>
          </a:p>
          <a:p>
            <a:r>
              <a:rPr lang="en-CA" dirty="0">
                <a:latin typeface="-apple-system"/>
              </a:rPr>
              <a:t>This makes sense</a:t>
            </a:r>
          </a:p>
          <a:p>
            <a:pPr algn="l"/>
            <a:r>
              <a:rPr lang="en-CA" b="0" i="0" dirty="0">
                <a:solidFill>
                  <a:srgbClr val="000000"/>
                </a:solidFill>
                <a:effectLst/>
                <a:latin typeface="var(--jp-content-font-family)"/>
              </a:rPr>
              <a:t>Would need statistical testing to see if correlation is </a:t>
            </a:r>
            <a:r>
              <a:rPr lang="en-CA" b="0" i="0" dirty="0" err="1">
                <a:solidFill>
                  <a:srgbClr val="000000"/>
                </a:solidFill>
                <a:effectLst/>
                <a:latin typeface="var(--jp-content-font-family)"/>
              </a:rPr>
              <a:t>statisti-cally</a:t>
            </a:r>
            <a:r>
              <a:rPr lang="en-CA" b="0" i="0" dirty="0">
                <a:solidFill>
                  <a:srgbClr val="000000"/>
                </a:solidFill>
                <a:effectLst/>
                <a:latin typeface="var(--jp-content-font-family)"/>
              </a:rPr>
              <a:t> significant.</a:t>
            </a:r>
          </a:p>
        </p:txBody>
      </p:sp>
      <p:pic>
        <p:nvPicPr>
          <p:cNvPr id="4098" name="Picture 2">
            <a:extLst>
              <a:ext uri="{FF2B5EF4-FFF2-40B4-BE49-F238E27FC236}">
                <a16:creationId xmlns:a16="http://schemas.microsoft.com/office/drawing/2014/main" id="{5F4EC4A4-20D4-21AF-E426-D89116850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47" y="1547111"/>
            <a:ext cx="6716193" cy="515848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A3A88481-ECFF-202B-95FB-2E226F95FC10}"/>
              </a:ext>
            </a:extLst>
          </p:cNvPr>
          <p:cNvSpPr>
            <a:spLocks noGrp="1"/>
          </p:cNvSpPr>
          <p:nvPr>
            <p:ph type="sldNum" sz="quarter" idx="12"/>
          </p:nvPr>
        </p:nvSpPr>
        <p:spPr/>
        <p:txBody>
          <a:bodyPr/>
          <a:lstStyle/>
          <a:p>
            <a:fld id="{AF80B822-B989-694D-A67A-564156627F69}" type="slidenum">
              <a:rPr lang="en-US" smtClean="0"/>
              <a:t>5</a:t>
            </a:fld>
            <a:endParaRPr lang="en-US"/>
          </a:p>
        </p:txBody>
      </p:sp>
    </p:spTree>
    <p:extLst>
      <p:ext uri="{BB962C8B-B14F-4D97-AF65-F5344CB8AC3E}">
        <p14:creationId xmlns:p14="http://schemas.microsoft.com/office/powerpoint/2010/main" val="483449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30F8-D76D-E327-9E5E-20B5A62F37C3}"/>
              </a:ext>
            </a:extLst>
          </p:cNvPr>
          <p:cNvSpPr>
            <a:spLocks noGrp="1"/>
          </p:cNvSpPr>
          <p:nvPr>
            <p:ph type="title"/>
          </p:nvPr>
        </p:nvSpPr>
        <p:spPr/>
        <p:txBody>
          <a:bodyPr>
            <a:normAutofit/>
          </a:bodyPr>
          <a:lstStyle/>
          <a:p>
            <a:r>
              <a:rPr lang="en-US" sz="4000" dirty="0"/>
              <a:t>Which Chemistry Channels have the most Videos?</a:t>
            </a:r>
          </a:p>
        </p:txBody>
      </p:sp>
      <p:sp>
        <p:nvSpPr>
          <p:cNvPr id="3" name="Content Placeholder 2">
            <a:extLst>
              <a:ext uri="{FF2B5EF4-FFF2-40B4-BE49-F238E27FC236}">
                <a16:creationId xmlns:a16="http://schemas.microsoft.com/office/drawing/2014/main" id="{62E48191-EC5E-F3FB-C674-088237E24575}"/>
              </a:ext>
            </a:extLst>
          </p:cNvPr>
          <p:cNvSpPr>
            <a:spLocks noGrp="1"/>
          </p:cNvSpPr>
          <p:nvPr>
            <p:ph idx="1"/>
          </p:nvPr>
        </p:nvSpPr>
        <p:spPr>
          <a:xfrm>
            <a:off x="7171981" y="1512744"/>
            <a:ext cx="4803355" cy="5221988"/>
          </a:xfrm>
        </p:spPr>
        <p:txBody>
          <a:bodyPr>
            <a:normAutofit fontScale="70000" lnSpcReduction="20000"/>
          </a:bodyPr>
          <a:lstStyle/>
          <a:p>
            <a:pPr marL="0" indent="0" algn="l">
              <a:buNone/>
            </a:pPr>
            <a:r>
              <a:rPr lang="en-CA" b="0" i="0" dirty="0">
                <a:effectLst/>
                <a:latin typeface="-apple-system"/>
              </a:rPr>
              <a:t>It seems that video count is NOT correlated with view and subscriber count.</a:t>
            </a:r>
          </a:p>
          <a:p>
            <a:pPr algn="l">
              <a:buFont typeface="Arial" panose="020B0604020202020204" pitchFamily="34" charset="0"/>
              <a:buChar char="•"/>
            </a:pPr>
            <a:r>
              <a:rPr lang="en-CA" b="0" i="0" dirty="0">
                <a:effectLst/>
                <a:latin typeface="-apple-system"/>
              </a:rPr>
              <a:t>The Organic Chemistry Tutor = 1/2 as many videos as The Glaser Tutoring Company, yet 85x more VIEWS and 130x more SUBSCRIBERS.</a:t>
            </a:r>
          </a:p>
          <a:p>
            <a:pPr algn="l">
              <a:buFont typeface="Arial" panose="020B0604020202020204" pitchFamily="34" charset="0"/>
              <a:buChar char="•"/>
            </a:pPr>
            <a:r>
              <a:rPr lang="en-CA" b="0" i="0" dirty="0">
                <a:effectLst/>
                <a:latin typeface="-apple-system"/>
              </a:rPr>
              <a:t>Melissa Maribel =/= top 6 channels with most VIDEOS (268), BUT more VIEWS and more SUBSCRIBERS than all channels with 500 - 1000 videos. Good for her.</a:t>
            </a:r>
          </a:p>
          <a:p>
            <a:pPr algn="l">
              <a:buFont typeface="Arial" panose="020B0604020202020204" pitchFamily="34" charset="0"/>
              <a:buChar char="•"/>
            </a:pPr>
            <a:r>
              <a:rPr lang="en-CA" b="0" i="0" dirty="0">
                <a:effectLst/>
                <a:latin typeface="-apple-system"/>
              </a:rPr>
              <a:t>Physical Chemistry (</a:t>
            </a:r>
            <a:r>
              <a:rPr lang="en-CA" b="0" i="0" dirty="0" err="1">
                <a:effectLst/>
                <a:latin typeface="-apple-system"/>
              </a:rPr>
              <a:t>PChem</a:t>
            </a:r>
            <a:r>
              <a:rPr lang="en-CA" b="0" i="0" dirty="0">
                <a:effectLst/>
                <a:latin typeface="-apple-system"/>
              </a:rPr>
              <a:t>) &gt; 1000 videos (3rd most) but =/= top 7 for most VIEWS or most SUBSCRIBERS.</a:t>
            </a:r>
            <a:endParaRPr lang="en-US" dirty="0"/>
          </a:p>
          <a:p>
            <a:pPr marL="0" indent="0">
              <a:buNone/>
            </a:pPr>
            <a:r>
              <a:rPr lang="en-US" dirty="0"/>
              <a:t>Thus, num of videos &lt;-&gt; popularity</a:t>
            </a:r>
          </a:p>
          <a:p>
            <a:pPr marL="0" indent="0">
              <a:buNone/>
            </a:pPr>
            <a:r>
              <a:rPr lang="en-US" dirty="0"/>
              <a:t>If quantity of videos doesn’t appear correlated with subscriber or view counts, then it must be another factor making The Organic Chemistry Tutor and Melissa Maribel so successful – likely QUALITY.</a:t>
            </a:r>
          </a:p>
        </p:txBody>
      </p:sp>
      <p:pic>
        <p:nvPicPr>
          <p:cNvPr id="5122" name="Picture 2">
            <a:extLst>
              <a:ext uri="{FF2B5EF4-FFF2-40B4-BE49-F238E27FC236}">
                <a16:creationId xmlns:a16="http://schemas.microsoft.com/office/drawing/2014/main" id="{09F1D6F6-4880-6EED-3E9D-1D121B988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12743"/>
            <a:ext cx="6986731" cy="522198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5F5178E-D453-C59E-2974-37DB6D6031F7}"/>
              </a:ext>
            </a:extLst>
          </p:cNvPr>
          <p:cNvSpPr>
            <a:spLocks noGrp="1"/>
          </p:cNvSpPr>
          <p:nvPr>
            <p:ph type="sldNum" sz="quarter" idx="12"/>
          </p:nvPr>
        </p:nvSpPr>
        <p:spPr/>
        <p:txBody>
          <a:bodyPr/>
          <a:lstStyle/>
          <a:p>
            <a:fld id="{AF80B822-B989-694D-A67A-564156627F69}" type="slidenum">
              <a:rPr lang="en-US" smtClean="0"/>
              <a:t>6</a:t>
            </a:fld>
            <a:endParaRPr lang="en-US"/>
          </a:p>
        </p:txBody>
      </p:sp>
    </p:spTree>
    <p:extLst>
      <p:ext uri="{BB962C8B-B14F-4D97-AF65-F5344CB8AC3E}">
        <p14:creationId xmlns:p14="http://schemas.microsoft.com/office/powerpoint/2010/main" val="2554099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1BBD-4788-53BB-2069-3E61BC6F8CD7}"/>
              </a:ext>
            </a:extLst>
          </p:cNvPr>
          <p:cNvSpPr>
            <a:spLocks noGrp="1"/>
          </p:cNvSpPr>
          <p:nvPr>
            <p:ph type="title"/>
          </p:nvPr>
        </p:nvSpPr>
        <p:spPr>
          <a:xfrm>
            <a:off x="220337" y="365125"/>
            <a:ext cx="11556694" cy="1325563"/>
          </a:xfrm>
        </p:spPr>
        <p:txBody>
          <a:bodyPr/>
          <a:lstStyle/>
          <a:p>
            <a:r>
              <a:rPr lang="en-US" dirty="0"/>
              <a:t>Are Num of Views and Num of Videos Correlated?</a:t>
            </a:r>
          </a:p>
        </p:txBody>
      </p:sp>
      <p:sp>
        <p:nvSpPr>
          <p:cNvPr id="3" name="Content Placeholder 2">
            <a:extLst>
              <a:ext uri="{FF2B5EF4-FFF2-40B4-BE49-F238E27FC236}">
                <a16:creationId xmlns:a16="http://schemas.microsoft.com/office/drawing/2014/main" id="{4B8C09EE-CCC9-B945-871A-08F141765DE2}"/>
              </a:ext>
            </a:extLst>
          </p:cNvPr>
          <p:cNvSpPr>
            <a:spLocks noGrp="1"/>
          </p:cNvSpPr>
          <p:nvPr>
            <p:ph idx="1"/>
          </p:nvPr>
        </p:nvSpPr>
        <p:spPr>
          <a:xfrm>
            <a:off x="8474941" y="1891276"/>
            <a:ext cx="3473769" cy="4798369"/>
          </a:xfrm>
        </p:spPr>
        <p:txBody>
          <a:bodyPr>
            <a:normAutofit fontScale="85000" lnSpcReduction="10000"/>
          </a:bodyPr>
          <a:lstStyle/>
          <a:p>
            <a:pPr algn="l"/>
            <a:r>
              <a:rPr lang="en-CA" b="0" i="0" dirty="0">
                <a:solidFill>
                  <a:srgbClr val="000000"/>
                </a:solidFill>
                <a:effectLst/>
                <a:latin typeface="var(--jp-content-font-family)"/>
              </a:rPr>
              <a:t>Seems num of videos and views are weakly correlated (R= 0.2955).</a:t>
            </a:r>
          </a:p>
          <a:p>
            <a:pPr algn="l"/>
            <a:r>
              <a:rPr lang="en-CA" b="0" i="0" dirty="0">
                <a:solidFill>
                  <a:srgbClr val="000000"/>
                </a:solidFill>
                <a:effectLst/>
                <a:latin typeface="var(--jp-content-font-family)"/>
              </a:rPr>
              <a:t>Need statistical testing to confirm whether weak correlation is significant or by chance.</a:t>
            </a:r>
          </a:p>
          <a:p>
            <a:pPr algn="l"/>
            <a:r>
              <a:rPr lang="en-CA" b="0" i="0" dirty="0">
                <a:solidFill>
                  <a:srgbClr val="000000"/>
                </a:solidFill>
                <a:effectLst/>
                <a:latin typeface="var(--jp-content-font-family)"/>
              </a:rPr>
              <a:t>Another good metric to assess would be date that the channel started.</a:t>
            </a:r>
          </a:p>
          <a:p>
            <a:pPr algn="l"/>
            <a:r>
              <a:rPr lang="en-CA" b="0" i="0" dirty="0">
                <a:solidFill>
                  <a:srgbClr val="000000"/>
                </a:solidFill>
                <a:effectLst/>
                <a:latin typeface="var(--jp-content-font-family)"/>
              </a:rPr>
              <a:t>Do those channels that have been around longer = have more views and subscribers?</a:t>
            </a:r>
          </a:p>
          <a:p>
            <a:endParaRPr lang="en-US" dirty="0"/>
          </a:p>
        </p:txBody>
      </p:sp>
      <p:pic>
        <p:nvPicPr>
          <p:cNvPr id="6146" name="Picture 2">
            <a:extLst>
              <a:ext uri="{FF2B5EF4-FFF2-40B4-BE49-F238E27FC236}">
                <a16:creationId xmlns:a16="http://schemas.microsoft.com/office/drawing/2014/main" id="{A13E8034-1ABE-BE99-668A-1350A114D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1276"/>
            <a:ext cx="8474941" cy="459778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DA9FC00B-4B34-2994-1987-A44BA18A1C67}"/>
              </a:ext>
            </a:extLst>
          </p:cNvPr>
          <p:cNvSpPr>
            <a:spLocks noGrp="1"/>
          </p:cNvSpPr>
          <p:nvPr>
            <p:ph type="sldNum" sz="quarter" idx="12"/>
          </p:nvPr>
        </p:nvSpPr>
        <p:spPr/>
        <p:txBody>
          <a:bodyPr/>
          <a:lstStyle/>
          <a:p>
            <a:fld id="{AF80B822-B989-694D-A67A-564156627F69}" type="slidenum">
              <a:rPr lang="en-US" smtClean="0"/>
              <a:t>7</a:t>
            </a:fld>
            <a:endParaRPr lang="en-US"/>
          </a:p>
        </p:txBody>
      </p:sp>
    </p:spTree>
    <p:extLst>
      <p:ext uri="{BB962C8B-B14F-4D97-AF65-F5344CB8AC3E}">
        <p14:creationId xmlns:p14="http://schemas.microsoft.com/office/powerpoint/2010/main" val="314082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052E7-A68C-EB6D-2544-9428F21D52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E260A5-F092-F543-A6C6-5984F6C25C34}"/>
              </a:ext>
            </a:extLst>
          </p:cNvPr>
          <p:cNvSpPr>
            <a:spLocks noGrp="1"/>
          </p:cNvSpPr>
          <p:nvPr>
            <p:ph type="title"/>
          </p:nvPr>
        </p:nvSpPr>
        <p:spPr>
          <a:xfrm>
            <a:off x="1519409" y="2568498"/>
            <a:ext cx="9153181" cy="1325563"/>
          </a:xfrm>
        </p:spPr>
        <p:txBody>
          <a:bodyPr>
            <a:normAutofit/>
          </a:bodyPr>
          <a:lstStyle/>
          <a:p>
            <a:pPr algn="ctr"/>
            <a:r>
              <a:rPr lang="en-US" dirty="0"/>
              <a:t>Part 2: Top Chemistry-Related </a:t>
            </a:r>
            <a:r>
              <a:rPr lang="en-US" b="1" dirty="0"/>
              <a:t>Channel</a:t>
            </a:r>
            <a:r>
              <a:rPr lang="en-US" dirty="0"/>
              <a:t> = The Organic Chemistry Tutor (“TOCT”</a:t>
            </a:r>
          </a:p>
        </p:txBody>
      </p:sp>
      <p:sp>
        <p:nvSpPr>
          <p:cNvPr id="4" name="Slide Number Placeholder 3">
            <a:extLst>
              <a:ext uri="{FF2B5EF4-FFF2-40B4-BE49-F238E27FC236}">
                <a16:creationId xmlns:a16="http://schemas.microsoft.com/office/drawing/2014/main" id="{A60295C7-A57E-5C24-1CF8-22604EE16BD4}"/>
              </a:ext>
            </a:extLst>
          </p:cNvPr>
          <p:cNvSpPr>
            <a:spLocks noGrp="1"/>
          </p:cNvSpPr>
          <p:nvPr>
            <p:ph type="sldNum" sz="quarter" idx="12"/>
          </p:nvPr>
        </p:nvSpPr>
        <p:spPr/>
        <p:txBody>
          <a:bodyPr/>
          <a:lstStyle/>
          <a:p>
            <a:fld id="{AF80B822-B989-694D-A67A-564156627F69}" type="slidenum">
              <a:rPr lang="en-US" smtClean="0"/>
              <a:t>8</a:t>
            </a:fld>
            <a:endParaRPr lang="en-US"/>
          </a:p>
        </p:txBody>
      </p:sp>
    </p:spTree>
    <p:extLst>
      <p:ext uri="{BB962C8B-B14F-4D97-AF65-F5344CB8AC3E}">
        <p14:creationId xmlns:p14="http://schemas.microsoft.com/office/powerpoint/2010/main" val="1601574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7CBA1-CEB4-809C-31FC-1C2E01F88665}"/>
              </a:ext>
            </a:extLst>
          </p:cNvPr>
          <p:cNvSpPr>
            <a:spLocks noGrp="1"/>
          </p:cNvSpPr>
          <p:nvPr>
            <p:ph type="title"/>
          </p:nvPr>
        </p:nvSpPr>
        <p:spPr/>
        <p:txBody>
          <a:bodyPr/>
          <a:lstStyle/>
          <a:p>
            <a:r>
              <a:rPr lang="en-US" dirty="0"/>
              <a:t>What are the Top 20 Videos by TOCT?</a:t>
            </a:r>
          </a:p>
        </p:txBody>
      </p:sp>
      <p:sp>
        <p:nvSpPr>
          <p:cNvPr id="3" name="Content Placeholder 2">
            <a:extLst>
              <a:ext uri="{FF2B5EF4-FFF2-40B4-BE49-F238E27FC236}">
                <a16:creationId xmlns:a16="http://schemas.microsoft.com/office/drawing/2014/main" id="{11C1AABA-DF52-ADA7-CE91-6684E3F8834D}"/>
              </a:ext>
            </a:extLst>
          </p:cNvPr>
          <p:cNvSpPr>
            <a:spLocks noGrp="1"/>
          </p:cNvSpPr>
          <p:nvPr>
            <p:ph idx="1"/>
          </p:nvPr>
        </p:nvSpPr>
        <p:spPr>
          <a:xfrm>
            <a:off x="338101" y="5557655"/>
            <a:ext cx="11604183" cy="1283566"/>
          </a:xfrm>
        </p:spPr>
        <p:txBody>
          <a:bodyPr>
            <a:normAutofit fontScale="85000" lnSpcReduction="20000"/>
          </a:bodyPr>
          <a:lstStyle/>
          <a:p>
            <a:pPr algn="l"/>
            <a:r>
              <a:rPr lang="en-CA" b="0" i="0" dirty="0">
                <a:effectLst/>
                <a:latin typeface="-apple-system"/>
              </a:rPr>
              <a:t>TOCT’s top video has ~1 million more views that the its second most popular video. </a:t>
            </a:r>
          </a:p>
          <a:p>
            <a:pPr algn="l"/>
            <a:r>
              <a:rPr lang="en-CA" b="0" i="0" dirty="0">
                <a:effectLst/>
                <a:latin typeface="-apple-system"/>
              </a:rPr>
              <a:t>This video could be so popular because it goes over basic concepts that lay the foundation for chemistry.</a:t>
            </a:r>
            <a:br>
              <a:rPr lang="en-CA" dirty="0"/>
            </a:br>
            <a:endParaRPr lang="en-US" dirty="0"/>
          </a:p>
        </p:txBody>
      </p:sp>
      <p:sp>
        <p:nvSpPr>
          <p:cNvPr id="5" name="Slide Number Placeholder 4">
            <a:extLst>
              <a:ext uri="{FF2B5EF4-FFF2-40B4-BE49-F238E27FC236}">
                <a16:creationId xmlns:a16="http://schemas.microsoft.com/office/drawing/2014/main" id="{EE81C4CA-6CC9-D830-9D6C-19594C2EE561}"/>
              </a:ext>
            </a:extLst>
          </p:cNvPr>
          <p:cNvSpPr>
            <a:spLocks noGrp="1"/>
          </p:cNvSpPr>
          <p:nvPr>
            <p:ph type="sldNum" sz="quarter" idx="12"/>
          </p:nvPr>
        </p:nvSpPr>
        <p:spPr/>
        <p:txBody>
          <a:bodyPr/>
          <a:lstStyle/>
          <a:p>
            <a:fld id="{AF80B822-B989-694D-A67A-564156627F69}" type="slidenum">
              <a:rPr lang="en-US" smtClean="0"/>
              <a:t>9</a:t>
            </a:fld>
            <a:endParaRPr lang="en-US"/>
          </a:p>
        </p:txBody>
      </p:sp>
      <p:pic>
        <p:nvPicPr>
          <p:cNvPr id="7170" name="Picture 2">
            <a:extLst>
              <a:ext uri="{FF2B5EF4-FFF2-40B4-BE49-F238E27FC236}">
                <a16:creationId xmlns:a16="http://schemas.microsoft.com/office/drawing/2014/main" id="{6E98C2F5-4E71-564F-3CFB-54B0AF405A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01" y="1422732"/>
            <a:ext cx="11515797" cy="4012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483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1224</Words>
  <Application>Microsoft Macintosh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var(--jp-content-font-family)</vt:lpstr>
      <vt:lpstr>Arial</vt:lpstr>
      <vt:lpstr>Calibri</vt:lpstr>
      <vt:lpstr>Calibri Light</vt:lpstr>
      <vt:lpstr>Office Theme</vt:lpstr>
      <vt:lpstr>Analyzing Chemistry-Related YouTube Channels</vt:lpstr>
      <vt:lpstr>Part 1: Top Chemistry-Related Channels</vt:lpstr>
      <vt:lpstr>Which Chemistry channels have the most subscribers?</vt:lpstr>
      <vt:lpstr>Which Chemistry Channels have the most views?</vt:lpstr>
      <vt:lpstr>Are Subscribers and Views correlated for Chemistry Channels?</vt:lpstr>
      <vt:lpstr>Which Chemistry Channels have the most Videos?</vt:lpstr>
      <vt:lpstr>Are Num of Views and Num of Videos Correlated?</vt:lpstr>
      <vt:lpstr>Part 2: Top Chemistry-Related Channel = The Organic Chemistry Tutor (“TOCT”</vt:lpstr>
      <vt:lpstr>What are the Top 20 Videos by TOCT?</vt:lpstr>
      <vt:lpstr>What are the Top 20 Videos by TOCT? (cont’d)</vt:lpstr>
      <vt:lpstr>What is TOCT’s View Count over Time?</vt:lpstr>
      <vt:lpstr>How many videos does TOCT post/year?</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Chemistry-Related YouTube Channels</dc:title>
  <dc:creator>Andrea Di Lorenzo</dc:creator>
  <cp:lastModifiedBy>Andrea Di Lorenzo</cp:lastModifiedBy>
  <cp:revision>4</cp:revision>
  <dcterms:created xsi:type="dcterms:W3CDTF">2024-01-19T02:10:42Z</dcterms:created>
  <dcterms:modified xsi:type="dcterms:W3CDTF">2024-01-19T03:16:00Z</dcterms:modified>
</cp:coreProperties>
</file>