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4" r:id="rId3"/>
    <p:sldId id="295" r:id="rId4"/>
    <p:sldId id="296" r:id="rId5"/>
    <p:sldId id="288" r:id="rId6"/>
    <p:sldId id="287" r:id="rId7"/>
    <p:sldId id="297" r:id="rId8"/>
    <p:sldId id="281" r:id="rId9"/>
    <p:sldId id="290" r:id="rId10"/>
    <p:sldId id="298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AA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5108" autoAdjust="0"/>
  </p:normalViewPr>
  <p:slideViewPr>
    <p:cSldViewPr>
      <p:cViewPr>
        <p:scale>
          <a:sx n="100" d="100"/>
          <a:sy n="100" d="100"/>
        </p:scale>
        <p:origin x="-414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B6F63-3C83-4B8B-8FC8-E0181DBFF954}" type="datetimeFigureOut">
              <a:rPr lang="nl-BE" smtClean="0"/>
              <a:t>17/07/2013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D288D-E706-45BD-A616-F4B4187E518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75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288D-E706-45BD-A616-F4B4187E518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075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6ED4-9D00-44D3-B579-CD260E63FCF5}" type="datetime1">
              <a:rPr lang="nl-BE" smtClean="0"/>
              <a:t>18/07/2013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2FB-4B92-4F46-9186-B8E4ED77EF8D}" type="datetime1">
              <a:rPr lang="nl-BE" smtClean="0"/>
              <a:t>17/07/2013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E222-88FA-4BF1-8649-A4AC5BD82470}" type="datetime1">
              <a:rPr lang="nl-BE" smtClean="0"/>
              <a:t>17/07/2013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3824-9B8C-4ACC-9D21-FD64430B78EF}" type="datetime1">
              <a:rPr lang="nl-BE" smtClean="0"/>
              <a:t>17/07/2013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2E7-3AA8-40AA-B912-0E30FBAB2BBA}" type="datetime1">
              <a:rPr lang="nl-BE" smtClean="0"/>
              <a:t>17/07/2013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DF9-8208-40DE-B9F8-C883938860A1}" type="datetime1">
              <a:rPr lang="nl-BE" smtClean="0"/>
              <a:t>17/07/2013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451-9995-430E-ADE6-A2C97CD3A8FF}" type="datetime1">
              <a:rPr lang="nl-BE" smtClean="0"/>
              <a:t>17/07/2013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5E8-6810-4B48-A1B1-CFE67FB457A8}" type="datetime1">
              <a:rPr lang="nl-BE" smtClean="0"/>
              <a:t>17/07/2013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A69-B52C-4CF9-B6F1-98D723DAF45F}" type="datetime1">
              <a:rPr lang="nl-BE" smtClean="0"/>
              <a:t>17/07/2013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33ED-A334-4993-A736-92BF9675871E}" type="datetime1">
              <a:rPr lang="nl-BE" smtClean="0"/>
              <a:t>17/07/2013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E69F-B4A1-4372-B693-F3079100DF7C}" type="datetime1">
              <a:rPr lang="nl-BE" smtClean="0"/>
              <a:t>17/07/2013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286ED4-9D00-44D3-B579-CD260E63FCF5}" type="datetime1">
              <a:rPr lang="nl-BE" smtClean="0"/>
              <a:t>17/07/2013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26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172773"/>
          </a:xfrm>
        </p:spPr>
        <p:txBody>
          <a:bodyPr>
            <a:noAutofit/>
          </a:bodyPr>
          <a:lstStyle/>
          <a:p>
            <a:r>
              <a:rPr lang="nl-BE" sz="5400" dirty="0" smtClean="0"/>
              <a:t>Apps4X WordPress plugin</a:t>
            </a:r>
            <a:endParaRPr lang="nl-BE" sz="5400" dirty="0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EE6C83BF-7315-4E9E-809E-5E7AD83BD912}" type="slidenum">
              <a:rPr lang="nl-BE" smtClean="0"/>
              <a:t>1</a:t>
            </a:fld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8597">
            <a:off x="3739320" y="2132290"/>
            <a:ext cx="2039745" cy="2039745"/>
          </a:xfrm>
          <a:prstGeom prst="rect">
            <a:avLst/>
          </a:prstGeom>
        </p:spPr>
      </p:pic>
      <p:pic>
        <p:nvPicPr>
          <p:cNvPr id="1026" name="Picture 2" descr="https://si0.twimg.com/profile_images/3723060357/9ab4e12f513849896d82c692c9a0ea2e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66477">
            <a:off x="4092646" y="3489368"/>
            <a:ext cx="573924" cy="57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61405" y="449399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@Apps4EU</a:t>
            </a:r>
            <a:endParaRPr lang="nl-BE" dirty="0" smtClean="0"/>
          </a:p>
          <a:p>
            <a:pPr algn="ctr"/>
            <a:r>
              <a:rPr lang="nl-BE" dirty="0" smtClean="0"/>
              <a:t>#</a:t>
            </a:r>
            <a:r>
              <a:rPr lang="nl-BE" dirty="0" smtClean="0"/>
              <a:t>oSoc13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023" y="3795962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Cedric Van Bockhaven</a:t>
            </a:r>
          </a:p>
          <a:p>
            <a:pPr algn="ctr"/>
            <a:r>
              <a:rPr lang="nl-BE" dirty="0" smtClean="0"/>
              <a:t>@c3c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176" y="3093822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Sponsor:</a:t>
            </a:r>
          </a:p>
          <a:p>
            <a:pPr algn="ctr"/>
            <a:r>
              <a:rPr lang="nl-BE" dirty="0" smtClean="0"/>
              <a:t>MMLab</a:t>
            </a:r>
          </a:p>
        </p:txBody>
      </p:sp>
      <p:pic>
        <p:nvPicPr>
          <p:cNvPr id="2050" name="Picture 2" descr="http://users.elis.ugent.be/~dstrooba/review/mmlab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21" y="3740153"/>
            <a:ext cx="1380335" cy="3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47513" y="5710019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Anastasia Dimou</a:t>
            </a:r>
          </a:p>
          <a:p>
            <a:r>
              <a:rPr lang="nl-BE" dirty="0" smtClean="0"/>
              <a:t>@natadimou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4132" y="5765263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Pieter Colpaert</a:t>
            </a:r>
          </a:p>
          <a:p>
            <a:r>
              <a:rPr lang="nl-BE" dirty="0" smtClean="0"/>
              <a:t>@pietercolpaert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656" y="5710019"/>
            <a:ext cx="650100" cy="824071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4307" y="5710019"/>
            <a:ext cx="824071" cy="824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671" y="3009579"/>
            <a:ext cx="786383" cy="7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resentation2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696" end="426"/>
                </p14:media>
              </p:ext>
            </p:extLst>
          </p:nvPr>
        </p:nvPicPr>
        <p:blipFill rotWithShape="1">
          <a:blip r:embed="rId4"/>
          <a:srcRect l="27773" t="26763" r="57159" b="57918"/>
          <a:stretch>
            <a:fillRect/>
          </a:stretch>
        </p:blipFill>
        <p:spPr>
          <a:xfrm>
            <a:off x="3016331" y="1565210"/>
            <a:ext cx="2106332" cy="12046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8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59" y="3067827"/>
            <a:ext cx="718241" cy="910447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72" y="4213436"/>
            <a:ext cx="792000" cy="79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289" y="2047026"/>
            <a:ext cx="786383" cy="7863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87975" y="3265628"/>
            <a:ext cx="1814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/>
              <a:t>@natadimou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2309" y="4393894"/>
            <a:ext cx="2234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/>
              <a:t>@pietercolpaert</a:t>
            </a:r>
            <a:endParaRPr lang="nl-BE" sz="2400" dirty="0"/>
          </a:p>
        </p:txBody>
      </p:sp>
      <p:sp>
        <p:nvSpPr>
          <p:cNvPr id="10" name="Rectangle 9"/>
          <p:cNvSpPr/>
          <p:nvPr/>
        </p:nvSpPr>
        <p:spPr>
          <a:xfrm>
            <a:off x="1687975" y="2167515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/>
              <a:t>@c3c</a:t>
            </a:r>
          </a:p>
        </p:txBody>
      </p:sp>
      <p:pic>
        <p:nvPicPr>
          <p:cNvPr id="8194" name="Picture 2" descr="http://youngtopublishing.com/wp-content/uploads/2013/05/twitter.png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0275" y="2276872"/>
            <a:ext cx="4568194" cy="37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i0.twimg.com/profile_images/3723060357/9ab4e12f513849896d82c692c9a0ea2e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66" y="5240598"/>
            <a:ext cx="801006" cy="801006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687975" y="5410268"/>
            <a:ext cx="1584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 smtClean="0"/>
              <a:t>@Apps4EU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0339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1)">
                                      <p:cBhvr>
                                        <p:cTn id="24" dur="4016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25" repeatCount="indefinite" fill="remove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</p:childTnLst>
        </p:cTn>
      </p:par>
    </p:tnLst>
    <p:bldLst>
      <p:bldP spid="8" grpId="0"/>
      <p:bldP spid="9" grpId="0"/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The problem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249219" y="2388865"/>
            <a:ext cx="2826048" cy="726171"/>
            <a:chOff x="4006822" y="2364729"/>
            <a:chExt cx="2826048" cy="7261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006822" y="2708920"/>
              <a:ext cx="2725418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94931" y="2721568"/>
              <a:ext cx="1330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AC Portus</a:t>
              </a:r>
              <a:endParaRPr lang="nl-BE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0742" y="2364729"/>
              <a:ext cx="982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>
                  <a:solidFill>
                    <a:schemeClr val="accent5"/>
                  </a:solidFill>
                </a:rPr>
                <a:t>Location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20288" y="3241370"/>
            <a:ext cx="2554979" cy="713677"/>
            <a:chOff x="4277891" y="3217234"/>
            <a:chExt cx="2554979" cy="713677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4277891" y="3561579"/>
              <a:ext cx="2454349" cy="6303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83947" y="3217234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 smtClean="0">
                  <a:solidFill>
                    <a:schemeClr val="accent5"/>
                  </a:solidFill>
                </a:rPr>
                <a:t>When</a:t>
              </a:r>
              <a:endParaRPr lang="nl-BE" dirty="0">
                <a:solidFill>
                  <a:schemeClr val="accent5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10317" y="3561579"/>
              <a:ext cx="201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01 July – 19 July</a:t>
              </a:r>
              <a:endParaRPr lang="nl-BE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38333" y="4114726"/>
            <a:ext cx="3349891" cy="728501"/>
            <a:chOff x="3995936" y="4090590"/>
            <a:chExt cx="3349891" cy="72850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995936" y="4437112"/>
              <a:ext cx="2736304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747124" y="4090590"/>
              <a:ext cx="1085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 smtClean="0">
                  <a:solidFill>
                    <a:schemeClr val="accent5"/>
                  </a:solidFill>
                </a:rPr>
                <a:t>Organizer</a:t>
              </a:r>
              <a:endParaRPr lang="nl-BE" dirty="0">
                <a:solidFill>
                  <a:schemeClr val="accent5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8652" y="4449759"/>
              <a:ext cx="122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OKFN</a:t>
              </a:r>
              <a:endParaRPr lang="nl-BE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134579" y="1916832"/>
            <a:ext cx="1747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5"/>
                </a:solidFill>
              </a:rPr>
              <a:t>Event</a:t>
            </a:r>
            <a:endParaRPr lang="en-US" sz="2400" b="0" cap="none" spc="0" dirty="0">
              <a:ln w="0"/>
              <a:solidFill>
                <a:schemeClr val="accent5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441916" y="614837"/>
            <a:ext cx="2153422" cy="726171"/>
            <a:chOff x="6441916" y="614837"/>
            <a:chExt cx="2153422" cy="72617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41916" y="959028"/>
              <a:ext cx="205279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257399" y="971676"/>
              <a:ext cx="1330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Stad Gent</a:t>
              </a:r>
              <a:endParaRPr lang="nl-BE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13210" y="614837"/>
              <a:ext cx="9821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nl-BE" dirty="0" smtClean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  <a:endParaRPr lang="nl-BE" dirty="0">
                <a:solidFill>
                  <a:schemeClr val="accent2"/>
                </a:solidFill>
                <a:effectLst>
                  <a:outerShdw blurRad="38100" dist="254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73134" y="476672"/>
            <a:ext cx="1747081" cy="1513039"/>
            <a:chOff x="4973134" y="476672"/>
            <a:chExt cx="1747081" cy="1513039"/>
          </a:xfrm>
        </p:grpSpPr>
        <p:sp>
          <p:nvSpPr>
            <p:cNvPr id="24" name="Rectangle 23"/>
            <p:cNvSpPr/>
            <p:nvPr/>
          </p:nvSpPr>
          <p:spPr>
            <a:xfrm>
              <a:off x="4973134" y="476672"/>
              <a:ext cx="17470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7020034"/>
                </a:avLst>
              </a:prstTxWarp>
              <a:spAutoFit/>
            </a:bodyPr>
            <a:lstStyle/>
            <a:p>
              <a:pPr algn="ctr"/>
              <a:r>
                <a:rPr lang="en-US" b="0" cap="none" spc="0" dirty="0" smtClean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rPr>
                <a:t>Sponsor</a:t>
              </a:r>
              <a:endParaRPr lang="en-US" b="0" cap="none" spc="0" dirty="0">
                <a:ln w="3175">
                  <a:noFill/>
                </a:ln>
                <a:solidFill>
                  <a:schemeClr val="accent2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151469" y="591165"/>
              <a:ext cx="1398546" cy="139854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37" t="61281" r="56143"/>
            <a:stretch/>
          </p:blipFill>
          <p:spPr>
            <a:xfrm>
              <a:off x="5165669" y="770685"/>
              <a:ext cx="1420714" cy="949098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6441916" y="1333021"/>
            <a:ext cx="2153422" cy="726171"/>
            <a:chOff x="6441916" y="1333021"/>
            <a:chExt cx="2153422" cy="72617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441916" y="1677212"/>
              <a:ext cx="205279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613210" y="1333021"/>
              <a:ext cx="9821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nl-BE" dirty="0" smtClean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Contact</a:t>
              </a:r>
              <a:endParaRPr lang="nl-BE" dirty="0">
                <a:solidFill>
                  <a:schemeClr val="accent2"/>
                </a:solidFill>
                <a:effectLst>
                  <a:outerShdw blurRad="38100" dist="254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1916" y="1689860"/>
              <a:ext cx="2141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gentinfo@ugent.be</a:t>
              </a:r>
              <a:endParaRPr lang="nl-BE" dirty="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2688771" y="1578429"/>
            <a:ext cx="2514600" cy="653142"/>
          </a:xfrm>
          <a:custGeom>
            <a:avLst/>
            <a:gdLst>
              <a:gd name="connsiteX0" fmla="*/ 0 w 2514600"/>
              <a:gd name="connsiteY0" fmla="*/ 653142 h 653142"/>
              <a:gd name="connsiteX1" fmla="*/ 1436915 w 2514600"/>
              <a:gd name="connsiteY1" fmla="*/ 544285 h 653142"/>
              <a:gd name="connsiteX2" fmla="*/ 2514600 w 2514600"/>
              <a:gd name="connsiteY2" fmla="*/ 0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653142">
                <a:moveTo>
                  <a:pt x="0" y="653142"/>
                </a:moveTo>
                <a:cubicBezTo>
                  <a:pt x="508907" y="653142"/>
                  <a:pt x="1017815" y="653142"/>
                  <a:pt x="1436915" y="544285"/>
                </a:cubicBezTo>
                <a:cubicBezTo>
                  <a:pt x="1856015" y="435428"/>
                  <a:pt x="2336800" y="92528"/>
                  <a:pt x="2514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495952" y="2079850"/>
            <a:ext cx="3024336" cy="3024336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8" name="Picture 4" descr="http://okfn.be/files/2013/04/logo_nobg_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0" y="2947267"/>
            <a:ext cx="2592288" cy="122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1403648" y="5008661"/>
            <a:ext cx="898415" cy="1016472"/>
          </a:xfrm>
          <a:custGeom>
            <a:avLst/>
            <a:gdLst>
              <a:gd name="connsiteX0" fmla="*/ 0 w 1219200"/>
              <a:gd name="connsiteY0" fmla="*/ 0 h 796603"/>
              <a:gd name="connsiteX1" fmla="*/ 424543 w 1219200"/>
              <a:gd name="connsiteY1" fmla="*/ 489857 h 796603"/>
              <a:gd name="connsiteX2" fmla="*/ 1219200 w 1219200"/>
              <a:gd name="connsiteY2" fmla="*/ 794657 h 79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796603">
                <a:moveTo>
                  <a:pt x="0" y="0"/>
                </a:moveTo>
                <a:cubicBezTo>
                  <a:pt x="110671" y="178707"/>
                  <a:pt x="221343" y="357414"/>
                  <a:pt x="424543" y="489857"/>
                </a:cubicBezTo>
                <a:cubicBezTo>
                  <a:pt x="627743" y="622300"/>
                  <a:pt x="950686" y="818243"/>
                  <a:pt x="1219200" y="7946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Freeform 43"/>
          <p:cNvSpPr/>
          <p:nvPr/>
        </p:nvSpPr>
        <p:spPr>
          <a:xfrm>
            <a:off x="2971800" y="4811485"/>
            <a:ext cx="4626429" cy="1213648"/>
          </a:xfrm>
          <a:custGeom>
            <a:avLst/>
            <a:gdLst>
              <a:gd name="connsiteX0" fmla="*/ 0 w 4626429"/>
              <a:gd name="connsiteY0" fmla="*/ 0 h 1213648"/>
              <a:gd name="connsiteX1" fmla="*/ 2362200 w 4626429"/>
              <a:gd name="connsiteY1" fmla="*/ 1208315 h 1213648"/>
              <a:gd name="connsiteX2" fmla="*/ 4626429 w 4626429"/>
              <a:gd name="connsiteY2" fmla="*/ 359229 h 12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6429" h="1213648">
                <a:moveTo>
                  <a:pt x="0" y="0"/>
                </a:moveTo>
                <a:cubicBezTo>
                  <a:pt x="795564" y="574222"/>
                  <a:pt x="1591129" y="1148444"/>
                  <a:pt x="2362200" y="1208315"/>
                </a:cubicBezTo>
                <a:cubicBezTo>
                  <a:pt x="3133272" y="1268187"/>
                  <a:pt x="3879850" y="813708"/>
                  <a:pt x="4626429" y="3592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7" name="Group 46"/>
          <p:cNvGrpSpPr/>
          <p:nvPr/>
        </p:nvGrpSpPr>
        <p:grpSpPr>
          <a:xfrm>
            <a:off x="6785359" y="3644153"/>
            <a:ext cx="1747081" cy="1513039"/>
            <a:chOff x="6785359" y="3644153"/>
            <a:chExt cx="1747081" cy="1513039"/>
          </a:xfrm>
        </p:grpSpPr>
        <p:sp>
          <p:nvSpPr>
            <p:cNvPr id="42" name="Rectangle 41"/>
            <p:cNvSpPr/>
            <p:nvPr/>
          </p:nvSpPr>
          <p:spPr>
            <a:xfrm>
              <a:off x="6785359" y="3644153"/>
              <a:ext cx="17470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7020034"/>
                </a:avLst>
              </a:prstTxWarp>
              <a:spAutoFit/>
            </a:bodyPr>
            <a:lstStyle/>
            <a:p>
              <a:pPr algn="ctr"/>
              <a:r>
                <a:rPr lang="en-US" b="0" cap="none" spc="0" dirty="0" smtClean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rPr>
                <a:t>Sponsor</a:t>
              </a:r>
              <a:endParaRPr lang="en-US" b="0" cap="none" spc="0" dirty="0">
                <a:ln w="3175">
                  <a:noFill/>
                </a:ln>
                <a:solidFill>
                  <a:schemeClr val="accent2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963694" y="3758646"/>
              <a:ext cx="1398546" cy="139854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00" t="45059" r="3800"/>
            <a:stretch/>
          </p:blipFill>
          <p:spPr>
            <a:xfrm>
              <a:off x="7095353" y="3810988"/>
              <a:ext cx="1106406" cy="1206116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2153360" y="5330479"/>
            <a:ext cx="1468558" cy="1321061"/>
            <a:chOff x="2153360" y="5330479"/>
            <a:chExt cx="1468558" cy="1321061"/>
          </a:xfrm>
        </p:grpSpPr>
        <p:sp>
          <p:nvSpPr>
            <p:cNvPr id="38" name="Rectangle 37"/>
            <p:cNvSpPr/>
            <p:nvPr/>
          </p:nvSpPr>
          <p:spPr>
            <a:xfrm>
              <a:off x="2153360" y="5330479"/>
              <a:ext cx="1468558" cy="7761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7020034"/>
                </a:avLst>
              </a:prstTxWarp>
              <a:spAutoFit/>
            </a:bodyPr>
            <a:lstStyle/>
            <a:p>
              <a:pPr algn="ctr"/>
              <a:r>
                <a:rPr lang="en-US" b="0" cap="none" spc="0" dirty="0" smtClean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rPr>
                <a:t>Sponsor</a:t>
              </a:r>
              <a:endParaRPr lang="en-US" b="0" cap="none" spc="0" dirty="0">
                <a:ln w="3175">
                  <a:noFill/>
                </a:ln>
                <a:solidFill>
                  <a:schemeClr val="accent2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02063" y="5475953"/>
              <a:ext cx="1175587" cy="117558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20" t="14029" r="1280" b="58252"/>
            <a:stretch/>
          </p:blipFill>
          <p:spPr>
            <a:xfrm>
              <a:off x="2302063" y="5815664"/>
              <a:ext cx="1149949" cy="421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435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The problem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1134579" y="1916832"/>
            <a:ext cx="1747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5"/>
                </a:solidFill>
              </a:rPr>
              <a:t>Event</a:t>
            </a:r>
            <a:endParaRPr lang="en-US" sz="2400" b="0" cap="none" spc="0" dirty="0">
              <a:ln w="0"/>
              <a:solidFill>
                <a:schemeClr val="accent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03648" y="476672"/>
            <a:ext cx="7191690" cy="6174868"/>
            <a:chOff x="1403648" y="476672"/>
            <a:chExt cx="7191690" cy="6174868"/>
          </a:xfrm>
        </p:grpSpPr>
        <p:grpSp>
          <p:nvGrpSpPr>
            <p:cNvPr id="5" name="Group 4"/>
            <p:cNvGrpSpPr/>
            <p:nvPr/>
          </p:nvGrpSpPr>
          <p:grpSpPr>
            <a:xfrm>
              <a:off x="3249219" y="2388865"/>
              <a:ext cx="2826048" cy="726171"/>
              <a:chOff x="4006822" y="2364729"/>
              <a:chExt cx="2826048" cy="72617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006822" y="2708920"/>
                <a:ext cx="2725418" cy="0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494931" y="2721568"/>
                <a:ext cx="13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AC Portus</a:t>
                </a:r>
                <a:endParaRPr lang="nl-BE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50742" y="2364729"/>
                <a:ext cx="982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BE" dirty="0">
                    <a:solidFill>
                      <a:schemeClr val="accent5"/>
                    </a:solidFill>
                  </a:rPr>
                  <a:t>Location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520288" y="3241370"/>
              <a:ext cx="2554979" cy="713677"/>
              <a:chOff x="4277891" y="3217234"/>
              <a:chExt cx="2554979" cy="71367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4277891" y="3561579"/>
                <a:ext cx="2454349" cy="6303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6083947" y="3217234"/>
                <a:ext cx="748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BE" dirty="0" smtClean="0">
                    <a:solidFill>
                      <a:schemeClr val="accent5"/>
                    </a:solidFill>
                  </a:rPr>
                  <a:t>When</a:t>
                </a:r>
                <a:endParaRPr lang="nl-BE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10317" y="3561579"/>
                <a:ext cx="2015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01 July – 19 July</a:t>
                </a:r>
                <a:endParaRPr lang="nl-BE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38333" y="4114726"/>
              <a:ext cx="3349891" cy="728501"/>
              <a:chOff x="3995936" y="4090590"/>
              <a:chExt cx="3349891" cy="72850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995936" y="4437112"/>
                <a:ext cx="2736304" cy="0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747124" y="4090590"/>
                <a:ext cx="1085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BE" dirty="0" smtClean="0">
                    <a:solidFill>
                      <a:schemeClr val="accent5"/>
                    </a:solidFill>
                  </a:rPr>
                  <a:t>Organizer</a:t>
                </a:r>
                <a:endParaRPr lang="nl-BE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118652" y="4449759"/>
                <a:ext cx="1227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OKFN</a:t>
                </a:r>
                <a:endParaRPr lang="nl-BE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441916" y="614837"/>
              <a:ext cx="2153422" cy="726171"/>
              <a:chOff x="6441916" y="614837"/>
              <a:chExt cx="2153422" cy="726171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441916" y="959028"/>
                <a:ext cx="2052792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257399" y="971676"/>
                <a:ext cx="13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Stad Gent</a:t>
                </a:r>
                <a:endParaRPr lang="nl-BE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13210" y="614837"/>
                <a:ext cx="9821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nl-BE" dirty="0" smtClean="0">
                    <a:solidFill>
                      <a:schemeClr val="accent2"/>
                    </a:solidFill>
                    <a:effectLst>
                      <a:outerShdw blurRad="38100" dist="254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</a:t>
                </a:r>
                <a:endParaRPr lang="nl-BE" dirty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73134" y="476672"/>
              <a:ext cx="1747081" cy="1513039"/>
              <a:chOff x="4973134" y="476672"/>
              <a:chExt cx="1747081" cy="151303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973134" y="476672"/>
                <a:ext cx="174708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7020034"/>
                  </a:avLst>
                </a:prstTxWarp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3175">
                      <a:noFill/>
                    </a:ln>
                    <a:solidFill>
                      <a:schemeClr val="accent2"/>
                    </a:solidFill>
                    <a:effectLst>
                      <a:outerShdw blurRad="38100" dist="127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Sponsor</a:t>
                </a:r>
                <a:endParaRPr lang="en-US" b="0" cap="none" spc="0" dirty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51469" y="591165"/>
                <a:ext cx="1398546" cy="1398546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37" t="61281" r="56143"/>
              <a:stretch/>
            </p:blipFill>
            <p:spPr>
              <a:xfrm>
                <a:off x="5165669" y="770685"/>
                <a:ext cx="1420714" cy="949098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6441916" y="1333021"/>
              <a:ext cx="2153422" cy="726171"/>
              <a:chOff x="6441916" y="1333021"/>
              <a:chExt cx="2153422" cy="726171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441916" y="1677212"/>
                <a:ext cx="2052792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7613210" y="1333021"/>
                <a:ext cx="9821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nl-BE" dirty="0" smtClean="0">
                    <a:solidFill>
                      <a:schemeClr val="accent2"/>
                    </a:solidFill>
                    <a:effectLst>
                      <a:outerShdw blurRad="38100" dist="254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</a:t>
                </a:r>
                <a:endParaRPr lang="nl-BE" dirty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41916" y="1689860"/>
                <a:ext cx="2141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gentinfo@ugent.be</a:t>
                </a:r>
                <a:endParaRPr lang="nl-BE" dirty="0"/>
              </a:p>
            </p:txBody>
          </p:sp>
        </p:grpSp>
        <p:sp>
          <p:nvSpPr>
            <p:cNvPr id="14" name="Freeform 13"/>
            <p:cNvSpPr/>
            <p:nvPr/>
          </p:nvSpPr>
          <p:spPr>
            <a:xfrm>
              <a:off x="2688771" y="1578429"/>
              <a:ext cx="2514600" cy="653142"/>
            </a:xfrm>
            <a:custGeom>
              <a:avLst/>
              <a:gdLst>
                <a:gd name="connsiteX0" fmla="*/ 0 w 2514600"/>
                <a:gd name="connsiteY0" fmla="*/ 653142 h 653142"/>
                <a:gd name="connsiteX1" fmla="*/ 1436915 w 2514600"/>
                <a:gd name="connsiteY1" fmla="*/ 544285 h 653142"/>
                <a:gd name="connsiteX2" fmla="*/ 2514600 w 2514600"/>
                <a:gd name="connsiteY2" fmla="*/ 0 h 65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4600" h="653142">
                  <a:moveTo>
                    <a:pt x="0" y="653142"/>
                  </a:moveTo>
                  <a:cubicBezTo>
                    <a:pt x="508907" y="653142"/>
                    <a:pt x="1017815" y="653142"/>
                    <a:pt x="1436915" y="544285"/>
                  </a:cubicBezTo>
                  <a:cubicBezTo>
                    <a:pt x="1856015" y="435428"/>
                    <a:pt x="2336800" y="92528"/>
                    <a:pt x="2514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403648" y="5008661"/>
              <a:ext cx="898415" cy="1016472"/>
            </a:xfrm>
            <a:custGeom>
              <a:avLst/>
              <a:gdLst>
                <a:gd name="connsiteX0" fmla="*/ 0 w 1219200"/>
                <a:gd name="connsiteY0" fmla="*/ 0 h 796603"/>
                <a:gd name="connsiteX1" fmla="*/ 424543 w 1219200"/>
                <a:gd name="connsiteY1" fmla="*/ 489857 h 796603"/>
                <a:gd name="connsiteX2" fmla="*/ 1219200 w 1219200"/>
                <a:gd name="connsiteY2" fmla="*/ 794657 h 79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796603">
                  <a:moveTo>
                    <a:pt x="0" y="0"/>
                  </a:moveTo>
                  <a:cubicBezTo>
                    <a:pt x="110671" y="178707"/>
                    <a:pt x="221343" y="357414"/>
                    <a:pt x="424543" y="489857"/>
                  </a:cubicBezTo>
                  <a:cubicBezTo>
                    <a:pt x="627743" y="622300"/>
                    <a:pt x="950686" y="818243"/>
                    <a:pt x="1219200" y="79465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971800" y="4811485"/>
              <a:ext cx="4626429" cy="1213648"/>
            </a:xfrm>
            <a:custGeom>
              <a:avLst/>
              <a:gdLst>
                <a:gd name="connsiteX0" fmla="*/ 0 w 4626429"/>
                <a:gd name="connsiteY0" fmla="*/ 0 h 1213648"/>
                <a:gd name="connsiteX1" fmla="*/ 2362200 w 4626429"/>
                <a:gd name="connsiteY1" fmla="*/ 1208315 h 1213648"/>
                <a:gd name="connsiteX2" fmla="*/ 4626429 w 4626429"/>
                <a:gd name="connsiteY2" fmla="*/ 359229 h 121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6429" h="1213648">
                  <a:moveTo>
                    <a:pt x="0" y="0"/>
                  </a:moveTo>
                  <a:cubicBezTo>
                    <a:pt x="795564" y="574222"/>
                    <a:pt x="1591129" y="1148444"/>
                    <a:pt x="2362200" y="1208315"/>
                  </a:cubicBezTo>
                  <a:cubicBezTo>
                    <a:pt x="3133272" y="1268187"/>
                    <a:pt x="3879850" y="813708"/>
                    <a:pt x="4626429" y="3592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785359" y="3644153"/>
              <a:ext cx="1747081" cy="1513039"/>
              <a:chOff x="6785359" y="3644153"/>
              <a:chExt cx="1747081" cy="151303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6785359" y="3644153"/>
                <a:ext cx="174708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7020034"/>
                  </a:avLst>
                </a:prstTxWarp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3175">
                      <a:noFill/>
                    </a:ln>
                    <a:solidFill>
                      <a:schemeClr val="accent2"/>
                    </a:solidFill>
                    <a:effectLst>
                      <a:outerShdw blurRad="38100" dist="127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Sponsor</a:t>
                </a:r>
                <a:endParaRPr lang="en-US" b="0" cap="none" spc="0" dirty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963694" y="3758646"/>
                <a:ext cx="1398546" cy="1398546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400" t="45059" r="3800"/>
              <a:stretch/>
            </p:blipFill>
            <p:spPr>
              <a:xfrm>
                <a:off x="7095353" y="3810988"/>
                <a:ext cx="1106406" cy="1206116"/>
              </a:xfrm>
              <a:prstGeom prst="rect">
                <a:avLst/>
              </a:prstGeom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2153360" y="5330479"/>
              <a:ext cx="1468558" cy="1321061"/>
              <a:chOff x="2153360" y="5330479"/>
              <a:chExt cx="1468558" cy="132106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153360" y="5330479"/>
                <a:ext cx="1468558" cy="7761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7020034"/>
                  </a:avLst>
                </a:prstTxWarp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3175">
                      <a:noFill/>
                    </a:ln>
                    <a:solidFill>
                      <a:schemeClr val="accent2"/>
                    </a:solidFill>
                    <a:effectLst>
                      <a:outerShdw blurRad="38100" dist="127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Sponsor</a:t>
                </a:r>
                <a:endParaRPr lang="en-US" b="0" cap="none" spc="0" dirty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302063" y="5475953"/>
                <a:ext cx="1175587" cy="117558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20" t="14029" r="1280" b="58252"/>
              <a:stretch/>
            </p:blipFill>
            <p:spPr>
              <a:xfrm>
                <a:off x="2302063" y="5815664"/>
                <a:ext cx="1149949" cy="421648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495952" y="2079850"/>
            <a:ext cx="3024336" cy="3024336"/>
            <a:chOff x="495952" y="2079850"/>
            <a:chExt cx="3024336" cy="3024336"/>
          </a:xfrm>
        </p:grpSpPr>
        <p:sp>
          <p:nvSpPr>
            <p:cNvPr id="9" name="Oval 8"/>
            <p:cNvSpPr/>
            <p:nvPr/>
          </p:nvSpPr>
          <p:spPr>
            <a:xfrm>
              <a:off x="495952" y="2079850"/>
              <a:ext cx="3024336" cy="302433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8" name="Picture 4" descr="http://okfn.be/files/2013/04/logo_nobg_horizont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10" y="2947267"/>
              <a:ext cx="2592288" cy="122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983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The problem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2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5952" y="2079850"/>
            <a:ext cx="3024336" cy="3024336"/>
            <a:chOff x="495952" y="2079850"/>
            <a:chExt cx="3024336" cy="3024336"/>
          </a:xfrm>
        </p:grpSpPr>
        <p:sp>
          <p:nvSpPr>
            <p:cNvPr id="9" name="Oval 8"/>
            <p:cNvSpPr/>
            <p:nvPr/>
          </p:nvSpPr>
          <p:spPr>
            <a:xfrm>
              <a:off x="495952" y="2079850"/>
              <a:ext cx="3024336" cy="302433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8" name="Picture 4" descr="http://okfn.be/files/2013/04/logo_nobg_horizont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10" y="2947267"/>
              <a:ext cx="2592288" cy="122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318098" y="2125256"/>
            <a:ext cx="1512168" cy="1512168"/>
            <a:chOff x="3923928" y="1435099"/>
            <a:chExt cx="3024336" cy="3024336"/>
          </a:xfrm>
        </p:grpSpPr>
        <p:sp>
          <p:nvSpPr>
            <p:cNvPr id="51" name="Oval 50"/>
            <p:cNvSpPr/>
            <p:nvPr/>
          </p:nvSpPr>
          <p:spPr>
            <a:xfrm>
              <a:off x="3923928" y="1435099"/>
              <a:ext cx="3024336" cy="302433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52" name="Picture 2" descr="https://fosdem.org/2014/assets/style/sprite-8fa1b23e004ee89171ab6bc62d576b8b1b71ee0641c0e3b9f5075d4103ac599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949" r="18839" b="10919"/>
            <a:stretch/>
          </p:blipFill>
          <p:spPr bwMode="auto">
            <a:xfrm>
              <a:off x="4248116" y="2232514"/>
              <a:ext cx="2413686" cy="817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fosdem.org/2014/assets/style/sprite-8fa1b23e004ee89171ab6bc62d576b8b1b71ee0641c0e3b9f5075d4103ac5992.pn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28" r="46221" b="20974"/>
            <a:stretch/>
          </p:blipFill>
          <p:spPr bwMode="auto">
            <a:xfrm>
              <a:off x="4934610" y="3037892"/>
              <a:ext cx="1029318" cy="1040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1633367" y="4988435"/>
            <a:ext cx="1512168" cy="1512168"/>
            <a:chOff x="1633367" y="4988435"/>
            <a:chExt cx="1512168" cy="1512168"/>
          </a:xfrm>
        </p:grpSpPr>
        <p:sp>
          <p:nvSpPr>
            <p:cNvPr id="55" name="Oval 54"/>
            <p:cNvSpPr/>
            <p:nvPr/>
          </p:nvSpPr>
          <p:spPr>
            <a:xfrm>
              <a:off x="1633367" y="4988435"/>
              <a:ext cx="1512168" cy="1512168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5122" name="Picture 2" descr="http://codeforamerica.org/wp-content/themes/cfawp2012/image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170" y="5503210"/>
              <a:ext cx="1192347" cy="48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6212202" y="1371122"/>
            <a:ext cx="1512168" cy="1512168"/>
            <a:chOff x="6212202" y="1371122"/>
            <a:chExt cx="1512168" cy="1512168"/>
          </a:xfrm>
        </p:grpSpPr>
        <p:sp>
          <p:nvSpPr>
            <p:cNvPr id="58" name="Oval 57"/>
            <p:cNvSpPr/>
            <p:nvPr/>
          </p:nvSpPr>
          <p:spPr>
            <a:xfrm>
              <a:off x="6212202" y="1371122"/>
              <a:ext cx="1512168" cy="1512168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5124" name="Picture 4" descr="https://si0.twimg.com/profile_images/208271099/phpbenelux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1531119"/>
              <a:ext cx="1192172" cy="119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8" name="Picture 8" descr="Gentse Feesten campagnebeeld 20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7" t="8672" r="2325" b="16857"/>
          <a:stretch/>
        </p:blipFill>
        <p:spPr bwMode="auto">
          <a:xfrm>
            <a:off x="3962147" y="4988435"/>
            <a:ext cx="1532548" cy="1555485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74" y="3186665"/>
            <a:ext cx="1555485" cy="1555485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</p:spPr>
      </p:pic>
      <p:pic>
        <p:nvPicPr>
          <p:cNvPr id="5130" name="Picture 10" descr="http://kinlane-productions.s3.amazonaws.com/api-evangelist/tag-cloud-hackatho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/>
          <a:stretch/>
        </p:blipFill>
        <p:spPr bwMode="auto">
          <a:xfrm>
            <a:off x="6845849" y="4419554"/>
            <a:ext cx="1663826" cy="1610912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8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8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4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6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4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8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4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2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80" tmFilter="0, 0; .2, .5; .8, .5; 1, 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40" autoRev="1" fill="hold"/>
                                        <p:tgtEl>
                                          <p:spTgt spid="5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8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6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8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4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4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2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8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4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8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80" tmFilter="0, 0; .2, .5; .8, .5; 1, 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40" autoRev="1" fill="hold"/>
                                        <p:tgtEl>
                                          <p:spTgt spid="5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5" y="1763137"/>
            <a:ext cx="8229600" cy="3024336"/>
          </a:xfrm>
        </p:spPr>
        <p:txBody>
          <a:bodyPr>
            <a:normAutofit/>
          </a:bodyPr>
          <a:lstStyle/>
          <a:p>
            <a:r>
              <a:rPr lang="nl-BE" b="1" dirty="0" smtClean="0"/>
              <a:t>Semantic web </a:t>
            </a:r>
            <a:r>
              <a:rPr lang="nl-BE" dirty="0" smtClean="0"/>
              <a:t>enabled WordPress plugin</a:t>
            </a:r>
          </a:p>
          <a:p>
            <a:r>
              <a:rPr lang="nl-BE" dirty="0" smtClean="0"/>
              <a:t>Organizers can </a:t>
            </a:r>
            <a:r>
              <a:rPr lang="nl-BE" dirty="0" smtClean="0"/>
              <a:t>manage their events</a:t>
            </a:r>
          </a:p>
          <a:p>
            <a:r>
              <a:rPr lang="nl-BE" dirty="0" smtClean="0"/>
              <a:t>Events can be associated with </a:t>
            </a:r>
          </a:p>
          <a:p>
            <a:pPr lvl="1"/>
            <a:r>
              <a:rPr lang="nl-BE" sz="2000" dirty="0" smtClean="0"/>
              <a:t>Ideas (App Concepts)</a:t>
            </a:r>
          </a:p>
          <a:p>
            <a:pPr lvl="1"/>
            <a:r>
              <a:rPr lang="nl-BE" sz="2000" dirty="0" smtClean="0"/>
              <a:t>Apps (implementations of these ideas)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People can submit Ideas and </a:t>
            </a:r>
            <a:r>
              <a:rPr lang="nl-BE" dirty="0" smtClean="0"/>
              <a:t>Apps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3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2483768" y="4609648"/>
            <a:ext cx="2395193" cy="1862199"/>
            <a:chOff x="2915816" y="3913485"/>
            <a:chExt cx="2395193" cy="18621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3913485"/>
              <a:ext cx="564877" cy="5648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16" y="5110883"/>
              <a:ext cx="622373" cy="62237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778" y="5068453"/>
              <a:ext cx="707231" cy="707231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V="1">
              <a:off x="3227003" y="4509121"/>
              <a:ext cx="624917" cy="60176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16797" y="4509121"/>
              <a:ext cx="371227" cy="55933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7" idx="1"/>
            </p:cNvCxnSpPr>
            <p:nvPr/>
          </p:nvCxnSpPr>
          <p:spPr>
            <a:xfrm flipV="1">
              <a:off x="3538189" y="5422069"/>
              <a:ext cx="1065589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4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WordPress forms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nl-BE" sz="3200" dirty="0" smtClean="0"/>
              <a:t>Events, Ideas, Apps </a:t>
            </a:r>
            <a:r>
              <a:rPr lang="nl-BE" sz="3200" dirty="0" smtClean="0">
                <a:solidFill>
                  <a:schemeClr val="accent5"/>
                </a:solidFill>
              </a:rPr>
              <a:t>next to </a:t>
            </a:r>
            <a:r>
              <a:rPr lang="nl-BE" sz="3200" dirty="0" smtClean="0"/>
              <a:t>Posts &amp; Pages</a:t>
            </a:r>
            <a:endParaRPr lang="nl-BE" sz="2400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4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80928"/>
            <a:ext cx="7277100" cy="619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2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WordPress forms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nl-BE" sz="3200" dirty="0" smtClean="0"/>
              <a:t>Events, Ideas, Apps </a:t>
            </a:r>
            <a:r>
              <a:rPr lang="nl-BE" sz="3200" dirty="0" smtClean="0">
                <a:solidFill>
                  <a:schemeClr val="accent5"/>
                </a:solidFill>
              </a:rPr>
              <a:t>next to </a:t>
            </a:r>
            <a:r>
              <a:rPr lang="nl-BE" sz="3200" dirty="0" smtClean="0"/>
              <a:t>Posts &amp; Pages</a:t>
            </a:r>
            <a:endParaRPr lang="nl-BE" sz="2400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5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3425">
            <a:off x="3918024" y="5083881"/>
            <a:ext cx="5267325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2275">
            <a:off x="3940928" y="3324820"/>
            <a:ext cx="5248275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852937"/>
            <a:ext cx="2771775" cy="508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36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RDFa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6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9465">
            <a:off x="705085" y="2601887"/>
            <a:ext cx="8915400" cy="382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8839"/>
            <a:ext cx="6867525" cy="295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97179" y="53136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nl-BE" dirty="0" smtClean="0"/>
              <a:t>Semantic Web</a:t>
            </a:r>
          </a:p>
          <a:p>
            <a:r>
              <a:rPr lang="nl-BE" dirty="0" smtClean="0"/>
              <a:t>Vocabularies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65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Perspectives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09"/>
            <a:ext cx="8229600" cy="4353347"/>
          </a:xfrm>
        </p:spPr>
        <p:txBody>
          <a:bodyPr/>
          <a:lstStyle/>
          <a:p>
            <a:r>
              <a:rPr lang="nl-BE" dirty="0" smtClean="0"/>
              <a:t>More people start using </a:t>
            </a:r>
            <a:r>
              <a:rPr lang="nl-BE" dirty="0"/>
              <a:t>the </a:t>
            </a:r>
            <a:r>
              <a:rPr lang="nl-BE" dirty="0" smtClean="0"/>
              <a:t>plugin</a:t>
            </a:r>
          </a:p>
          <a:p>
            <a:r>
              <a:rPr lang="nl-BE" dirty="0" smtClean="0"/>
              <a:t>Code </a:t>
            </a:r>
            <a:r>
              <a:rPr lang="nl-BE" dirty="0"/>
              <a:t>reuse</a:t>
            </a:r>
          </a:p>
          <a:p>
            <a:endParaRPr lang="nl-BE" dirty="0" smtClean="0"/>
          </a:p>
          <a:p>
            <a:r>
              <a:rPr lang="nl-BE" dirty="0" smtClean="0"/>
              <a:t>Data becomes structured</a:t>
            </a:r>
            <a:r>
              <a:rPr lang="nl-BE" dirty="0" smtClean="0"/>
              <a:t> </a:t>
            </a:r>
          </a:p>
          <a:p>
            <a:r>
              <a:rPr lang="nl-BE" dirty="0" smtClean="0"/>
              <a:t>Data becomes harvestable</a:t>
            </a:r>
          </a:p>
          <a:p>
            <a:endParaRPr lang="nl-BE" dirty="0"/>
          </a:p>
          <a:p>
            <a:r>
              <a:rPr lang="nl-BE" dirty="0" smtClean="0"/>
              <a:t>More visibility</a:t>
            </a:r>
          </a:p>
          <a:p>
            <a:r>
              <a:rPr lang="nl-BE" dirty="0" smtClean="0"/>
              <a:t>Business potential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7</a:t>
            </a:r>
            <a:endParaRPr lang="nl-B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170"/>
          <a:stretch/>
        </p:blipFill>
        <p:spPr>
          <a:xfrm>
            <a:off x="3924300" y="2885803"/>
            <a:ext cx="47625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4105</TotalTime>
  <Words>171</Words>
  <Application>Microsoft Office PowerPoint</Application>
  <PresentationFormat>On-screen Show (4:3)</PresentationFormat>
  <Paragraphs>84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Executive</vt:lpstr>
      <vt:lpstr>Apps4X WordPress plugin</vt:lpstr>
      <vt:lpstr>The problem</vt:lpstr>
      <vt:lpstr>The problem</vt:lpstr>
      <vt:lpstr>The problem</vt:lpstr>
      <vt:lpstr>Solution</vt:lpstr>
      <vt:lpstr>WordPress forms</vt:lpstr>
      <vt:lpstr>WordPress forms</vt:lpstr>
      <vt:lpstr>RDFa</vt:lpstr>
      <vt:lpstr>Perspectives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et optimisation d’un VRP  permettant une reconfiguration dynamique de chargement</dc:title>
  <dc:creator>crash</dc:creator>
  <cp:lastModifiedBy>Cedric .</cp:lastModifiedBy>
  <cp:revision>122</cp:revision>
  <dcterms:created xsi:type="dcterms:W3CDTF">2013-05-21T15:27:28Z</dcterms:created>
  <dcterms:modified xsi:type="dcterms:W3CDTF">2013-07-18T10:48:05Z</dcterms:modified>
</cp:coreProperties>
</file>