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85" r:id="rId3"/>
    <p:sldId id="283" r:id="rId4"/>
    <p:sldId id="258" r:id="rId5"/>
    <p:sldId id="262" r:id="rId6"/>
    <p:sldId id="274" r:id="rId7"/>
    <p:sldId id="264" r:id="rId8"/>
    <p:sldId id="275" r:id="rId9"/>
    <p:sldId id="265" r:id="rId10"/>
    <p:sldId id="276" r:id="rId11"/>
    <p:sldId id="267" r:id="rId12"/>
    <p:sldId id="277" r:id="rId13"/>
    <p:sldId id="268" r:id="rId14"/>
    <p:sldId id="269" r:id="rId15"/>
    <p:sldId id="270" r:id="rId16"/>
    <p:sldId id="272" r:id="rId17"/>
    <p:sldId id="278" r:id="rId18"/>
    <p:sldId id="279" r:id="rId19"/>
    <p:sldId id="280" r:id="rId20"/>
    <p:sldId id="282" r:id="rId21"/>
    <p:sldId id="287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E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83" autoAdjust="0"/>
  </p:normalViewPr>
  <p:slideViewPr>
    <p:cSldViewPr>
      <p:cViewPr>
        <p:scale>
          <a:sx n="70" d="100"/>
          <a:sy n="70" d="100"/>
        </p:scale>
        <p:origin x="-135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2D6BA-D4BB-4C17-B811-52BAA46CE5AC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D9C42-49DB-4704-BC3C-5234B406C5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3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dirty="0" smtClean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dirty="0" smtClean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9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EB81-09DC-4091-90AC-94868AC5DDE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1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9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258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08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47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4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3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9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38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0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0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41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FF45-3F31-4B3E-9C72-EF6F190E7A6F}" type="datetimeFigureOut">
              <a:rPr lang="id-ID" smtClean="0"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9335-22AC-47FB-8254-1538C52865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72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9030"/>
            <a:ext cx="2300923" cy="167217"/>
          </a:xfrm>
          <a:custGeom>
            <a:avLst/>
            <a:gdLst/>
            <a:ahLst/>
            <a:cxnLst/>
            <a:rect l="l" t="t" r="r" b="b"/>
            <a:pathLst>
              <a:path w="4601845" h="250825">
                <a:moveTo>
                  <a:pt x="4601413" y="0"/>
                </a:moveTo>
                <a:lnTo>
                  <a:pt x="4601413" y="250370"/>
                </a:lnTo>
                <a:lnTo>
                  <a:pt x="0" y="250370"/>
                </a:lnTo>
                <a:lnTo>
                  <a:pt x="0" y="0"/>
                </a:lnTo>
                <a:lnTo>
                  <a:pt x="4601413" y="0"/>
                </a:lnTo>
                <a:close/>
              </a:path>
            </a:pathLst>
          </a:custGeom>
          <a:solidFill>
            <a:srgbClr val="61DAC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1962"/>
            <a:ext cx="2300923" cy="167217"/>
          </a:xfrm>
          <a:custGeom>
            <a:avLst/>
            <a:gdLst/>
            <a:ahLst/>
            <a:cxnLst/>
            <a:rect l="l" t="t" r="r" b="b"/>
            <a:pathLst>
              <a:path w="4601845" h="250825">
                <a:moveTo>
                  <a:pt x="4601413" y="0"/>
                </a:moveTo>
                <a:lnTo>
                  <a:pt x="4601413" y="250370"/>
                </a:lnTo>
                <a:lnTo>
                  <a:pt x="0" y="250370"/>
                </a:lnTo>
                <a:lnTo>
                  <a:pt x="0" y="0"/>
                </a:lnTo>
                <a:lnTo>
                  <a:pt x="4601413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24891"/>
            <a:ext cx="2300923" cy="167217"/>
          </a:xfrm>
          <a:custGeom>
            <a:avLst/>
            <a:gdLst/>
            <a:ahLst/>
            <a:cxnLst/>
            <a:rect l="l" t="t" r="r" b="b"/>
            <a:pathLst>
              <a:path w="4601845" h="250825">
                <a:moveTo>
                  <a:pt x="4601413" y="0"/>
                </a:moveTo>
                <a:lnTo>
                  <a:pt x="4601413" y="250370"/>
                </a:lnTo>
                <a:lnTo>
                  <a:pt x="0" y="250370"/>
                </a:lnTo>
                <a:lnTo>
                  <a:pt x="0" y="0"/>
                </a:lnTo>
                <a:lnTo>
                  <a:pt x="4601413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67826"/>
            <a:ext cx="2300923" cy="167217"/>
          </a:xfrm>
          <a:custGeom>
            <a:avLst/>
            <a:gdLst/>
            <a:ahLst/>
            <a:cxnLst/>
            <a:rect l="l" t="t" r="r" b="b"/>
            <a:pathLst>
              <a:path w="4601845" h="250825">
                <a:moveTo>
                  <a:pt x="4601413" y="0"/>
                </a:moveTo>
                <a:lnTo>
                  <a:pt x="4601413" y="250370"/>
                </a:lnTo>
                <a:lnTo>
                  <a:pt x="0" y="250370"/>
                </a:lnTo>
                <a:lnTo>
                  <a:pt x="0" y="0"/>
                </a:lnTo>
                <a:lnTo>
                  <a:pt x="4601413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1935057"/>
            <a:ext cx="2674938" cy="2154343"/>
            <a:chOff x="0" y="2686833"/>
            <a:chExt cx="5349875" cy="3231515"/>
          </a:xfrm>
        </p:grpSpPr>
        <p:sp>
          <p:nvSpPr>
            <p:cNvPr id="8" name="object 8"/>
            <p:cNvSpPr/>
            <p:nvPr/>
          </p:nvSpPr>
          <p:spPr>
            <a:xfrm>
              <a:off x="0" y="5200385"/>
              <a:ext cx="4601845" cy="250825"/>
            </a:xfrm>
            <a:custGeom>
              <a:avLst/>
              <a:gdLst/>
              <a:ahLst/>
              <a:cxnLst/>
              <a:rect l="l" t="t" r="r" b="b"/>
              <a:pathLst>
                <a:path w="4601845" h="250825">
                  <a:moveTo>
                    <a:pt x="4601413" y="0"/>
                  </a:moveTo>
                  <a:lnTo>
                    <a:pt x="4601413" y="250370"/>
                  </a:lnTo>
                  <a:lnTo>
                    <a:pt x="0" y="250370"/>
                  </a:lnTo>
                  <a:lnTo>
                    <a:pt x="0" y="0"/>
                  </a:lnTo>
                  <a:lnTo>
                    <a:pt x="4601413" y="0"/>
                  </a:lnTo>
                  <a:close/>
                </a:path>
              </a:pathLst>
            </a:custGeom>
            <a:solidFill>
              <a:srgbClr val="61DAC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7204" y="2686833"/>
              <a:ext cx="1832610" cy="3231515"/>
            </a:xfrm>
            <a:custGeom>
              <a:avLst/>
              <a:gdLst/>
              <a:ahLst/>
              <a:cxnLst/>
              <a:rect l="l" t="t" r="r" b="b"/>
              <a:pathLst>
                <a:path w="1832610" h="3231515">
                  <a:moveTo>
                    <a:pt x="1324116" y="3231096"/>
                  </a:moveTo>
                  <a:lnTo>
                    <a:pt x="0" y="3007322"/>
                  </a:lnTo>
                  <a:lnTo>
                    <a:pt x="508227" y="0"/>
                  </a:lnTo>
                  <a:lnTo>
                    <a:pt x="1832339" y="223771"/>
                  </a:lnTo>
                  <a:lnTo>
                    <a:pt x="1324116" y="3231096"/>
                  </a:lnTo>
                  <a:close/>
                </a:path>
              </a:pathLst>
            </a:custGeom>
            <a:solidFill>
              <a:srgbClr val="F7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xfrm>
            <a:off x="899592" y="1249597"/>
            <a:ext cx="7740352" cy="3086383"/>
          </a:xfrm>
          <a:prstGeom prst="rect">
            <a:avLst/>
          </a:prstGeom>
        </p:spPr>
        <p:txBody>
          <a:bodyPr vert="horz" wrap="square" lIns="0" tIns="8534" rIns="0" bIns="0" rtlCol="0">
            <a:spAutoFit/>
          </a:bodyPr>
          <a:lstStyle/>
          <a:p>
            <a:pPr marL="653593">
              <a:spcBef>
                <a:spcPts val="67"/>
              </a:spcBef>
            </a:pPr>
            <a:r>
              <a:rPr sz="4000" spc="64" dirty="0" smtClean="0"/>
              <a:t>CAPSTONE PROJECT MODULE I</a:t>
            </a:r>
            <a:br>
              <a:rPr sz="4000" spc="64" dirty="0" smtClean="0"/>
            </a:br>
            <a:r>
              <a:rPr sz="3200" spc="64" dirty="0" smtClean="0"/>
              <a:t/>
            </a:r>
            <a:br>
              <a:rPr sz="3200" spc="64" dirty="0" smtClean="0"/>
            </a:br>
            <a:r>
              <a:rPr lang="id-ID" sz="3200" kern="0" spc="110" dirty="0" smtClean="0"/>
              <a:t>APLIKASI </a:t>
            </a:r>
            <a:r>
              <a:rPr lang="id-ID" sz="3200" kern="0" spc="110" dirty="0"/>
              <a:t>PERPUSTAKAAN </a:t>
            </a:r>
            <a:r>
              <a:rPr lang="id-ID" sz="3200" kern="0" spc="110" dirty="0" smtClean="0"/>
              <a:t/>
            </a:r>
            <a:br>
              <a:rPr lang="id-ID" sz="3200" kern="0" spc="110" dirty="0" smtClean="0"/>
            </a:br>
            <a:r>
              <a:rPr lang="id-ID" sz="3200" kern="0" spc="110" dirty="0" smtClean="0"/>
              <a:t>SAINS </a:t>
            </a:r>
            <a:r>
              <a:rPr lang="id-ID" sz="3200" kern="0" spc="110" dirty="0"/>
              <a:t>YOGYA</a:t>
            </a:r>
            <a:br>
              <a:rPr lang="id-ID" sz="3200" kern="0" spc="110" dirty="0"/>
            </a:br>
            <a:r>
              <a:rPr sz="3200" spc="64" dirty="0" smtClean="0"/>
              <a:t/>
            </a:r>
            <a:br>
              <a:rPr sz="3200" spc="64" dirty="0" smtClean="0"/>
            </a:br>
            <a:r>
              <a:rPr sz="3200" spc="64" dirty="0" smtClean="0"/>
              <a:t>	                      </a:t>
            </a:r>
            <a:r>
              <a:rPr lang="x-none" sz="3200" spc="64" smtClean="0"/>
              <a:t>Case Study: Perpustakaan</a:t>
            </a:r>
            <a:endParaRPr sz="3200" spc="64" dirty="0"/>
          </a:p>
        </p:txBody>
      </p:sp>
      <p:sp>
        <p:nvSpPr>
          <p:cNvPr id="11" name="object 11"/>
          <p:cNvSpPr/>
          <p:nvPr/>
        </p:nvSpPr>
        <p:spPr>
          <a:xfrm>
            <a:off x="865156" y="4681762"/>
            <a:ext cx="5074996" cy="1524000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75818" y="4869160"/>
            <a:ext cx="4864334" cy="1629317"/>
          </a:xfrm>
          <a:prstGeom prst="rect">
            <a:avLst/>
          </a:prstGeom>
        </p:spPr>
        <p:txBody>
          <a:bodyPr wrap="square" lIns="51206" tIns="25603" rIns="51206" bIns="25603">
            <a:spAutoFit/>
          </a:bodyPr>
          <a:lstStyle/>
          <a:p>
            <a:pPr marL="7112" marR="2845">
              <a:lnSpc>
                <a:spcPct val="114100"/>
              </a:lnSpc>
              <a:spcBef>
                <a:spcPts val="56"/>
              </a:spcBef>
            </a:pPr>
            <a:r>
              <a:rPr lang="id-ID" sz="2000" b="1" dirty="0">
                <a:latin typeface="Trebuchet MS"/>
                <a:cs typeface="Trebuchet MS"/>
              </a:rPr>
              <a:t>ANDI MUHAMMAD RINALDI SAPUTRA</a:t>
            </a:r>
          </a:p>
          <a:p>
            <a:pPr marL="7112" marR="2845">
              <a:lnSpc>
                <a:spcPct val="114100"/>
              </a:lnSpc>
              <a:spcBef>
                <a:spcPts val="56"/>
              </a:spcBef>
            </a:pPr>
            <a:endParaRPr lang="id-ID" sz="2000" b="1" dirty="0">
              <a:latin typeface="Trebuchet MS"/>
              <a:cs typeface="Trebuchet MS"/>
            </a:endParaRPr>
          </a:p>
          <a:p>
            <a:pPr marL="7112" marR="2845">
              <a:lnSpc>
                <a:spcPct val="114100"/>
              </a:lnSpc>
              <a:spcBef>
                <a:spcPts val="56"/>
              </a:spcBef>
            </a:pPr>
            <a:r>
              <a:rPr lang="id-ID" sz="2000" b="1" dirty="0">
                <a:latin typeface="Trebuchet MS"/>
                <a:cs typeface="Trebuchet MS"/>
              </a:rPr>
              <a:t>JCDS 0110 017</a:t>
            </a:r>
          </a:p>
          <a:p>
            <a:pPr marL="7112" marR="2845">
              <a:lnSpc>
                <a:spcPct val="114100"/>
              </a:lnSpc>
              <a:spcBef>
                <a:spcPts val="56"/>
              </a:spcBef>
            </a:pPr>
            <a:endParaRPr lang="id-ID" sz="1600" b="1" dirty="0">
              <a:latin typeface="Trebuchet MS"/>
              <a:cs typeface="Trebuchet MS"/>
            </a:endParaRPr>
          </a:p>
          <a:p>
            <a:pPr marL="7112" marR="2845">
              <a:lnSpc>
                <a:spcPct val="114100"/>
              </a:lnSpc>
              <a:spcBef>
                <a:spcPts val="56"/>
              </a:spcBef>
            </a:pPr>
            <a:endParaRPr lang="id-ID" sz="11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144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3 (Mengupdate Tahun Edisi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6381113" y="2171578"/>
            <a:ext cx="1953239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mengecek apakah terdapat buku yang memiliki ISBN sesuai inputan user kemudian ditampilkan bukunya jika ada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6497" y="5445224"/>
            <a:ext cx="2079319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#Proses </a:t>
            </a:r>
            <a:r>
              <a:rPr lang="id-ID" sz="1200" b="1" dirty="0" smtClean="0">
                <a:latin typeface="Trebuchet MS"/>
                <a:cs typeface="Trebuchet MS"/>
              </a:rPr>
              <a:t>mengubah tahun edisi buku dengan tahun edisi terbaru inputan user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117622" y="5663530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37511" r="21946" b="18677"/>
          <a:stretch/>
        </p:blipFill>
        <p:spPr bwMode="auto">
          <a:xfrm>
            <a:off x="1108234" y="1779463"/>
            <a:ext cx="4843855" cy="278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868144" y="2956871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4" t="31597" r="7141" b="41385"/>
          <a:stretch/>
        </p:blipFill>
        <p:spPr bwMode="auto">
          <a:xfrm>
            <a:off x="2885237" y="4810593"/>
            <a:ext cx="6133704" cy="179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Arrow 29"/>
          <p:cNvSpPr/>
          <p:nvPr/>
        </p:nvSpPr>
        <p:spPr>
          <a:xfrm rot="10800000">
            <a:off x="2658048" y="6165304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9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</a:t>
            </a:r>
            <a:r>
              <a:rPr lang="id-ID" sz="2400" kern="0" spc="110" dirty="0" smtClean="0"/>
              <a:t>4 </a:t>
            </a:r>
            <a:r>
              <a:rPr lang="id-ID" sz="1800" kern="0" spc="110" dirty="0"/>
              <a:t>(</a:t>
            </a:r>
            <a:r>
              <a:rPr lang="id-ID" sz="1800" kern="0" spc="110" dirty="0" smtClean="0"/>
              <a:t>Menghapus Buku)</a:t>
            </a:r>
            <a:endParaRPr lang="id-ID" sz="1800" kern="0" spc="110" dirty="0"/>
          </a:p>
        </p:txBody>
      </p:sp>
      <p:sp>
        <p:nvSpPr>
          <p:cNvPr id="83" name="Rounded Rectangle 82"/>
          <p:cNvSpPr/>
          <p:nvPr/>
        </p:nvSpPr>
        <p:spPr>
          <a:xfrm>
            <a:off x="854122" y="550749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</a:t>
            </a:r>
            <a:r>
              <a:rPr lang="id-ID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Diamond 84"/>
          <p:cNvSpPr/>
          <p:nvPr/>
        </p:nvSpPr>
        <p:spPr>
          <a:xfrm>
            <a:off x="2771800" y="5229200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1?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4520090" y="522919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2?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7" name="Diamond 86"/>
          <p:cNvSpPr/>
          <p:nvPr/>
        </p:nvSpPr>
        <p:spPr>
          <a:xfrm>
            <a:off x="4520089" y="386104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Buku dengan ISBN tersebut ada?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24950" y="413934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User Memasukkan ISBN Buku tertentu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4520090" y="1764051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User yakin untuk menghapus buku tersebut?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4473239" y="3140968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>
                <a:solidFill>
                  <a:schemeClr val="tx1"/>
                </a:solidFill>
              </a:rPr>
              <a:t>Menampilkan notifikasi bahwa buku dengan ISBN tersebut tidak ada sehingga tidak ada buku yang dihapus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90608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tx1"/>
                </a:solidFill>
              </a:rPr>
              <a:t>Menampilkan pilihan kepada user apakah ingin menghapus buku dengan ISBN tersebut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543457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Sedang menghapus buku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854121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tx1"/>
                </a:solidFill>
              </a:rPr>
              <a:t>Menampilkan notifikasi bahwa buku tersebut berhasil dihapus</a:t>
            </a:r>
          </a:p>
        </p:txBody>
      </p:sp>
      <p:cxnSp>
        <p:nvCxnSpPr>
          <p:cNvPr id="102" name="Straight Arrow Connector 101"/>
          <p:cNvCxnSpPr>
            <a:stCxn id="83" idx="3"/>
            <a:endCxn id="85" idx="1"/>
          </p:cNvCxnSpPr>
          <p:nvPr/>
        </p:nvCxnSpPr>
        <p:spPr>
          <a:xfrm>
            <a:off x="2149375" y="5795526"/>
            <a:ext cx="62242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6" idx="1"/>
          </p:cNvCxnSpPr>
          <p:nvPr/>
        </p:nvCxnSpPr>
        <p:spPr>
          <a:xfrm flipV="1">
            <a:off x="3973356" y="5795527"/>
            <a:ext cx="5467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9" idx="2"/>
          </p:cNvCxnSpPr>
          <p:nvPr/>
        </p:nvCxnSpPr>
        <p:spPr>
          <a:xfrm flipV="1">
            <a:off x="3372576" y="4715407"/>
            <a:ext cx="1" cy="51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9" idx="3"/>
            <a:endCxn id="87" idx="1"/>
          </p:cNvCxnSpPr>
          <p:nvPr/>
        </p:nvCxnSpPr>
        <p:spPr>
          <a:xfrm>
            <a:off x="4020203" y="4427375"/>
            <a:ext cx="4998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7" idx="3"/>
            <a:endCxn id="57" idx="1"/>
          </p:cNvCxnSpPr>
          <p:nvPr/>
        </p:nvCxnSpPr>
        <p:spPr>
          <a:xfrm flipV="1">
            <a:off x="5721644" y="4427375"/>
            <a:ext cx="4158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7" idx="3"/>
          </p:cNvCxnSpPr>
          <p:nvPr/>
        </p:nvCxnSpPr>
        <p:spPr>
          <a:xfrm>
            <a:off x="7339011" y="4427375"/>
            <a:ext cx="43874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7" idx="0"/>
            <a:endCxn id="94" idx="2"/>
          </p:cNvCxnSpPr>
          <p:nvPr/>
        </p:nvCxnSpPr>
        <p:spPr>
          <a:xfrm flipV="1">
            <a:off x="6738234" y="2618410"/>
            <a:ext cx="1" cy="1242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91" idx="3"/>
          </p:cNvCxnSpPr>
          <p:nvPr/>
        </p:nvCxnSpPr>
        <p:spPr>
          <a:xfrm flipH="1">
            <a:off x="5721645" y="2330378"/>
            <a:ext cx="3625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1" idx="1"/>
            <a:endCxn id="95" idx="3"/>
          </p:cNvCxnSpPr>
          <p:nvPr/>
        </p:nvCxnSpPr>
        <p:spPr>
          <a:xfrm flipH="1" flipV="1">
            <a:off x="3838710" y="2330378"/>
            <a:ext cx="6813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5" idx="1"/>
            <a:endCxn id="97" idx="3"/>
          </p:cNvCxnSpPr>
          <p:nvPr/>
        </p:nvCxnSpPr>
        <p:spPr>
          <a:xfrm flipH="1">
            <a:off x="2149374" y="2330378"/>
            <a:ext cx="3940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259632" y="6083558"/>
            <a:ext cx="1" cy="278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6" idx="3"/>
            <a:endCxn id="161" idx="2"/>
          </p:cNvCxnSpPr>
          <p:nvPr/>
        </p:nvCxnSpPr>
        <p:spPr>
          <a:xfrm flipV="1">
            <a:off x="5721645" y="5795526"/>
            <a:ext cx="3689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1" idx="2"/>
            <a:endCxn id="83" idx="0"/>
          </p:cNvCxnSpPr>
          <p:nvPr/>
        </p:nvCxnSpPr>
        <p:spPr>
          <a:xfrm rot="5400000">
            <a:off x="2005915" y="2392541"/>
            <a:ext cx="2610788" cy="3619119"/>
          </a:xfrm>
          <a:prstGeom prst="bentConnector3">
            <a:avLst>
              <a:gd name="adj1" fmla="val 273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7" idx="0"/>
            <a:endCxn id="92" idx="2"/>
          </p:cNvCxnSpPr>
          <p:nvPr/>
        </p:nvCxnSpPr>
        <p:spPr>
          <a:xfrm flipH="1" flipV="1">
            <a:off x="5120866" y="3717032"/>
            <a:ext cx="1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2" idx="1"/>
          </p:cNvCxnSpPr>
          <p:nvPr/>
        </p:nvCxnSpPr>
        <p:spPr>
          <a:xfrm flipH="1">
            <a:off x="1501747" y="3429000"/>
            <a:ext cx="29714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7" idx="2"/>
          </p:cNvCxnSpPr>
          <p:nvPr/>
        </p:nvCxnSpPr>
        <p:spPr>
          <a:xfrm>
            <a:off x="1501748" y="2618410"/>
            <a:ext cx="1" cy="47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6090608" y="564158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1116215" y="6342207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D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150" name="Elbow Connector 149"/>
          <p:cNvCxnSpPr/>
          <p:nvPr/>
        </p:nvCxnSpPr>
        <p:spPr>
          <a:xfrm rot="5400000">
            <a:off x="4405102" y="2100236"/>
            <a:ext cx="1089855" cy="6876788"/>
          </a:xfrm>
          <a:prstGeom prst="bentConnector3">
            <a:avLst>
              <a:gd name="adj1" fmla="val 1375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9832" y="483981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698817" y="5487691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648866" y="4509120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339011" y="453203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4152928" y="2042346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738235" y="357792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148133" y="621756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500061" y="270150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460562" y="3707159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923997" y="548769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cxnSp>
        <p:nvCxnSpPr>
          <p:cNvPr id="177" name="Straight Connector 176"/>
          <p:cNvCxnSpPr>
            <a:stCxn id="86" idx="2"/>
          </p:cNvCxnSpPr>
          <p:nvPr/>
        </p:nvCxnSpPr>
        <p:spPr>
          <a:xfrm flipH="1">
            <a:off x="5120865" y="6361854"/>
            <a:ext cx="3" cy="134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724128" y="3212976"/>
            <a:ext cx="5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388424" y="4788888"/>
            <a:ext cx="59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356605" y="2604482"/>
            <a:ext cx="6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97358" y="2196234"/>
            <a:ext cx="55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735312" y="5229199"/>
            <a:ext cx="64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5.P2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6137456" y="3861047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Buku dengan ISBN </a:t>
            </a:r>
            <a:r>
              <a:rPr lang="id-ID" sz="800" dirty="0" smtClean="0">
                <a:solidFill>
                  <a:schemeClr val="tx1"/>
                </a:solidFill>
              </a:rPr>
              <a:t>tersebut sedang dipinjam ?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40797" y="4139342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800" dirty="0">
                <a:solidFill>
                  <a:schemeClr val="tx1"/>
                </a:solidFill>
              </a:rPr>
              <a:t>Menampilkan notifikasi bahwa ada buku dengan ISBN tersebut namun tidak bisa dihapus karena sedang dipinjam</a:t>
            </a:r>
          </a:p>
        </p:txBody>
      </p:sp>
      <p:cxnSp>
        <p:nvCxnSpPr>
          <p:cNvPr id="9" name="Straight Connector 8"/>
          <p:cNvCxnSpPr>
            <a:stCxn id="58" idx="2"/>
          </p:cNvCxnSpPr>
          <p:nvPr/>
        </p:nvCxnSpPr>
        <p:spPr>
          <a:xfrm>
            <a:off x="8388424" y="4715406"/>
            <a:ext cx="0" cy="278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14984" y="634050"/>
            <a:ext cx="4682530" cy="11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latin typeface="Trebuchet MS"/>
                <a:cs typeface="Trebuchet MS"/>
              </a:rPr>
              <a:t>2</a:t>
            </a:r>
            <a:r>
              <a:rPr lang="id-ID" sz="1200" b="1" dirty="0" smtClean="0">
                <a:latin typeface="Trebuchet MS"/>
                <a:cs typeface="Trebuchet MS"/>
              </a:rPr>
              <a:t> pilihan di Menu 1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1: Lanjut menghapus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2: Kembali ke menu utama</a:t>
            </a: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lang="id-ID" sz="1200" b="1" dirty="0" smtClean="0">
                <a:latin typeface="Trebuchet MS"/>
                <a:cs typeface="Trebuchet MS"/>
              </a:rPr>
              <a:t> kemungkinan output yang </a:t>
            </a:r>
            <a:r>
              <a:rPr lang="id-ID" sz="1200" b="1" dirty="0">
                <a:latin typeface="Trebuchet MS"/>
                <a:cs typeface="Trebuchet MS"/>
              </a:rPr>
              <a:t>akan didapatkan oleh user di Menu </a:t>
            </a:r>
            <a:r>
              <a:rPr lang="id-ID" sz="1200" b="1" dirty="0" smtClean="0">
                <a:latin typeface="Trebuchet MS"/>
                <a:cs typeface="Trebuchet MS"/>
              </a:rPr>
              <a:t>4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10612" y="634050"/>
            <a:ext cx="4238169" cy="92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Fitur Delete dalam menu ini, dengan menghapus data buku dari data collection berdasarkan ISBN buku yang user input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4 (Menghapus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6322522" y="2467976"/>
            <a:ext cx="2079319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mengecek apakah terdapat buku yang tersedia dengan ISBN buku sesuai inputan user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117622" y="5663530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t="28605" r="12843" b="7683"/>
          <a:stretch/>
        </p:blipFill>
        <p:spPr bwMode="auto">
          <a:xfrm>
            <a:off x="1108234" y="1798501"/>
            <a:ext cx="5165515" cy="326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38950" r="30088" b="30525"/>
          <a:stretch/>
        </p:blipFill>
        <p:spPr bwMode="auto">
          <a:xfrm>
            <a:off x="1942187" y="5059500"/>
            <a:ext cx="3147281" cy="179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868144" y="2834856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300192" y="4223068"/>
            <a:ext cx="2079319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menghapus buku yang tersedia dengan ISBN Buku sesuai inputan user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5868144" y="4450270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33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5</a:t>
            </a:r>
            <a:r>
              <a:rPr lang="id-ID" sz="2400" kern="0" spc="110" dirty="0" smtClean="0"/>
              <a:t> </a:t>
            </a:r>
            <a:r>
              <a:rPr lang="id-ID" sz="1800" kern="0" spc="110" dirty="0"/>
              <a:t>(</a:t>
            </a:r>
            <a:r>
              <a:rPr lang="id-ID" sz="1800" kern="0" spc="110" dirty="0" smtClean="0"/>
              <a:t>Menampilkan Daftar Semua Buku)</a:t>
            </a:r>
            <a:endParaRPr lang="id-ID" sz="1800" kern="0" spc="110" dirty="0"/>
          </a:p>
        </p:txBody>
      </p:sp>
      <p:sp>
        <p:nvSpPr>
          <p:cNvPr id="67" name="Rectangle 66"/>
          <p:cNvSpPr/>
          <p:nvPr/>
        </p:nvSpPr>
        <p:spPr>
          <a:xfrm>
            <a:off x="214984" y="634050"/>
            <a:ext cx="468253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lang="id-ID" sz="1200" b="1" dirty="0" smtClean="0">
                <a:latin typeface="Trebuchet MS"/>
                <a:cs typeface="Trebuchet MS"/>
              </a:rPr>
              <a:t> kemungkinan output yang </a:t>
            </a:r>
            <a:r>
              <a:rPr lang="id-ID" sz="1200" b="1" dirty="0">
                <a:latin typeface="Trebuchet MS"/>
                <a:cs typeface="Trebuchet MS"/>
              </a:rPr>
              <a:t>akan didapatkan oleh user di Menu 5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50347" y="2042346"/>
            <a:ext cx="1439715" cy="81059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Menampilkan semua buku baik yang tersedia maupun yang dipinjam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47071" y="630932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0" name="Diamond 59"/>
          <p:cNvSpPr/>
          <p:nvPr/>
        </p:nvSpPr>
        <p:spPr>
          <a:xfrm>
            <a:off x="3857155" y="4712530"/>
            <a:ext cx="1466668" cy="1382566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yakin untuk kembali ke menu utama? 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850347" y="3443402"/>
            <a:ext cx="1439715" cy="70567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Menampilkan pilihan kepada user apakah ingin kembali ke menu utama 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428581" y="1340768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E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2" idx="4"/>
            <a:endCxn id="55" idx="0"/>
          </p:cNvCxnSpPr>
          <p:nvPr/>
        </p:nvCxnSpPr>
        <p:spPr>
          <a:xfrm flipH="1">
            <a:off x="4570205" y="1648660"/>
            <a:ext cx="1794" cy="39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570205" y="2852936"/>
            <a:ext cx="0" cy="59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60" idx="0"/>
          </p:cNvCxnSpPr>
          <p:nvPr/>
        </p:nvCxnSpPr>
        <p:spPr>
          <a:xfrm>
            <a:off x="4570205" y="4149080"/>
            <a:ext cx="20284" cy="56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59" idx="0"/>
          </p:cNvCxnSpPr>
          <p:nvPr/>
        </p:nvCxnSpPr>
        <p:spPr>
          <a:xfrm>
            <a:off x="4590489" y="6095096"/>
            <a:ext cx="0" cy="21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0" idx="1"/>
            <a:endCxn id="55" idx="1"/>
          </p:cNvCxnSpPr>
          <p:nvPr/>
        </p:nvCxnSpPr>
        <p:spPr>
          <a:xfrm rot="10800000">
            <a:off x="3850347" y="2447641"/>
            <a:ext cx="6808" cy="2956172"/>
          </a:xfrm>
          <a:prstGeom prst="bentConnector3">
            <a:avLst>
              <a:gd name="adj1" fmla="val 34578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03848" y="4922773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622102" y="580526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9" name="Rectangle 18"/>
          <p:cNvSpPr/>
          <p:nvPr/>
        </p:nvSpPr>
        <p:spPr>
          <a:xfrm>
            <a:off x="4729368" y="660368"/>
            <a:ext cx="4682530" cy="736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Fitur Read </a:t>
            </a:r>
            <a:r>
              <a:rPr lang="id-ID" sz="1200" b="1" dirty="0">
                <a:latin typeface="Trebuchet MS"/>
                <a:cs typeface="Trebuchet MS"/>
              </a:rPr>
              <a:t>dalam menu ini, </a:t>
            </a:r>
            <a:r>
              <a:rPr lang="id-ID" sz="1200" b="1" dirty="0" smtClean="0">
                <a:latin typeface="Trebuchet MS"/>
                <a:cs typeface="Trebuchet MS"/>
              </a:rPr>
              <a:t>menampilkan semua daftar buku baik yang tersedia maupun dipinjam</a:t>
            </a:r>
            <a:endParaRPr lang="id-ID" sz="1200" b="1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2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62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</a:t>
            </a:r>
            <a:r>
              <a:rPr lang="id-ID" sz="2400" kern="0" spc="110" dirty="0" smtClean="0"/>
              <a:t>6 </a:t>
            </a:r>
            <a:r>
              <a:rPr lang="id-ID" sz="1800" kern="0" spc="110" dirty="0" smtClean="0"/>
              <a:t>(Meminjam Buku)</a:t>
            </a:r>
            <a:endParaRPr lang="id-ID" sz="1800" kern="0" spc="110" dirty="0"/>
          </a:p>
        </p:txBody>
      </p:sp>
      <p:sp>
        <p:nvSpPr>
          <p:cNvPr id="18" name="Rounded Rectangle 17"/>
          <p:cNvSpPr/>
          <p:nvPr/>
        </p:nvSpPr>
        <p:spPr>
          <a:xfrm>
            <a:off x="1044498" y="550749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</a:t>
            </a:r>
            <a:r>
              <a:rPr lang="id-ID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Diamond 18"/>
          <p:cNvSpPr/>
          <p:nvPr/>
        </p:nvSpPr>
        <p:spPr>
          <a:xfrm>
            <a:off x="2771800" y="5229200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ingin lanjut meminjam buku?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520090" y="522919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ingin kembali ke menu utama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9733" y="427343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44497" y="413934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user tidak bisa meminjam buku karena maks hanya 3 buku yang bisa dipinjam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2771800" y="386104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Sebelumnya user sudah meminjam 3 buku?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987891" y="3861047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Ada buku yang tersedia?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40652" y="413934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notifikasi bahwa tidak ada buku yang tersedia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73240" y="413934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buku yang sebelumnya dipinjam user dan buku yang tersedia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1041" y="3114828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User memasukkan ISBN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512808" y="2836533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Buku dengan ISBN tersebut ada?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465958" y="201029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tidak ada buku yang tersedia dengan ISBN tersebut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24950" y="3114828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pilihan apakah user ingin meminjam buku dengan ISBN tersebut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1091345" y="1732384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yakin untuk meminjam buku tersebut?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4499" y="977087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User memasukkan tanggal pengembalian buku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73240" y="977088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pilihan apakah user ingin meminjam buku tersebut sesuai tangga pengembalian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987891" y="698792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yakin untuk meminjam buku tersebut?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524328" y="98591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notifikasi bahwa user berhasil meminjam buku tersebut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44499" y="3162342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tx1"/>
                </a:solidFill>
              </a:rPr>
              <a:t>Menampilkan notifikasi bahwa user </a:t>
            </a:r>
            <a:r>
              <a:rPr lang="id-ID" sz="900" dirty="0" smtClean="0">
                <a:solidFill>
                  <a:schemeClr val="tx1"/>
                </a:solidFill>
              </a:rPr>
              <a:t>tidak jadi </a:t>
            </a:r>
            <a:r>
              <a:rPr lang="id-ID" sz="900" dirty="0">
                <a:solidFill>
                  <a:schemeClr val="tx1"/>
                </a:solidFill>
              </a:rPr>
              <a:t>meminjam buku tersebut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941041" y="201029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tx1"/>
                </a:solidFill>
              </a:rPr>
              <a:t>Menampilkan notifikasi bahwa user </a:t>
            </a:r>
            <a:r>
              <a:rPr lang="id-ID" sz="900" dirty="0" smtClean="0">
                <a:solidFill>
                  <a:schemeClr val="tx1"/>
                </a:solidFill>
              </a:rPr>
              <a:t>tidak jadi </a:t>
            </a:r>
            <a:r>
              <a:rPr lang="id-ID" sz="900" dirty="0">
                <a:solidFill>
                  <a:schemeClr val="tx1"/>
                </a:solidFill>
              </a:rPr>
              <a:t>meminjam buku tersebut</a:t>
            </a:r>
          </a:p>
        </p:txBody>
      </p:sp>
      <p:sp>
        <p:nvSpPr>
          <p:cNvPr id="40" name="Oval 39"/>
          <p:cNvSpPr/>
          <p:nvPr/>
        </p:nvSpPr>
        <p:spPr>
          <a:xfrm>
            <a:off x="5952335" y="564158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1" name="Oval 40"/>
          <p:cNvSpPr/>
          <p:nvPr/>
        </p:nvSpPr>
        <p:spPr>
          <a:xfrm>
            <a:off x="369733" y="564158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F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84174" y="214476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F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1" idx="6"/>
            <a:endCxn id="18" idx="1"/>
          </p:cNvCxnSpPr>
          <p:nvPr/>
        </p:nvCxnSpPr>
        <p:spPr>
          <a:xfrm>
            <a:off x="656569" y="5795526"/>
            <a:ext cx="387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3"/>
            <a:endCxn id="19" idx="1"/>
          </p:cNvCxnSpPr>
          <p:nvPr/>
        </p:nvCxnSpPr>
        <p:spPr>
          <a:xfrm>
            <a:off x="2339751" y="5795526"/>
            <a:ext cx="43204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3"/>
            <a:endCxn id="20" idx="1"/>
          </p:cNvCxnSpPr>
          <p:nvPr/>
        </p:nvCxnSpPr>
        <p:spPr>
          <a:xfrm flipV="1">
            <a:off x="3973355" y="5795527"/>
            <a:ext cx="5467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3"/>
            <a:endCxn id="40" idx="2"/>
          </p:cNvCxnSpPr>
          <p:nvPr/>
        </p:nvCxnSpPr>
        <p:spPr>
          <a:xfrm flipV="1">
            <a:off x="5721645" y="5795526"/>
            <a:ext cx="2306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0"/>
          </p:cNvCxnSpPr>
          <p:nvPr/>
        </p:nvCxnSpPr>
        <p:spPr>
          <a:xfrm flipV="1">
            <a:off x="3372578" y="4993703"/>
            <a:ext cx="0" cy="23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1"/>
            <a:endCxn id="22" idx="3"/>
          </p:cNvCxnSpPr>
          <p:nvPr/>
        </p:nvCxnSpPr>
        <p:spPr>
          <a:xfrm flipH="1" flipV="1">
            <a:off x="2339750" y="4427375"/>
            <a:ext cx="4320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3"/>
            <a:endCxn id="26" idx="1"/>
          </p:cNvCxnSpPr>
          <p:nvPr/>
        </p:nvCxnSpPr>
        <p:spPr>
          <a:xfrm flipV="1">
            <a:off x="3973355" y="4427375"/>
            <a:ext cx="4998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4" idx="1"/>
          </p:cNvCxnSpPr>
          <p:nvPr/>
        </p:nvCxnSpPr>
        <p:spPr>
          <a:xfrm flipV="1">
            <a:off x="5768494" y="4427375"/>
            <a:ext cx="2193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3"/>
            <a:endCxn id="25" idx="1"/>
          </p:cNvCxnSpPr>
          <p:nvPr/>
        </p:nvCxnSpPr>
        <p:spPr>
          <a:xfrm>
            <a:off x="7189446" y="4427375"/>
            <a:ext cx="2512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0"/>
            <a:endCxn id="28" idx="2"/>
          </p:cNvCxnSpPr>
          <p:nvPr/>
        </p:nvCxnSpPr>
        <p:spPr>
          <a:xfrm flipH="1" flipV="1">
            <a:off x="6588668" y="3690892"/>
            <a:ext cx="1" cy="170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1"/>
            <a:endCxn id="29" idx="3"/>
          </p:cNvCxnSpPr>
          <p:nvPr/>
        </p:nvCxnSpPr>
        <p:spPr>
          <a:xfrm flipH="1">
            <a:off x="5714363" y="3402860"/>
            <a:ext cx="2266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9" idx="1"/>
            <a:endCxn id="31" idx="3"/>
          </p:cNvCxnSpPr>
          <p:nvPr/>
        </p:nvCxnSpPr>
        <p:spPr>
          <a:xfrm flipH="1" flipV="1">
            <a:off x="4020203" y="3402860"/>
            <a:ext cx="4926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0"/>
            <a:endCxn id="30" idx="2"/>
          </p:cNvCxnSpPr>
          <p:nvPr/>
        </p:nvCxnSpPr>
        <p:spPr>
          <a:xfrm flipH="1" flipV="1">
            <a:off x="5113585" y="2586355"/>
            <a:ext cx="1" cy="25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1"/>
            <a:endCxn id="42" idx="6"/>
          </p:cNvCxnSpPr>
          <p:nvPr/>
        </p:nvCxnSpPr>
        <p:spPr>
          <a:xfrm flipH="1">
            <a:off x="4071010" y="2298323"/>
            <a:ext cx="394948" cy="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1" idx="0"/>
            <a:endCxn id="32" idx="3"/>
          </p:cNvCxnSpPr>
          <p:nvPr/>
        </p:nvCxnSpPr>
        <p:spPr>
          <a:xfrm rot="16200000" flipV="1">
            <a:off x="2424681" y="2166931"/>
            <a:ext cx="816116" cy="10796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2" idx="2"/>
            <a:endCxn id="38" idx="0"/>
          </p:cNvCxnSpPr>
          <p:nvPr/>
        </p:nvCxnSpPr>
        <p:spPr>
          <a:xfrm>
            <a:off x="1692123" y="2865039"/>
            <a:ext cx="3" cy="29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69733" y="3275054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F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5" name="Elbow Connector 94"/>
          <p:cNvCxnSpPr>
            <a:stCxn id="20" idx="2"/>
            <a:endCxn id="18" idx="2"/>
          </p:cNvCxnSpPr>
          <p:nvPr/>
        </p:nvCxnSpPr>
        <p:spPr>
          <a:xfrm rot="5400000" flipH="1">
            <a:off x="3267349" y="4508335"/>
            <a:ext cx="278296" cy="3428743"/>
          </a:xfrm>
          <a:prstGeom prst="bentConnector3">
            <a:avLst>
              <a:gd name="adj1" fmla="val -821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8" idx="1"/>
          </p:cNvCxnSpPr>
          <p:nvPr/>
        </p:nvCxnSpPr>
        <p:spPr>
          <a:xfrm flipH="1">
            <a:off x="656569" y="3450374"/>
            <a:ext cx="3879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2" idx="1"/>
            <a:endCxn id="21" idx="6"/>
          </p:cNvCxnSpPr>
          <p:nvPr/>
        </p:nvCxnSpPr>
        <p:spPr>
          <a:xfrm flipH="1">
            <a:off x="656569" y="4427375"/>
            <a:ext cx="3879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2" idx="0"/>
            <a:endCxn id="33" idx="2"/>
          </p:cNvCxnSpPr>
          <p:nvPr/>
        </p:nvCxnSpPr>
        <p:spPr>
          <a:xfrm flipV="1">
            <a:off x="1692123" y="1553151"/>
            <a:ext cx="3" cy="179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3" idx="3"/>
            <a:endCxn id="34" idx="1"/>
          </p:cNvCxnSpPr>
          <p:nvPr/>
        </p:nvCxnSpPr>
        <p:spPr>
          <a:xfrm>
            <a:off x="2339752" y="1265119"/>
            <a:ext cx="21334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5" idx="2"/>
            <a:endCxn id="39" idx="0"/>
          </p:cNvCxnSpPr>
          <p:nvPr/>
        </p:nvCxnSpPr>
        <p:spPr>
          <a:xfrm flipH="1">
            <a:off x="6588668" y="1831447"/>
            <a:ext cx="1" cy="178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4" idx="3"/>
            <a:endCxn id="35" idx="1"/>
          </p:cNvCxnSpPr>
          <p:nvPr/>
        </p:nvCxnSpPr>
        <p:spPr>
          <a:xfrm>
            <a:off x="5768493" y="1265120"/>
            <a:ext cx="21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3"/>
            <a:endCxn id="36" idx="1"/>
          </p:cNvCxnSpPr>
          <p:nvPr/>
        </p:nvCxnSpPr>
        <p:spPr>
          <a:xfrm>
            <a:off x="7189446" y="1265120"/>
            <a:ext cx="334882" cy="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5" idx="2"/>
          </p:cNvCxnSpPr>
          <p:nvPr/>
        </p:nvCxnSpPr>
        <p:spPr>
          <a:xfrm>
            <a:off x="8088279" y="4715407"/>
            <a:ext cx="0" cy="1881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9" idx="3"/>
          </p:cNvCxnSpPr>
          <p:nvPr/>
        </p:nvCxnSpPr>
        <p:spPr>
          <a:xfrm>
            <a:off x="7236294" y="2298323"/>
            <a:ext cx="1800202" cy="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31083" y="605880"/>
            <a:ext cx="5997101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r>
              <a:rPr lang="id-ID" sz="1200" b="1" dirty="0" smtClean="0">
                <a:latin typeface="Trebuchet MS"/>
                <a:cs typeface="Trebuchet MS"/>
              </a:rPr>
              <a:t> kemungkinan output yang akan didapatkan oleh user di Menu 6</a:t>
            </a:r>
            <a:endParaRPr lang="id-ID" sz="1200" b="1" dirty="0">
              <a:latin typeface="Trebuchet MS"/>
              <a:cs typeface="Trebuchet MS"/>
            </a:endParaRPr>
          </a:p>
        </p:txBody>
      </p:sp>
      <p:cxnSp>
        <p:nvCxnSpPr>
          <p:cNvPr id="174" name="Elbow Connector 173"/>
          <p:cNvCxnSpPr>
            <a:stCxn id="36" idx="3"/>
          </p:cNvCxnSpPr>
          <p:nvPr/>
        </p:nvCxnSpPr>
        <p:spPr>
          <a:xfrm flipH="1">
            <a:off x="1692122" y="1273945"/>
            <a:ext cx="7127459" cy="5323407"/>
          </a:xfrm>
          <a:prstGeom prst="bentConnector3">
            <a:avLst>
              <a:gd name="adj1" fmla="val -32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71281" y="411490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732087" y="3738406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155799" y="3402860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257436" y="1578495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697663" y="5487691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128207" y="98551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968919" y="4993702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958130" y="4582612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99295" y="414761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115616" y="2812974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499992" y="258635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667046" y="1677558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499992" y="6222706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872087" y="5487212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56569" y="4561518"/>
            <a:ext cx="60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878192" y="1677557"/>
            <a:ext cx="61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5.P1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348296" y="5301208"/>
            <a:ext cx="663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7.P2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524328" y="669310"/>
            <a:ext cx="64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6.P1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13152" y="2966862"/>
            <a:ext cx="57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899295" y="1920869"/>
            <a:ext cx="60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622238" y="3831566"/>
            <a:ext cx="69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125115" y="2624697"/>
            <a:ext cx="182653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2 Fitur dalam menu ini, yaitu Fitur Read dan Update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56176" y="5013176"/>
            <a:ext cx="2838167" cy="117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latin typeface="Trebuchet MS"/>
                <a:cs typeface="Trebuchet MS"/>
              </a:rPr>
              <a:t>2 pilihan di Menu </a:t>
            </a:r>
            <a:r>
              <a:rPr lang="id-ID" sz="1200" b="1" dirty="0" smtClean="0">
                <a:latin typeface="Trebuchet MS"/>
                <a:cs typeface="Trebuchet MS"/>
              </a:rPr>
              <a:t>6 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 yang </a:t>
            </a:r>
            <a:r>
              <a:rPr lang="id-ID" sz="1200" b="1" dirty="0">
                <a:latin typeface="Trebuchet MS"/>
                <a:cs typeface="Trebuchet MS"/>
              </a:rPr>
              <a:t>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   Pilihan 1: Lanjut </a:t>
            </a:r>
            <a:r>
              <a:rPr lang="id-ID" sz="1200" b="1" dirty="0" smtClean="0">
                <a:latin typeface="Trebuchet MS"/>
                <a:cs typeface="Trebuchet MS"/>
              </a:rPr>
              <a:t>meminjam buku</a:t>
            </a:r>
            <a:endParaRPr lang="id-ID" sz="1200" b="1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   Pilihan 2: Kembali ke menu utama</a:t>
            </a:r>
          </a:p>
        </p:txBody>
      </p:sp>
    </p:spTree>
    <p:extLst>
      <p:ext uri="{BB962C8B-B14F-4D97-AF65-F5344CB8AC3E}">
        <p14:creationId xmlns:p14="http://schemas.microsoft.com/office/powerpoint/2010/main" val="24719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7</a:t>
            </a:r>
            <a:r>
              <a:rPr lang="id-ID" sz="2400" kern="0" spc="110" dirty="0" smtClean="0"/>
              <a:t> </a:t>
            </a:r>
            <a:r>
              <a:rPr lang="id-ID" sz="1800" kern="0" spc="110" dirty="0" smtClean="0"/>
              <a:t>(Mengembalikan Buku)</a:t>
            </a:r>
            <a:endParaRPr lang="id-ID" sz="1800" kern="0" spc="110" dirty="0"/>
          </a:p>
        </p:txBody>
      </p:sp>
      <p:sp>
        <p:nvSpPr>
          <p:cNvPr id="140" name="Rectangle 139"/>
          <p:cNvSpPr/>
          <p:nvPr/>
        </p:nvSpPr>
        <p:spPr>
          <a:xfrm>
            <a:off x="231083" y="605880"/>
            <a:ext cx="5997101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lang="id-ID" sz="1200" b="1" dirty="0" smtClean="0">
                <a:latin typeface="Trebuchet MS"/>
                <a:cs typeface="Trebuchet MS"/>
              </a:rPr>
              <a:t> kemungkinan output yang akan didapatkan oleh user di Menu 7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259632" y="1763079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</a:t>
            </a:r>
            <a:r>
              <a:rPr lang="id-ID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Diamond 78"/>
          <p:cNvSpPr/>
          <p:nvPr/>
        </p:nvSpPr>
        <p:spPr>
          <a:xfrm>
            <a:off x="3538458" y="1472002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ingin lanjut mengembalikan buku?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0" name="Diamond 79"/>
          <p:cNvSpPr/>
          <p:nvPr/>
        </p:nvSpPr>
        <p:spPr>
          <a:xfrm>
            <a:off x="5494975" y="1472001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ingin kembali ke menu utama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062202" y="1884382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11191" y="2609309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217295" y="546161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3799" y="2977204"/>
            <a:ext cx="7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3538457" y="3006686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Ada buku yang bisa dikembalikan oleh user?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259632" y="328498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Menampilkan notifikasi bahwa </a:t>
            </a:r>
            <a:r>
              <a:rPr lang="id-ID" sz="800" dirty="0" smtClean="0">
                <a:solidFill>
                  <a:schemeClr val="tx1"/>
                </a:solidFill>
              </a:rPr>
              <a:t>tidak ada buku yang bisa dikembalikan oleh user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48125" y="328498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tx1"/>
                </a:solidFill>
              </a:rPr>
              <a:t>Menampilkan </a:t>
            </a:r>
            <a:r>
              <a:rPr lang="id-ID" sz="1000" dirty="0" smtClean="0">
                <a:solidFill>
                  <a:schemeClr val="tx1"/>
                </a:solidFill>
              </a:rPr>
              <a:t>semua buku yang dipinjam oleh user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329902" y="3284981"/>
            <a:ext cx="141934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>
                <a:solidFill>
                  <a:schemeClr val="tx1"/>
                </a:solidFill>
              </a:rPr>
              <a:t>User memasukkan  angka yang bersesuaian  dengan penomoran buku yang ditampilkan sebelumnya untuk dilakukan pengembalian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391948" y="4581128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pilihan apakah user ingin mengembalikan buku tersebut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11" name="Diamond 110"/>
          <p:cNvSpPr/>
          <p:nvPr/>
        </p:nvSpPr>
        <p:spPr>
          <a:xfrm>
            <a:off x="5494975" y="4302832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User yakin untuk mengembalikan buku tersebut?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516038" y="4581127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Menampilkan notifikasi bahwa </a:t>
            </a:r>
            <a:r>
              <a:rPr lang="id-ID" sz="800" dirty="0" smtClean="0">
                <a:solidFill>
                  <a:schemeClr val="tx1"/>
                </a:solidFill>
              </a:rPr>
              <a:t>user berhasil mengembalikan buku tersebut dan informasi tambahan lainnya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259631" y="4581127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daftar semua buku setelah user mengembalikan buku tersebut </a:t>
            </a:r>
            <a:endParaRPr lang="id-ID" sz="9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78" idx="3"/>
            <a:endCxn id="79" idx="1"/>
          </p:cNvCxnSpPr>
          <p:nvPr/>
        </p:nvCxnSpPr>
        <p:spPr>
          <a:xfrm flipV="1">
            <a:off x="2554885" y="2038330"/>
            <a:ext cx="983573" cy="12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9" idx="3"/>
            <a:endCxn id="80" idx="1"/>
          </p:cNvCxnSpPr>
          <p:nvPr/>
        </p:nvCxnSpPr>
        <p:spPr>
          <a:xfrm flipV="1">
            <a:off x="4740013" y="2038329"/>
            <a:ext cx="7549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2" idx="0"/>
          </p:cNvCxnSpPr>
          <p:nvPr/>
        </p:nvCxnSpPr>
        <p:spPr>
          <a:xfrm>
            <a:off x="4139235" y="2604657"/>
            <a:ext cx="0" cy="40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2" idx="1"/>
            <a:endCxn id="103" idx="3"/>
          </p:cNvCxnSpPr>
          <p:nvPr/>
        </p:nvCxnSpPr>
        <p:spPr>
          <a:xfrm flipH="1" flipV="1">
            <a:off x="2554885" y="3573013"/>
            <a:ext cx="983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2" idx="3"/>
            <a:endCxn id="104" idx="1"/>
          </p:cNvCxnSpPr>
          <p:nvPr/>
        </p:nvCxnSpPr>
        <p:spPr>
          <a:xfrm flipV="1">
            <a:off x="4740012" y="3573013"/>
            <a:ext cx="70811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4" idx="3"/>
          </p:cNvCxnSpPr>
          <p:nvPr/>
        </p:nvCxnSpPr>
        <p:spPr>
          <a:xfrm>
            <a:off x="6743378" y="3573013"/>
            <a:ext cx="586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9" idx="2"/>
            <a:endCxn id="110" idx="0"/>
          </p:cNvCxnSpPr>
          <p:nvPr/>
        </p:nvCxnSpPr>
        <p:spPr>
          <a:xfrm flipH="1">
            <a:off x="8039575" y="3861045"/>
            <a:ext cx="1" cy="72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0" idx="1"/>
            <a:endCxn id="111" idx="3"/>
          </p:cNvCxnSpPr>
          <p:nvPr/>
        </p:nvCxnSpPr>
        <p:spPr>
          <a:xfrm flipH="1">
            <a:off x="6696530" y="4869160"/>
            <a:ext cx="695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1" idx="1"/>
            <a:endCxn id="113" idx="3"/>
          </p:cNvCxnSpPr>
          <p:nvPr/>
        </p:nvCxnSpPr>
        <p:spPr>
          <a:xfrm flipH="1" flipV="1">
            <a:off x="4811291" y="4869159"/>
            <a:ext cx="6836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3" idx="1"/>
            <a:endCxn id="114" idx="3"/>
          </p:cNvCxnSpPr>
          <p:nvPr/>
        </p:nvCxnSpPr>
        <p:spPr>
          <a:xfrm flipH="1">
            <a:off x="2554884" y="4869159"/>
            <a:ext cx="961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0" idx="3"/>
            <a:endCxn id="81" idx="2"/>
          </p:cNvCxnSpPr>
          <p:nvPr/>
        </p:nvCxnSpPr>
        <p:spPr>
          <a:xfrm flipV="1">
            <a:off x="6696530" y="2038328"/>
            <a:ext cx="3656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46" idx="0"/>
          </p:cNvCxnSpPr>
          <p:nvPr/>
        </p:nvCxnSpPr>
        <p:spPr>
          <a:xfrm>
            <a:off x="6095752" y="5435487"/>
            <a:ext cx="0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5448125" y="579552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Menampilkan notifikasi bahwa </a:t>
            </a:r>
            <a:r>
              <a:rPr lang="id-ID" sz="800" dirty="0" smtClean="0">
                <a:solidFill>
                  <a:schemeClr val="tx1"/>
                </a:solidFill>
              </a:rPr>
              <a:t>user tidak jadi mengembalikan buku tersebut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146" idx="1"/>
            <a:endCxn id="78" idx="1"/>
          </p:cNvCxnSpPr>
          <p:nvPr/>
        </p:nvCxnSpPr>
        <p:spPr>
          <a:xfrm rot="10800000">
            <a:off x="1259633" y="2051112"/>
            <a:ext cx="4188493" cy="4032447"/>
          </a:xfrm>
          <a:prstGeom prst="bentConnector3">
            <a:avLst>
              <a:gd name="adj1" fmla="val 11378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03" idx="1"/>
          </p:cNvCxnSpPr>
          <p:nvPr/>
        </p:nvCxnSpPr>
        <p:spPr>
          <a:xfrm flipH="1">
            <a:off x="683568" y="3573013"/>
            <a:ext cx="576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4" idx="1"/>
          </p:cNvCxnSpPr>
          <p:nvPr/>
        </p:nvCxnSpPr>
        <p:spPr>
          <a:xfrm flipH="1">
            <a:off x="683568" y="4869159"/>
            <a:ext cx="5760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701568" y="1609190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811291" y="329208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993373" y="4558626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cxnSp>
        <p:nvCxnSpPr>
          <p:cNvPr id="141" name="Elbow Connector 140"/>
          <p:cNvCxnSpPr>
            <a:stCxn id="80" idx="0"/>
            <a:endCxn id="78" idx="0"/>
          </p:cNvCxnSpPr>
          <p:nvPr/>
        </p:nvCxnSpPr>
        <p:spPr>
          <a:xfrm rot="16200000" flipH="1" flipV="1">
            <a:off x="3855967" y="-476707"/>
            <a:ext cx="291078" cy="4188494"/>
          </a:xfrm>
          <a:prstGeom prst="bentConnector3">
            <a:avLst>
              <a:gd name="adj1" fmla="val -785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839100" y="3292084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770066" y="1763079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053565" y="116422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690659" y="2137627"/>
            <a:ext cx="63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94969" y="4218800"/>
            <a:ext cx="716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68651" y="5435487"/>
            <a:ext cx="69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1763841" y="2553683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G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80" idx="0"/>
            <a:endCxn id="78" idx="2"/>
          </p:cNvCxnSpPr>
          <p:nvPr/>
        </p:nvCxnSpPr>
        <p:spPr>
          <a:xfrm flipV="1">
            <a:off x="1907259" y="2339143"/>
            <a:ext cx="0" cy="214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062201" y="605880"/>
            <a:ext cx="182653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2 Fitur dalam menu ini, yaitu Fitur Read dan Update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4514" y="2204864"/>
            <a:ext cx="4572000" cy="1108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100" b="1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100" b="1" dirty="0">
                <a:latin typeface="Trebuchet MS"/>
                <a:cs typeface="Trebuchet MS"/>
              </a:rPr>
              <a:t>Terdapat 2 pilihan di Menu </a:t>
            </a:r>
            <a:r>
              <a:rPr lang="id-ID" sz="1100" b="1" dirty="0" smtClean="0">
                <a:latin typeface="Trebuchet MS"/>
                <a:cs typeface="Trebuchet MS"/>
              </a:rPr>
              <a:t>7 </a:t>
            </a:r>
            <a:endParaRPr lang="id-ID" sz="1100" b="1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100" b="1" dirty="0">
                <a:latin typeface="Trebuchet MS"/>
                <a:cs typeface="Trebuchet MS"/>
              </a:rPr>
              <a:t>    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100" b="1" dirty="0">
                <a:latin typeface="Trebuchet MS"/>
                <a:cs typeface="Trebuchet MS"/>
              </a:rPr>
              <a:t>    Pilihan 1: Lanjut </a:t>
            </a:r>
            <a:r>
              <a:rPr lang="id-ID" sz="1100" b="1" dirty="0" smtClean="0">
                <a:latin typeface="Trebuchet MS"/>
                <a:cs typeface="Trebuchet MS"/>
              </a:rPr>
              <a:t>memngembalikan </a:t>
            </a:r>
            <a:r>
              <a:rPr lang="id-ID" sz="1100" b="1" dirty="0">
                <a:latin typeface="Trebuchet MS"/>
                <a:cs typeface="Trebuchet MS"/>
              </a:rPr>
              <a:t>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100" b="1" dirty="0">
                <a:latin typeface="Trebuchet MS"/>
                <a:cs typeface="Trebuchet MS"/>
              </a:rPr>
              <a:t>    Pilihan 2: Kembali ke menu utama</a:t>
            </a:r>
          </a:p>
        </p:txBody>
      </p:sp>
    </p:spTree>
    <p:extLst>
      <p:ext uri="{BB962C8B-B14F-4D97-AF65-F5344CB8AC3E}">
        <p14:creationId xmlns:p14="http://schemas.microsoft.com/office/powerpoint/2010/main" val="16104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334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8</a:t>
            </a:r>
            <a:r>
              <a:rPr lang="id-ID" sz="2400" kern="0" spc="110" dirty="0" smtClean="0"/>
              <a:t> </a:t>
            </a:r>
            <a:r>
              <a:rPr lang="id-ID" sz="1800" kern="0" spc="110" dirty="0" smtClean="0"/>
              <a:t>(Memperpanjang Buku)</a:t>
            </a:r>
            <a:endParaRPr lang="id-ID" sz="1800" kern="0" spc="110" dirty="0"/>
          </a:p>
        </p:txBody>
      </p:sp>
      <p:sp>
        <p:nvSpPr>
          <p:cNvPr id="140" name="Rectangle 139"/>
          <p:cNvSpPr/>
          <p:nvPr/>
        </p:nvSpPr>
        <p:spPr>
          <a:xfrm>
            <a:off x="231083" y="605880"/>
            <a:ext cx="5997101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lang="id-ID" sz="1200" b="1" dirty="0" smtClean="0">
                <a:latin typeface="Trebuchet MS"/>
                <a:cs typeface="Trebuchet MS"/>
              </a:rPr>
              <a:t> kemungkinan output yang akan didapatkan oleh user di Menu 8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94271" y="161906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</a:t>
            </a:r>
            <a:r>
              <a:rPr lang="id-ID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2" name="Diamond 131"/>
          <p:cNvSpPr/>
          <p:nvPr/>
        </p:nvSpPr>
        <p:spPr>
          <a:xfrm>
            <a:off x="2706158" y="134076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ingin lanjut memperpanjangbuku?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4325030" y="134076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ingin kembali ke menu utama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994273" y="313123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user tidak bisa memperpanjang buku karena belum meminjam buku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35" name="Diamond 134"/>
          <p:cNvSpPr/>
          <p:nvPr/>
        </p:nvSpPr>
        <p:spPr>
          <a:xfrm>
            <a:off x="2706159" y="2852936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Ada buku yang sedang dipinjam user?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311732" y="313123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semua buku yang bisa diperpanjang oleh user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278180" y="435576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User memasukkan tanggal pengembalian terbaru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668344" y="313123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tx1"/>
                </a:solidFill>
              </a:rPr>
              <a:t>Menampilkan pilihan apakah user ingin </a:t>
            </a:r>
            <a:r>
              <a:rPr lang="id-ID" sz="900" dirty="0" smtClean="0">
                <a:solidFill>
                  <a:schemeClr val="tx1"/>
                </a:solidFill>
              </a:rPr>
              <a:t>memperpanjang </a:t>
            </a:r>
            <a:r>
              <a:rPr lang="id-ID" sz="900" dirty="0">
                <a:solidFill>
                  <a:schemeClr val="tx1"/>
                </a:solidFill>
              </a:rPr>
              <a:t>buku tersebut</a:t>
            </a:r>
          </a:p>
        </p:txBody>
      </p:sp>
      <p:sp>
        <p:nvSpPr>
          <p:cNvPr id="139" name="Diamond 138"/>
          <p:cNvSpPr/>
          <p:nvPr/>
        </p:nvSpPr>
        <p:spPr>
          <a:xfrm>
            <a:off x="7715192" y="4077465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yakin untuk memperpanjang buku tersebut?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023011" y="4352909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informasi tambahan jika user berhasil memperpanjangan buku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94272" y="544895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notifikasi bahwa user berhasil meminjam buku tersebut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4311731" y="544895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Menampilkan notifikasi bahwa user </a:t>
            </a:r>
            <a:r>
              <a:rPr lang="id-ID" sz="800" dirty="0" smtClean="0">
                <a:solidFill>
                  <a:schemeClr val="tx1"/>
                </a:solidFill>
              </a:rPr>
              <a:t>tidak jadi memperpanjang buku </a:t>
            </a:r>
            <a:r>
              <a:rPr lang="id-ID" sz="800" dirty="0">
                <a:solidFill>
                  <a:schemeClr val="tx1"/>
                </a:solidFill>
              </a:rPr>
              <a:t>tersebut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5960965" y="3131231"/>
            <a:ext cx="141934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>
                <a:solidFill>
                  <a:schemeClr val="tx1"/>
                </a:solidFill>
              </a:rPr>
              <a:t>User memasukkan  angka yang bersesuaian  dengan penomoran buku yang ditampilkan sebelumnya untuk dilakukan perpanjangan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45" name="Diamond 144"/>
          <p:cNvSpPr/>
          <p:nvPr/>
        </p:nvSpPr>
        <p:spPr>
          <a:xfrm>
            <a:off x="2706159" y="517065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yakin untuk memperpanjang buku tersebut?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659309" y="4352909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Menampilkan pilihan apakah user ingin </a:t>
            </a:r>
            <a:r>
              <a:rPr lang="id-ID" sz="800" dirty="0" smtClean="0">
                <a:solidFill>
                  <a:schemeClr val="tx1"/>
                </a:solidFill>
              </a:rPr>
              <a:t>memperpanjang </a:t>
            </a:r>
            <a:r>
              <a:rPr lang="id-ID" sz="800" dirty="0">
                <a:solidFill>
                  <a:schemeClr val="tx1"/>
                </a:solidFill>
              </a:rPr>
              <a:t>buku tersebut</a:t>
            </a:r>
          </a:p>
        </p:txBody>
      </p:sp>
      <p:cxnSp>
        <p:nvCxnSpPr>
          <p:cNvPr id="147" name="Straight Arrow Connector 146"/>
          <p:cNvCxnSpPr>
            <a:stCxn id="131" idx="3"/>
            <a:endCxn id="132" idx="1"/>
          </p:cNvCxnSpPr>
          <p:nvPr/>
        </p:nvCxnSpPr>
        <p:spPr>
          <a:xfrm>
            <a:off x="2289524" y="1907095"/>
            <a:ext cx="4166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2" idx="3"/>
            <a:endCxn id="133" idx="1"/>
          </p:cNvCxnSpPr>
          <p:nvPr/>
        </p:nvCxnSpPr>
        <p:spPr>
          <a:xfrm>
            <a:off x="3907713" y="1907096"/>
            <a:ext cx="4173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3" idx="3"/>
          </p:cNvCxnSpPr>
          <p:nvPr/>
        </p:nvCxnSpPr>
        <p:spPr>
          <a:xfrm>
            <a:off x="5526585" y="1907096"/>
            <a:ext cx="341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2"/>
            <a:endCxn id="135" idx="0"/>
          </p:cNvCxnSpPr>
          <p:nvPr/>
        </p:nvCxnSpPr>
        <p:spPr>
          <a:xfrm>
            <a:off x="3306936" y="2473423"/>
            <a:ext cx="1" cy="37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5" idx="1"/>
            <a:endCxn id="134" idx="3"/>
          </p:cNvCxnSpPr>
          <p:nvPr/>
        </p:nvCxnSpPr>
        <p:spPr>
          <a:xfrm flipH="1" flipV="1">
            <a:off x="2289526" y="3419263"/>
            <a:ext cx="4166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5" idx="3"/>
            <a:endCxn id="136" idx="1"/>
          </p:cNvCxnSpPr>
          <p:nvPr/>
        </p:nvCxnSpPr>
        <p:spPr>
          <a:xfrm flipV="1">
            <a:off x="3907714" y="3419263"/>
            <a:ext cx="4040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4" idx="1"/>
          </p:cNvCxnSpPr>
          <p:nvPr/>
        </p:nvCxnSpPr>
        <p:spPr>
          <a:xfrm>
            <a:off x="5606985" y="3419263"/>
            <a:ext cx="353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4" idx="3"/>
            <a:endCxn id="138" idx="1"/>
          </p:cNvCxnSpPr>
          <p:nvPr/>
        </p:nvCxnSpPr>
        <p:spPr>
          <a:xfrm>
            <a:off x="7380312" y="341926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8" idx="2"/>
            <a:endCxn id="139" idx="0"/>
          </p:cNvCxnSpPr>
          <p:nvPr/>
        </p:nvCxnSpPr>
        <p:spPr>
          <a:xfrm flipH="1">
            <a:off x="8315970" y="3707295"/>
            <a:ext cx="1" cy="37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1"/>
            <a:endCxn id="141" idx="3"/>
          </p:cNvCxnSpPr>
          <p:nvPr/>
        </p:nvCxnSpPr>
        <p:spPr>
          <a:xfrm flipH="1" flipV="1">
            <a:off x="7318264" y="4640941"/>
            <a:ext cx="396928" cy="2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1" idx="1"/>
            <a:endCxn id="137" idx="3"/>
          </p:cNvCxnSpPr>
          <p:nvPr/>
        </p:nvCxnSpPr>
        <p:spPr>
          <a:xfrm flipH="1">
            <a:off x="5573433" y="4640941"/>
            <a:ext cx="449578" cy="2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7" idx="1"/>
            <a:endCxn id="146" idx="3"/>
          </p:cNvCxnSpPr>
          <p:nvPr/>
        </p:nvCxnSpPr>
        <p:spPr>
          <a:xfrm flipH="1" flipV="1">
            <a:off x="3954562" y="4640941"/>
            <a:ext cx="323618" cy="2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6" idx="2"/>
            <a:endCxn id="145" idx="0"/>
          </p:cNvCxnSpPr>
          <p:nvPr/>
        </p:nvCxnSpPr>
        <p:spPr>
          <a:xfrm>
            <a:off x="3306936" y="4928973"/>
            <a:ext cx="1" cy="24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45" idx="1"/>
            <a:endCxn id="142" idx="3"/>
          </p:cNvCxnSpPr>
          <p:nvPr/>
        </p:nvCxnSpPr>
        <p:spPr>
          <a:xfrm flipH="1" flipV="1">
            <a:off x="2289525" y="5736986"/>
            <a:ext cx="4166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45" idx="3"/>
            <a:endCxn id="143" idx="1"/>
          </p:cNvCxnSpPr>
          <p:nvPr/>
        </p:nvCxnSpPr>
        <p:spPr>
          <a:xfrm flipV="1">
            <a:off x="3907714" y="5736986"/>
            <a:ext cx="4040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43" idx="2"/>
            <a:endCxn id="131" idx="1"/>
          </p:cNvCxnSpPr>
          <p:nvPr/>
        </p:nvCxnSpPr>
        <p:spPr>
          <a:xfrm rot="5400000" flipH="1">
            <a:off x="917853" y="1983514"/>
            <a:ext cx="4117923" cy="3965087"/>
          </a:xfrm>
          <a:prstGeom prst="bentConnector4">
            <a:avLst>
              <a:gd name="adj1" fmla="val -10574"/>
              <a:gd name="adj2" fmla="val 11207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39" idx="2"/>
            <a:endCxn id="143" idx="3"/>
          </p:cNvCxnSpPr>
          <p:nvPr/>
        </p:nvCxnSpPr>
        <p:spPr>
          <a:xfrm rot="5400000">
            <a:off x="6698044" y="4119060"/>
            <a:ext cx="526866" cy="27089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34" idx="1"/>
          </p:cNvCxnSpPr>
          <p:nvPr/>
        </p:nvCxnSpPr>
        <p:spPr>
          <a:xfrm flipH="1">
            <a:off x="539552" y="3419263"/>
            <a:ext cx="4547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42" idx="1"/>
          </p:cNvCxnSpPr>
          <p:nvPr/>
        </p:nvCxnSpPr>
        <p:spPr>
          <a:xfrm flipH="1">
            <a:off x="539552" y="5736986"/>
            <a:ext cx="45472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259632" y="1008459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8" name="Oval 207"/>
          <p:cNvSpPr/>
          <p:nvPr/>
        </p:nvSpPr>
        <p:spPr>
          <a:xfrm>
            <a:off x="5868025" y="1753149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J</a:t>
            </a:r>
            <a:endParaRPr lang="id-ID" dirty="0">
              <a:solidFill>
                <a:srgbClr val="FF0000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1403648" y="1316351"/>
            <a:ext cx="1" cy="302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410785" y="1630413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430629" y="531966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976814" y="2545159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999148" y="3087802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332462" y="433316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cxnSp>
        <p:nvCxnSpPr>
          <p:cNvPr id="218" name="Elbow Connector 217"/>
          <p:cNvCxnSpPr>
            <a:stCxn id="133" idx="0"/>
            <a:endCxn id="131" idx="0"/>
          </p:cNvCxnSpPr>
          <p:nvPr/>
        </p:nvCxnSpPr>
        <p:spPr>
          <a:xfrm rot="16200000" flipH="1" flipV="1">
            <a:off x="3144705" y="-162040"/>
            <a:ext cx="278295" cy="3283910"/>
          </a:xfrm>
          <a:prstGeom prst="bentConnector3">
            <a:avLst>
              <a:gd name="adj1" fmla="val -821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2328811" y="3043893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220" name="TextBox 219"/>
          <p:cNvSpPr txBox="1"/>
          <p:nvPr/>
        </p:nvSpPr>
        <p:spPr>
          <a:xfrm>
            <a:off x="4887954" y="115993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8263074" y="521012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707973" y="5373216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3903827" y="159926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831290" y="2839931"/>
            <a:ext cx="93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643483" y="5364008"/>
            <a:ext cx="584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531136" y="5016770"/>
            <a:ext cx="69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37009" y="5170659"/>
            <a:ext cx="60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676076" y="1340768"/>
            <a:ext cx="55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5.P2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47876" y="642804"/>
            <a:ext cx="182653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2 Fitur dalam menu ini, yaitu Fitur Read dan Update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6136" y="1872799"/>
            <a:ext cx="4572000" cy="1196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200" b="1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>
                <a:latin typeface="Trebuchet MS"/>
                <a:cs typeface="Trebuchet MS"/>
              </a:rPr>
              <a:t>Terdapat 2 pilihan di Menu </a:t>
            </a:r>
            <a:r>
              <a:rPr lang="id-ID" sz="1200" b="1" dirty="0" smtClean="0">
                <a:latin typeface="Trebuchet MS"/>
                <a:cs typeface="Trebuchet MS"/>
              </a:rPr>
              <a:t>8 </a:t>
            </a:r>
            <a:endParaRPr lang="id-ID" sz="1200" b="1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   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   Pilihan 1: Lanjut </a:t>
            </a:r>
            <a:r>
              <a:rPr lang="id-ID" sz="1200" b="1" dirty="0" smtClean="0">
                <a:latin typeface="Trebuchet MS"/>
                <a:cs typeface="Trebuchet MS"/>
              </a:rPr>
              <a:t>memperpanjang </a:t>
            </a:r>
            <a:r>
              <a:rPr lang="id-ID" sz="1200" b="1" dirty="0">
                <a:latin typeface="Trebuchet MS"/>
                <a:cs typeface="Trebuchet MS"/>
              </a:rPr>
              <a:t>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   Pilihan 2: Kembali ke menu utama</a:t>
            </a:r>
          </a:p>
        </p:txBody>
      </p:sp>
    </p:spTree>
    <p:extLst>
      <p:ext uri="{BB962C8B-B14F-4D97-AF65-F5344CB8AC3E}">
        <p14:creationId xmlns:p14="http://schemas.microsoft.com/office/powerpoint/2010/main" val="4167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5 (Menampilkan Daftar Semua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5475440" y="3633269"/>
            <a:ext cx="2079319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menampilkan daftar buku yang tersedia dan buku yang dipinjam</a:t>
            </a:r>
            <a:endParaRPr lang="id-ID" sz="1200" b="1" dirty="0">
              <a:latin typeface="Trebuchet MS"/>
              <a:cs typeface="Trebuchet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46274" r="51578" b="36608"/>
          <a:stretch/>
        </p:blipFill>
        <p:spPr bwMode="auto">
          <a:xfrm>
            <a:off x="1092349" y="2892123"/>
            <a:ext cx="4070210" cy="19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935370" y="3873182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3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6 (Meminjam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5220072" y="1954574"/>
            <a:ext cx="2079319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mengecek apakah ada buku dengan ISBN inputan user yang tersedia di perpus untuk dipinjam</a:t>
            </a:r>
            <a:endParaRPr lang="id-ID" sz="1200" b="1" dirty="0">
              <a:latin typeface="Trebuchet MS"/>
              <a:cs typeface="Trebuchet M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36152" r="17247" b="27450"/>
          <a:stretch/>
        </p:blipFill>
        <p:spPr bwMode="auto">
          <a:xfrm>
            <a:off x="251520" y="1603022"/>
            <a:ext cx="4505555" cy="17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6" t="33577" r="11863" b="7176"/>
          <a:stretch/>
        </p:blipFill>
        <p:spPr bwMode="auto">
          <a:xfrm>
            <a:off x="467544" y="3325590"/>
            <a:ext cx="5520525" cy="332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1051790" y="1988840"/>
            <a:ext cx="179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9648" y="3501008"/>
            <a:ext cx="0" cy="2160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22358" y="4991844"/>
            <a:ext cx="2079319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mengubah nilai pada data buku yang dipinjam jika user yakin ingin meminjam buku tersebut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4572000" y="1943911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Left Arrow 31"/>
          <p:cNvSpPr/>
          <p:nvPr/>
        </p:nvSpPr>
        <p:spPr>
          <a:xfrm>
            <a:off x="5667980" y="5301208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731106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7 (Mengembalikan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4233048" y="2043064"/>
            <a:ext cx="2079319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menampilkan semua buku yang telah dipinjam user jika ada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7664" y="4893273"/>
            <a:ext cx="2079319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mengubah nilai pada data buku yang dikembalikan jika user yakin ingin mengembalikan buku tersebut</a:t>
            </a:r>
            <a:endParaRPr lang="id-ID" sz="1200" b="1" dirty="0">
              <a:latin typeface="Trebuchet MS"/>
              <a:cs typeface="Trebuchet M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36137" r="43262" b="28715"/>
          <a:stretch/>
        </p:blipFill>
        <p:spPr bwMode="auto">
          <a:xfrm>
            <a:off x="950119" y="1634075"/>
            <a:ext cx="2917205" cy="220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6" t="27987" r="11737" b="7057"/>
          <a:stretch/>
        </p:blipFill>
        <p:spPr bwMode="auto">
          <a:xfrm>
            <a:off x="3789950" y="3346943"/>
            <a:ext cx="5102530" cy="33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Left Arrow 30"/>
          <p:cNvSpPr/>
          <p:nvPr/>
        </p:nvSpPr>
        <p:spPr>
          <a:xfrm>
            <a:off x="3686960" y="2282977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Left Arrow 31"/>
          <p:cNvSpPr/>
          <p:nvPr/>
        </p:nvSpPr>
        <p:spPr>
          <a:xfrm rot="10800000">
            <a:off x="3599179" y="5448944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81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4873625" cy="39190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OUTLINE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4178712"/>
            <a:ext cx="7524704" cy="926846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pPr algn="ctr"/>
            <a:r>
              <a:rPr lang="id-ID" sz="2800" dirty="0"/>
              <a:t>Penjelasan Alur Program melalui Diagram Alir dan Cuplikan Program Python</a:t>
            </a:r>
          </a:p>
        </p:txBody>
      </p:sp>
      <p:sp>
        <p:nvSpPr>
          <p:cNvPr id="20" name="object 11"/>
          <p:cNvSpPr/>
          <p:nvPr/>
        </p:nvSpPr>
        <p:spPr>
          <a:xfrm>
            <a:off x="826672" y="2352681"/>
            <a:ext cx="7524704" cy="61663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pPr algn="ctr"/>
            <a:r>
              <a:rPr lang="fi-FI" sz="2800" dirty="0" smtClean="0"/>
              <a:t>Kegunaan </a:t>
            </a:r>
            <a:r>
              <a:rPr lang="fi-FI" sz="2800" dirty="0"/>
              <a:t>Aplikasi Perpustakaan Sains Yogya</a:t>
            </a:r>
          </a:p>
        </p:txBody>
      </p:sp>
    </p:spTree>
    <p:extLst>
      <p:ext uri="{BB962C8B-B14F-4D97-AF65-F5344CB8AC3E}">
        <p14:creationId xmlns:p14="http://schemas.microsoft.com/office/powerpoint/2010/main" val="2174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6043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8 (Memperpanjang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4426203" y="2823952"/>
            <a:ext cx="2079319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menampilkan semua buku yang telah dipinjam user jika ada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3308" y="5015288"/>
            <a:ext cx="2079319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mengubah nilai pada data buku yang diperpanjang jika user yakin ingin memperpanjang buku tersebut</a:t>
            </a:r>
            <a:endParaRPr lang="id-ID" sz="1200" b="1" dirty="0">
              <a:latin typeface="Trebuchet MS"/>
              <a:cs typeface="Trebuchet M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36137" r="43262" b="28715"/>
          <a:stretch/>
        </p:blipFill>
        <p:spPr bwMode="auto">
          <a:xfrm>
            <a:off x="996944" y="2014303"/>
            <a:ext cx="2917205" cy="220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Left Arrow 30"/>
          <p:cNvSpPr/>
          <p:nvPr/>
        </p:nvSpPr>
        <p:spPr>
          <a:xfrm>
            <a:off x="3778812" y="3185879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0" t="41446" r="8749" b="12699"/>
          <a:stretch/>
        </p:blipFill>
        <p:spPr bwMode="auto">
          <a:xfrm>
            <a:off x="3624594" y="4116293"/>
            <a:ext cx="5328592" cy="244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Left Arrow 31"/>
          <p:cNvSpPr/>
          <p:nvPr/>
        </p:nvSpPr>
        <p:spPr>
          <a:xfrm rot="10800000">
            <a:off x="3427792" y="6126629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2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4437112"/>
            <a:ext cx="7524704" cy="463423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pPr algn="ctr"/>
            <a:r>
              <a:rPr lang="id-ID" sz="2800" dirty="0" smtClean="0"/>
              <a:t>TERIMA KASIH</a:t>
            </a:r>
            <a:endParaRPr lang="id-ID" sz="2800" dirty="0"/>
          </a:p>
        </p:txBody>
      </p:sp>
      <p:sp>
        <p:nvSpPr>
          <p:cNvPr id="20" name="object 11"/>
          <p:cNvSpPr/>
          <p:nvPr/>
        </p:nvSpPr>
        <p:spPr>
          <a:xfrm>
            <a:off x="826672" y="2492896"/>
            <a:ext cx="7524704" cy="391329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pPr algn="ctr"/>
            <a:r>
              <a:rPr lang="id-ID" sz="2800" dirty="0" smtClean="0"/>
              <a:t>SEKIAN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4626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11"/>
          <p:cNvSpPr/>
          <p:nvPr/>
        </p:nvSpPr>
        <p:spPr>
          <a:xfrm>
            <a:off x="3923928" y="970243"/>
            <a:ext cx="5148064" cy="3754901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32352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 smtClean="0"/>
              <a:t>APLIKASI PERPUSTAKAAN SAINS YOGYA</a:t>
            </a:r>
            <a:endParaRPr lang="id-ID" sz="2400" kern="0" spc="110" dirty="0"/>
          </a:p>
        </p:txBody>
      </p:sp>
      <p:sp>
        <p:nvSpPr>
          <p:cNvPr id="48" name="Rectangle 47"/>
          <p:cNvSpPr/>
          <p:nvPr/>
        </p:nvSpPr>
        <p:spPr>
          <a:xfrm>
            <a:off x="323528" y="959568"/>
            <a:ext cx="3456384" cy="4197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dirty="0"/>
              <a:t>Sebuah layanan aplikasi menggunakan bahasa pemrograman Python bagi siswa dan guru untuk </a:t>
            </a:r>
            <a:r>
              <a:rPr lang="id-ID" dirty="0" smtClean="0"/>
              <a:t>mencari, menghapus, mengubah, dan menyimpan </a:t>
            </a:r>
            <a:r>
              <a:rPr lang="id-ID" dirty="0"/>
              <a:t>suatu data selama mereka melakukan kegiatan di dalam perpustakaan, seperti mencari buku yang tersedia, meminjam buku, mengembalikan buku, memperpanjang buku, menambahkan buku, dan menghapus </a:t>
            </a:r>
            <a:r>
              <a:rPr lang="id-ID" dirty="0" smtClean="0"/>
              <a:t>buku.</a:t>
            </a:r>
            <a:endParaRPr lang="id-ID" b="1" dirty="0">
              <a:latin typeface="Trebuchet MS"/>
              <a:cs typeface="Trebuchet M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86202" y="2179921"/>
            <a:ext cx="2213990" cy="245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User akan langsung diarahkan ke Menu Login Ulang saat program pertama kali dijalankan</a:t>
            </a: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200" b="1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lang="id-ID" sz="1200" b="1" dirty="0" smtClean="0">
                <a:latin typeface="Trebuchet MS"/>
                <a:cs typeface="Trebuchet MS"/>
              </a:rPr>
              <a:t> keluaran kemungkinan yang </a:t>
            </a:r>
            <a:r>
              <a:rPr lang="id-ID" sz="1200" b="1" dirty="0">
                <a:latin typeface="Trebuchet MS"/>
                <a:cs typeface="Trebuchet MS"/>
              </a:rPr>
              <a:t>akan didapatkan oleh user di Menu </a:t>
            </a:r>
            <a:r>
              <a:rPr lang="id-ID" sz="1200" b="1" dirty="0" smtClean="0">
                <a:latin typeface="Trebuchet MS"/>
                <a:cs typeface="Trebuchet MS"/>
              </a:rPr>
              <a:t>9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54" name="Flowchart: Terminator 53"/>
          <p:cNvSpPr/>
          <p:nvPr/>
        </p:nvSpPr>
        <p:spPr>
          <a:xfrm>
            <a:off x="7074022" y="1483592"/>
            <a:ext cx="1152128" cy="43204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Mulai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02461" y="281273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User </a:t>
            </a:r>
            <a:r>
              <a:rPr lang="id-ID" sz="1100" dirty="0">
                <a:solidFill>
                  <a:schemeClr val="tx1"/>
                </a:solidFill>
              </a:rPr>
              <a:t>memasukkan </a:t>
            </a:r>
            <a:r>
              <a:rPr lang="id-ID" sz="1100" dirty="0" smtClean="0">
                <a:solidFill>
                  <a:schemeClr val="tx1"/>
                </a:solidFill>
              </a:rPr>
              <a:t>NIS/NIP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002460" y="209437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User memasukkan nama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7049310" y="3573231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Nama  dan NIS/NIP yang user masukkan sesuai?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1600" y="5037099"/>
            <a:ext cx="4968552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dirty="0" smtClean="0"/>
              <a:t>Collection data type yang digunakan berupa:</a:t>
            </a:r>
            <a:endParaRPr lang="id-ID" b="1" dirty="0">
              <a:latin typeface="Trebuchet MS"/>
              <a:cs typeface="Trebuchet MS"/>
            </a:endParaRPr>
          </a:p>
        </p:txBody>
      </p:sp>
      <p:cxnSp>
        <p:nvCxnSpPr>
          <p:cNvPr id="6" name="Elbow Connector 5"/>
          <p:cNvCxnSpPr>
            <a:stCxn id="58" idx="1"/>
            <a:endCxn id="56" idx="1"/>
          </p:cNvCxnSpPr>
          <p:nvPr/>
        </p:nvCxnSpPr>
        <p:spPr>
          <a:xfrm rot="10800000">
            <a:off x="7002460" y="2382403"/>
            <a:ext cx="46850" cy="1757156"/>
          </a:xfrm>
          <a:prstGeom prst="bentConnector3">
            <a:avLst>
              <a:gd name="adj1" fmla="val 5879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2"/>
            <a:endCxn id="58" idx="0"/>
          </p:cNvCxnSpPr>
          <p:nvPr/>
        </p:nvCxnSpPr>
        <p:spPr>
          <a:xfrm>
            <a:off x="7650088" y="3388798"/>
            <a:ext cx="0" cy="18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2"/>
            <a:endCxn id="55" idx="0"/>
          </p:cNvCxnSpPr>
          <p:nvPr/>
        </p:nvCxnSpPr>
        <p:spPr>
          <a:xfrm>
            <a:off x="7650087" y="2670435"/>
            <a:ext cx="1" cy="142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56" idx="0"/>
          </p:cNvCxnSpPr>
          <p:nvPr/>
        </p:nvCxnSpPr>
        <p:spPr>
          <a:xfrm>
            <a:off x="7650086" y="1915640"/>
            <a:ext cx="1" cy="17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513048" y="3985877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7" name="Oval 76"/>
          <p:cNvSpPr/>
          <p:nvPr/>
        </p:nvSpPr>
        <p:spPr>
          <a:xfrm>
            <a:off x="8513048" y="225582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I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58" idx="3"/>
            <a:endCxn id="76" idx="2"/>
          </p:cNvCxnSpPr>
          <p:nvPr/>
        </p:nvCxnSpPr>
        <p:spPr>
          <a:xfrm>
            <a:off x="8250865" y="4139559"/>
            <a:ext cx="262183" cy="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00392" y="4128143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0232" y="4147888"/>
            <a:ext cx="69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grpSp>
        <p:nvGrpSpPr>
          <p:cNvPr id="94" name="object 10"/>
          <p:cNvGrpSpPr/>
          <p:nvPr/>
        </p:nvGrpSpPr>
        <p:grpSpPr>
          <a:xfrm>
            <a:off x="-36512" y="5733256"/>
            <a:ext cx="2216468" cy="715433"/>
            <a:chOff x="0" y="6976642"/>
            <a:chExt cx="4432935" cy="1073150"/>
          </a:xfrm>
          <a:effectLst>
            <a:outerShdw blurRad="1270000" dist="50800" dir="21540000" sx="98000" sy="98000" algn="ctr" rotWithShape="0">
              <a:srgbClr val="000000">
                <a:alpha val="0"/>
              </a:srgbClr>
            </a:outerShdw>
          </a:effectLst>
        </p:grpSpPr>
        <p:sp>
          <p:nvSpPr>
            <p:cNvPr id="96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8282423" y="3768103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98247" y="2111919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16" name="Straight Arrow Connector 115"/>
          <p:cNvCxnSpPr>
            <a:endCxn id="56" idx="3"/>
          </p:cNvCxnSpPr>
          <p:nvPr/>
        </p:nvCxnSpPr>
        <p:spPr>
          <a:xfrm flipH="1">
            <a:off x="8297713" y="2382403"/>
            <a:ext cx="2153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61935" y="4293769"/>
            <a:ext cx="61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Menu Utama</a:t>
            </a:r>
            <a:endParaRPr lang="id-ID" sz="900" dirty="0"/>
          </a:p>
        </p:txBody>
      </p:sp>
      <p:sp>
        <p:nvSpPr>
          <p:cNvPr id="32" name="object 15"/>
          <p:cNvSpPr txBox="1">
            <a:spLocks/>
          </p:cNvSpPr>
          <p:nvPr/>
        </p:nvSpPr>
        <p:spPr>
          <a:xfrm>
            <a:off x="4185790" y="1253533"/>
            <a:ext cx="974725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1600" kern="0" spc="110" dirty="0" smtClean="0"/>
              <a:t>DIAGRAM ALIR MENU 9 </a:t>
            </a:r>
          </a:p>
          <a:p>
            <a:pPr marL="12700">
              <a:spcBef>
                <a:spcPts val="100"/>
              </a:spcBef>
            </a:pPr>
            <a:r>
              <a:rPr lang="id-ID" sz="1600" kern="0" spc="110" dirty="0" smtClean="0"/>
              <a:t>(Menu Login Ulang)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66166" r="2837" b="9959"/>
          <a:stretch/>
        </p:blipFill>
        <p:spPr bwMode="auto">
          <a:xfrm>
            <a:off x="913889" y="5445224"/>
            <a:ext cx="7468067" cy="14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1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11"/>
          <p:cNvSpPr/>
          <p:nvPr/>
        </p:nvSpPr>
        <p:spPr>
          <a:xfrm>
            <a:off x="72008" y="148495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1843031" y="2574639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Menampilkan Pilihan Menu di Menu Utama 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370445" y="2296345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yang sesuai?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28" name="Flowchart: Terminator 27"/>
          <p:cNvSpPr/>
          <p:nvPr/>
        </p:nvSpPr>
        <p:spPr>
          <a:xfrm>
            <a:off x="1910503" y="3759827"/>
            <a:ext cx="1152128" cy="43204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Selesai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64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 smtClean="0"/>
              <a:t>DIAGRAM ALIR MENU UTAMA</a:t>
            </a:r>
          </a:p>
        </p:txBody>
      </p:sp>
      <p:sp>
        <p:nvSpPr>
          <p:cNvPr id="65" name="Diamond 64"/>
          <p:cNvSpPr/>
          <p:nvPr/>
        </p:nvSpPr>
        <p:spPr>
          <a:xfrm>
            <a:off x="4800728" y="2296345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</a:t>
            </a:r>
            <a:r>
              <a:rPr lang="id-ID" sz="900" dirty="0">
                <a:solidFill>
                  <a:schemeClr val="tx1"/>
                </a:solidFill>
              </a:rPr>
              <a:t>M</a:t>
            </a:r>
            <a:r>
              <a:rPr lang="id-ID" sz="900" dirty="0" smtClean="0">
                <a:solidFill>
                  <a:schemeClr val="tx1"/>
                </a:solidFill>
              </a:rPr>
              <a:t>emilih Menu 1?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6340301" y="2296343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2?</a:t>
            </a:r>
          </a:p>
          <a:p>
            <a:pPr algn="ctr"/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7787645" y="227686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3?</a:t>
            </a:r>
          </a:p>
          <a:p>
            <a:pPr algn="ctr"/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8" name="Diamond 67"/>
          <p:cNvSpPr/>
          <p:nvPr/>
        </p:nvSpPr>
        <p:spPr>
          <a:xfrm>
            <a:off x="364375" y="4953394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9?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9" name="Diamond 68"/>
          <p:cNvSpPr/>
          <p:nvPr/>
        </p:nvSpPr>
        <p:spPr>
          <a:xfrm>
            <a:off x="7787643" y="4960525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4?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0" name="Diamond 69"/>
          <p:cNvSpPr/>
          <p:nvPr/>
        </p:nvSpPr>
        <p:spPr>
          <a:xfrm>
            <a:off x="6340300" y="4960524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5?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4800728" y="4960523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6?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370445" y="495695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7?</a:t>
            </a:r>
          </a:p>
          <a:p>
            <a:pPr algn="ctr"/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3" name="Diamond 72"/>
          <p:cNvSpPr/>
          <p:nvPr/>
        </p:nvSpPr>
        <p:spPr>
          <a:xfrm>
            <a:off x="1889881" y="4953395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8?</a:t>
            </a:r>
          </a:p>
          <a:p>
            <a:pPr algn="ctr"/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364375" y="3409524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Menu 10?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83456" y="623257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821734" y="623257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245002" y="1772816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C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797659" y="1772816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258087" y="1772816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1" name="Oval 80"/>
          <p:cNvSpPr/>
          <p:nvPr/>
        </p:nvSpPr>
        <p:spPr>
          <a:xfrm>
            <a:off x="2347240" y="1772816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258087" y="623257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F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827804" y="623257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347239" y="623257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H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44842" y="623257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D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1" idx="4"/>
            <a:endCxn id="15" idx="0"/>
          </p:cNvCxnSpPr>
          <p:nvPr/>
        </p:nvCxnSpPr>
        <p:spPr>
          <a:xfrm>
            <a:off x="2490658" y="2080708"/>
            <a:ext cx="0" cy="49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" idx="3"/>
          </p:cNvCxnSpPr>
          <p:nvPr/>
        </p:nvCxnSpPr>
        <p:spPr>
          <a:xfrm flipV="1">
            <a:off x="3138284" y="2862670"/>
            <a:ext cx="2321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8" idx="3"/>
            <a:endCxn id="65" idx="1"/>
          </p:cNvCxnSpPr>
          <p:nvPr/>
        </p:nvCxnSpPr>
        <p:spPr>
          <a:xfrm>
            <a:off x="4572000" y="2862673"/>
            <a:ext cx="228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5" idx="1"/>
          </p:cNvCxnSpPr>
          <p:nvPr/>
        </p:nvCxnSpPr>
        <p:spPr>
          <a:xfrm>
            <a:off x="1565929" y="2862670"/>
            <a:ext cx="2771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20487" y="1763640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214039" y="1776720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02100" y="648663"/>
            <a:ext cx="8690380" cy="11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10 pilihan menu di menu utama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Menu 1: Menambahkan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Menu 2: Menampilkan Daftar Buku Tertentu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Menu 3: Mengupdate Tahun Edisi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28696" y="879299"/>
            <a:ext cx="3291576" cy="749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4: Menghapus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5: Menampilkan Datar Semua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6: Meminjam Buku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270674" y="257464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pilihan yang dimasukkan tidak benar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5" idx="3"/>
            <a:endCxn id="66" idx="1"/>
          </p:cNvCxnSpPr>
          <p:nvPr/>
        </p:nvCxnSpPr>
        <p:spPr>
          <a:xfrm flipV="1">
            <a:off x="6002283" y="2862671"/>
            <a:ext cx="33801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7" idx="1"/>
          </p:cNvCxnSpPr>
          <p:nvPr/>
        </p:nvCxnSpPr>
        <p:spPr>
          <a:xfrm flipV="1">
            <a:off x="7541855" y="2843197"/>
            <a:ext cx="245790" cy="19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7" idx="2"/>
            <a:endCxn id="69" idx="0"/>
          </p:cNvCxnSpPr>
          <p:nvPr/>
        </p:nvCxnSpPr>
        <p:spPr>
          <a:xfrm flipH="1">
            <a:off x="8388421" y="3409524"/>
            <a:ext cx="2" cy="1551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1"/>
            <a:endCxn id="70" idx="3"/>
          </p:cNvCxnSpPr>
          <p:nvPr/>
        </p:nvCxnSpPr>
        <p:spPr>
          <a:xfrm flipH="1" flipV="1">
            <a:off x="7541855" y="5526852"/>
            <a:ext cx="2457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0" idx="1"/>
            <a:endCxn id="71" idx="3"/>
          </p:cNvCxnSpPr>
          <p:nvPr/>
        </p:nvCxnSpPr>
        <p:spPr>
          <a:xfrm flipH="1" flipV="1">
            <a:off x="6002283" y="5526851"/>
            <a:ext cx="3380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1" idx="1"/>
          </p:cNvCxnSpPr>
          <p:nvPr/>
        </p:nvCxnSpPr>
        <p:spPr>
          <a:xfrm flipH="1">
            <a:off x="4572000" y="5526851"/>
            <a:ext cx="22872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2" idx="1"/>
            <a:endCxn id="73" idx="3"/>
          </p:cNvCxnSpPr>
          <p:nvPr/>
        </p:nvCxnSpPr>
        <p:spPr>
          <a:xfrm flipH="1" flipV="1">
            <a:off x="3091436" y="5519723"/>
            <a:ext cx="279009" cy="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3" idx="1"/>
            <a:endCxn id="68" idx="3"/>
          </p:cNvCxnSpPr>
          <p:nvPr/>
        </p:nvCxnSpPr>
        <p:spPr>
          <a:xfrm flipH="1" flipV="1">
            <a:off x="1565930" y="5519722"/>
            <a:ext cx="32395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8" idx="0"/>
          </p:cNvCxnSpPr>
          <p:nvPr/>
        </p:nvCxnSpPr>
        <p:spPr>
          <a:xfrm flipV="1">
            <a:off x="965153" y="4542179"/>
            <a:ext cx="0" cy="411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965153" y="3150705"/>
            <a:ext cx="0" cy="258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3"/>
            <a:endCxn id="28" idx="1"/>
          </p:cNvCxnSpPr>
          <p:nvPr/>
        </p:nvCxnSpPr>
        <p:spPr>
          <a:xfrm flipV="1">
            <a:off x="1565930" y="3975851"/>
            <a:ext cx="34457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64750" y="1734968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664749" y="6232575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71292" y="6232690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5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04942" y="6232690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6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364" y="6232574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7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27924" y="6232573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8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4984" y="6261116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9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91436" y="3845666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10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13344" y="2263128"/>
            <a:ext cx="46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04248" y="836712"/>
            <a:ext cx="3291576" cy="749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7: Mengembalikan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8: Memperpanjang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9: Log in ulang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04248" y="1484784"/>
            <a:ext cx="3291576" cy="30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Menu 10: Exit</a:t>
            </a:r>
          </a:p>
        </p:txBody>
      </p:sp>
      <p:cxnSp>
        <p:nvCxnSpPr>
          <p:cNvPr id="102" name="Straight Arrow Connector 101"/>
          <p:cNvCxnSpPr>
            <a:stCxn id="68" idx="2"/>
            <a:endCxn id="77" idx="0"/>
          </p:cNvCxnSpPr>
          <p:nvPr/>
        </p:nvCxnSpPr>
        <p:spPr>
          <a:xfrm flipH="1">
            <a:off x="965152" y="6086049"/>
            <a:ext cx="1" cy="146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2"/>
            <a:endCxn id="84" idx="0"/>
          </p:cNvCxnSpPr>
          <p:nvPr/>
        </p:nvCxnSpPr>
        <p:spPr>
          <a:xfrm flipH="1">
            <a:off x="2490657" y="6086050"/>
            <a:ext cx="2" cy="146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0"/>
          </p:cNvCxnSpPr>
          <p:nvPr/>
        </p:nvCxnSpPr>
        <p:spPr>
          <a:xfrm>
            <a:off x="3971222" y="6093180"/>
            <a:ext cx="0" cy="139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2" idx="0"/>
          </p:cNvCxnSpPr>
          <p:nvPr/>
        </p:nvCxnSpPr>
        <p:spPr>
          <a:xfrm>
            <a:off x="5401505" y="6093180"/>
            <a:ext cx="0" cy="139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0" idx="2"/>
            <a:endCxn id="76" idx="0"/>
          </p:cNvCxnSpPr>
          <p:nvPr/>
        </p:nvCxnSpPr>
        <p:spPr>
          <a:xfrm flipH="1">
            <a:off x="6926874" y="6093179"/>
            <a:ext cx="14204" cy="139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6" idx="0"/>
          </p:cNvCxnSpPr>
          <p:nvPr/>
        </p:nvCxnSpPr>
        <p:spPr>
          <a:xfrm flipH="1">
            <a:off x="8388260" y="6093180"/>
            <a:ext cx="163" cy="139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5" idx="0"/>
            <a:endCxn id="80" idx="4"/>
          </p:cNvCxnSpPr>
          <p:nvPr/>
        </p:nvCxnSpPr>
        <p:spPr>
          <a:xfrm flipH="1" flipV="1">
            <a:off x="5401505" y="2080708"/>
            <a:ext cx="1" cy="21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6" idx="0"/>
            <a:endCxn id="79" idx="4"/>
          </p:cNvCxnSpPr>
          <p:nvPr/>
        </p:nvCxnSpPr>
        <p:spPr>
          <a:xfrm flipH="1" flipV="1">
            <a:off x="6941077" y="2080708"/>
            <a:ext cx="2" cy="21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7" idx="0"/>
            <a:endCxn id="78" idx="4"/>
          </p:cNvCxnSpPr>
          <p:nvPr/>
        </p:nvCxnSpPr>
        <p:spPr>
          <a:xfrm flipH="1" flipV="1">
            <a:off x="8388420" y="2080708"/>
            <a:ext cx="3" cy="196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57684" y="3024043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47290" y="3024043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340748" y="3030572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664749" y="3999554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40748" y="4953394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921441" y="5105793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362362" y="496052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930362" y="496052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12941" y="497913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5059" y="464493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358" y="3177636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464082" y="206904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084497" y="2067558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863169" y="203463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855393" y="6005423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326097" y="5965888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465802" y="5974250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81685" y="5974250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991602" y="5974250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58633" y="6008988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475800" y="3605938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38" name="Rectangle 137"/>
          <p:cNvSpPr/>
          <p:nvPr/>
        </p:nvSpPr>
        <p:spPr>
          <a:xfrm>
            <a:off x="3827804" y="3845666"/>
            <a:ext cx="3291576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>
                <a:latin typeface="Trebuchet MS"/>
                <a:cs typeface="Trebuchet MS"/>
              </a:rPr>
              <a:t>Terdapat </a:t>
            </a:r>
            <a:r>
              <a:rPr lang="id-ID" sz="12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11</a:t>
            </a:r>
            <a:r>
              <a:rPr lang="id-ID" sz="1200" b="1" dirty="0" smtClean="0">
                <a:latin typeface="Trebuchet MS"/>
                <a:cs typeface="Trebuchet MS"/>
              </a:rPr>
              <a:t> kemungkinan  output yang </a:t>
            </a:r>
            <a:r>
              <a:rPr lang="id-ID" sz="1200" b="1" dirty="0">
                <a:latin typeface="Trebuchet MS"/>
                <a:cs typeface="Trebuchet MS"/>
              </a:rPr>
              <a:t>akan didapatkan oleh user di Menu </a:t>
            </a:r>
            <a:r>
              <a:rPr lang="id-ID" sz="1200" b="1" dirty="0" smtClean="0">
                <a:latin typeface="Trebuchet MS"/>
                <a:cs typeface="Trebuchet MS"/>
              </a:rPr>
              <a:t>utama</a:t>
            </a:r>
            <a:endParaRPr lang="id-ID" sz="12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29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11"/>
          <p:cNvSpPr/>
          <p:nvPr/>
        </p:nvSpPr>
        <p:spPr>
          <a:xfrm>
            <a:off x="48797" y="148495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3849453" y="217152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1 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65" name="Diamond 64"/>
          <p:cNvSpPr/>
          <p:nvPr/>
        </p:nvSpPr>
        <p:spPr>
          <a:xfrm>
            <a:off x="6113586" y="1866536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1?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7870437" y="186074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2?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6113586" y="412009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Buku dengan ISBN tersebut sudah terdaftar?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763688" y="5377271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User yakin </a:t>
            </a:r>
            <a:r>
              <a:rPr lang="id-ID" sz="800" dirty="0">
                <a:solidFill>
                  <a:schemeClr val="tx1"/>
                </a:solidFill>
              </a:rPr>
              <a:t>untuk menambankan buku </a:t>
            </a:r>
            <a:r>
              <a:rPr lang="id-ID" sz="800" dirty="0" smtClean="0">
                <a:solidFill>
                  <a:schemeClr val="tx1"/>
                </a:solidFill>
              </a:rPr>
              <a:t>tersebut?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304586" y="3229319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141148" y="1655784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14984" y="634050"/>
            <a:ext cx="4595628" cy="140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latin typeface="Trebuchet MS"/>
                <a:cs typeface="Trebuchet MS"/>
              </a:rPr>
              <a:t>2</a:t>
            </a:r>
            <a:r>
              <a:rPr lang="id-ID" sz="1200" b="1" dirty="0" smtClean="0">
                <a:latin typeface="Trebuchet MS"/>
                <a:cs typeface="Trebuchet MS"/>
              </a:rPr>
              <a:t> pilihan di Menu 1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</a:t>
            </a:r>
            <a:r>
              <a:rPr lang="id-ID" sz="1200" b="1" dirty="0" smtClean="0">
                <a:latin typeface="Trebuchet MS"/>
                <a:cs typeface="Trebuchet MS"/>
              </a:rPr>
              <a:t>   Pilihan 1: Lanjut Menambahkan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2: Kembali ke Menu Utama</a:t>
            </a: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>
                <a:latin typeface="Trebuchet MS"/>
                <a:cs typeface="Trebuchet MS"/>
              </a:rPr>
              <a:t>Terdapat </a:t>
            </a:r>
            <a:r>
              <a:rPr lang="id-ID" sz="12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lang="id-ID" sz="1200" b="1" dirty="0" smtClean="0">
                <a:latin typeface="Trebuchet MS"/>
                <a:cs typeface="Trebuchet MS"/>
              </a:rPr>
              <a:t> kemungkinan output </a:t>
            </a:r>
            <a:r>
              <a:rPr lang="id-ID" sz="1200" b="1" dirty="0">
                <a:latin typeface="Trebuchet MS"/>
                <a:cs typeface="Trebuchet MS"/>
              </a:rPr>
              <a:t>yang akan didapatkan oleh user di Menu </a:t>
            </a:r>
            <a:r>
              <a:rPr lang="id-ID" sz="1200" b="1" dirty="0" smtClean="0">
                <a:latin typeface="Trebuchet MS"/>
                <a:cs typeface="Trebuchet MS"/>
              </a:rPr>
              <a:t>1</a:t>
            </a:r>
            <a:endParaRPr lang="id-ID" sz="1200" b="1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849453" y="439839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user tidak dapat menambahkan buku tersebut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28148" y="565556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pilihan apakah  user yakin untuk menambankan buku tersebut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66738" y="3248465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User Memasukkan ISBN Buku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16838" y="446310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Sedang Menambahkan Buku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066738" y="565556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User Memasukkan Judul dan Tahun Edisi Buku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16837" y="3249179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notifikasi bahwa buku tersebut berhasil ditambahkan</a:t>
            </a:r>
            <a:endParaRPr lang="id-ID" sz="9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283967" y="1946480"/>
            <a:ext cx="1" cy="225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0"/>
            <a:endCxn id="15" idx="2"/>
          </p:cNvCxnSpPr>
          <p:nvPr/>
        </p:nvCxnSpPr>
        <p:spPr>
          <a:xfrm flipV="1">
            <a:off x="4497080" y="2747590"/>
            <a:ext cx="0" cy="1650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70984" y="2459558"/>
            <a:ext cx="9426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5" idx="3"/>
            <a:endCxn id="66" idx="1"/>
          </p:cNvCxnSpPr>
          <p:nvPr/>
        </p:nvCxnSpPr>
        <p:spPr>
          <a:xfrm flipV="1">
            <a:off x="7315141" y="2427077"/>
            <a:ext cx="555296" cy="5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5" idx="2"/>
            <a:endCxn id="39" idx="0"/>
          </p:cNvCxnSpPr>
          <p:nvPr/>
        </p:nvCxnSpPr>
        <p:spPr>
          <a:xfrm>
            <a:off x="6714364" y="2999191"/>
            <a:ext cx="1" cy="24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1"/>
            <a:endCxn id="37" idx="3"/>
          </p:cNvCxnSpPr>
          <p:nvPr/>
        </p:nvCxnSpPr>
        <p:spPr>
          <a:xfrm flipH="1" flipV="1">
            <a:off x="5144706" y="4686426"/>
            <a:ext cx="9688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7" idx="0"/>
          </p:cNvCxnSpPr>
          <p:nvPr/>
        </p:nvCxnSpPr>
        <p:spPr>
          <a:xfrm flipH="1">
            <a:off x="6714364" y="3825244"/>
            <a:ext cx="1" cy="29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</p:cNvCxnSpPr>
          <p:nvPr/>
        </p:nvCxnSpPr>
        <p:spPr>
          <a:xfrm flipH="1">
            <a:off x="6714363" y="5252754"/>
            <a:ext cx="1" cy="402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1"/>
            <a:endCxn id="38" idx="3"/>
          </p:cNvCxnSpPr>
          <p:nvPr/>
        </p:nvCxnSpPr>
        <p:spPr>
          <a:xfrm flipH="1">
            <a:off x="5123401" y="5943598"/>
            <a:ext cx="943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8" idx="1"/>
            <a:endCxn id="74" idx="3"/>
          </p:cNvCxnSpPr>
          <p:nvPr/>
        </p:nvCxnSpPr>
        <p:spPr>
          <a:xfrm flipH="1">
            <a:off x="2965243" y="5943598"/>
            <a:ext cx="8629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4" idx="0"/>
          </p:cNvCxnSpPr>
          <p:nvPr/>
        </p:nvCxnSpPr>
        <p:spPr>
          <a:xfrm flipV="1">
            <a:off x="2364466" y="5039165"/>
            <a:ext cx="0" cy="338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0" idx="0"/>
            <a:endCxn id="47" idx="2"/>
          </p:cNvCxnSpPr>
          <p:nvPr/>
        </p:nvCxnSpPr>
        <p:spPr>
          <a:xfrm flipH="1" flipV="1">
            <a:off x="2364464" y="3825243"/>
            <a:ext cx="1" cy="63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483801" y="2999191"/>
            <a:ext cx="0" cy="230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2712148" y="2120146"/>
            <a:ext cx="789621" cy="14849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1 </a:t>
            </a:r>
            <a:r>
              <a:rPr lang="id-ID" sz="1800" kern="0" spc="110" dirty="0"/>
              <a:t>(Menu Menambahkan Buku)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7456" y="145546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591422" y="2917753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525313" y="436436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32085" y="5098865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3586" y="2885405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69081" y="525953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793454" y="5300271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185473" y="2554864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cxnSp>
        <p:nvCxnSpPr>
          <p:cNvPr id="117" name="Elbow Connector 116"/>
          <p:cNvCxnSpPr>
            <a:stCxn id="74" idx="1"/>
            <a:endCxn id="15" idx="1"/>
          </p:cNvCxnSpPr>
          <p:nvPr/>
        </p:nvCxnSpPr>
        <p:spPr>
          <a:xfrm rot="10800000" flipH="1">
            <a:off x="1763687" y="2459559"/>
            <a:ext cx="2085765" cy="3484041"/>
          </a:xfrm>
          <a:prstGeom prst="bentConnector3">
            <a:avLst>
              <a:gd name="adj1" fmla="val -109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6200000" flipH="1" flipV="1">
            <a:off x="6401290" y="112383"/>
            <a:ext cx="310777" cy="3807507"/>
          </a:xfrm>
          <a:prstGeom prst="bentConnector3">
            <a:avLst>
              <a:gd name="adj1" fmla="val -3152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49453" y="4047690"/>
            <a:ext cx="72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250701" y="2081446"/>
            <a:ext cx="67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364466" y="2885404"/>
            <a:ext cx="64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870437" y="2921542"/>
            <a:ext cx="667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10612" y="634050"/>
            <a:ext cx="4238169" cy="1393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Fitur Create dalam menu ini, dengan menambahkan data buku ke dalam collection data type yang digunakan </a:t>
            </a: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44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6044337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1 (Menu Menambahkan Buku)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29839" r="10336" b="19227"/>
          <a:stretch/>
        </p:blipFill>
        <p:spPr bwMode="auto">
          <a:xfrm>
            <a:off x="892210" y="1786918"/>
            <a:ext cx="5047942" cy="26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122358" y="2171578"/>
            <a:ext cx="2079319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mengecek apakah ISBN Buku yang dimasukkan user sama dengan ISBN buku yang sudah ada di perpus</a:t>
            </a:r>
            <a:endParaRPr lang="id-ID" sz="1200" b="1" dirty="0">
              <a:latin typeface="Trebuchet MS"/>
              <a:cs typeface="Trebuchet MS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1" t="38050" r="38512" b="7883"/>
          <a:stretch/>
        </p:blipFill>
        <p:spPr bwMode="auto">
          <a:xfrm>
            <a:off x="5989940" y="3789040"/>
            <a:ext cx="2254468" cy="27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789430" y="4877900"/>
            <a:ext cx="2079319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menambahkan buku saat user sudah yakin untuk menambahkan buku dengan ISBN tertentu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641560" y="2599211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Left Arrow 24"/>
          <p:cNvSpPr/>
          <p:nvPr/>
        </p:nvSpPr>
        <p:spPr>
          <a:xfrm rot="10800000">
            <a:off x="5762750" y="5206303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2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Rectangle 120"/>
          <p:cNvSpPr/>
          <p:nvPr/>
        </p:nvSpPr>
        <p:spPr>
          <a:xfrm>
            <a:off x="214984" y="634050"/>
            <a:ext cx="8690380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latin typeface="Trebuchet MS"/>
                <a:cs typeface="Trebuchet MS"/>
              </a:rPr>
              <a:t>2</a:t>
            </a:r>
            <a:r>
              <a:rPr lang="id-ID" sz="1200" b="1" dirty="0" smtClean="0">
                <a:latin typeface="Trebuchet MS"/>
                <a:cs typeface="Trebuchet MS"/>
              </a:rPr>
              <a:t> pilihan di Menu 1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1: Melihat semua daftar buku yang tersedia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2: Mencari buku tertentu yang tersedia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 </a:t>
            </a:r>
            <a:r>
              <a:rPr lang="id-ID" sz="1200" b="1" dirty="0" smtClean="0">
                <a:latin typeface="Trebuchet MS"/>
                <a:cs typeface="Trebuchet MS"/>
              </a:rPr>
              <a:t>   Pilihan 3: Kembali ke menu utama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</a:t>
            </a:r>
            <a:r>
              <a:rPr lang="id-ID" sz="2400" kern="0" spc="110" dirty="0" smtClean="0"/>
              <a:t>2 </a:t>
            </a:r>
            <a:r>
              <a:rPr lang="id-ID" sz="1800" kern="0" spc="110" dirty="0"/>
              <a:t>(Menu </a:t>
            </a:r>
            <a:r>
              <a:rPr lang="id-ID" sz="1800" kern="0" spc="110" dirty="0" smtClean="0"/>
              <a:t>Menampilkan Datar Buku Tertentu)</a:t>
            </a:r>
            <a:endParaRPr lang="id-ID" sz="1800" kern="0" spc="110" dirty="0"/>
          </a:p>
        </p:txBody>
      </p:sp>
      <p:sp>
        <p:nvSpPr>
          <p:cNvPr id="58" name="Rounded Rectangle 57"/>
          <p:cNvSpPr/>
          <p:nvPr/>
        </p:nvSpPr>
        <p:spPr>
          <a:xfrm>
            <a:off x="872489" y="525275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2 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2710182" y="497445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1?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4355976" y="4974457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2?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2" name="Diamond 61"/>
          <p:cNvSpPr/>
          <p:nvPr/>
        </p:nvSpPr>
        <p:spPr>
          <a:xfrm>
            <a:off x="2710182" y="3432636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Buku yang tersedia ada?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54122" y="3710931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semua buku yang tersedia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46625" y="3721697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User Memasukkan ISBN Buku tertentu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715777" y="5252752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buku dengan ISBN tersebut yang tersedia 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4355976" y="3443402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Buku yang tersedia ada?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6093475" y="497445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3?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73" name="Diamond 72"/>
          <p:cNvSpPr/>
          <p:nvPr/>
        </p:nvSpPr>
        <p:spPr>
          <a:xfrm>
            <a:off x="7762625" y="3443401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Buku dengan ISBN tersebut ada?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10612" y="634050"/>
            <a:ext cx="4238169" cy="138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Fitur Read dalam menu ini, dengan menampilkan seluruh buku yang tersedia maupun menampilkan buku tersedia dengan ISBN tertentu dari data collection sesuai pilihan user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10612" y="1475494"/>
            <a:ext cx="426138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solidFill>
                  <a:srgbClr val="FF0000"/>
                </a:solidFill>
                <a:latin typeface="Trebuchet MS"/>
                <a:cs typeface="Trebuchet MS"/>
              </a:rPr>
              <a:t>6</a:t>
            </a:r>
            <a:r>
              <a:rPr lang="id-ID" sz="1200" b="1" dirty="0" smtClean="0">
                <a:latin typeface="Trebuchet MS"/>
                <a:cs typeface="Trebuchet MS"/>
              </a:rPr>
              <a:t> kemungkinan output yang akan didapatkan oleh </a:t>
            </a:r>
            <a:r>
              <a:rPr lang="id-ID" sz="1200" b="1" dirty="0">
                <a:latin typeface="Trebuchet MS"/>
                <a:cs typeface="Trebuchet MS"/>
              </a:rPr>
              <a:t>user di Menu 2</a:t>
            </a:r>
          </a:p>
        </p:txBody>
      </p:sp>
      <p:cxnSp>
        <p:nvCxnSpPr>
          <p:cNvPr id="79" name="Straight Arrow Connector 78"/>
          <p:cNvCxnSpPr>
            <a:stCxn id="58" idx="3"/>
            <a:endCxn id="59" idx="1"/>
          </p:cNvCxnSpPr>
          <p:nvPr/>
        </p:nvCxnSpPr>
        <p:spPr>
          <a:xfrm>
            <a:off x="2167742" y="5540785"/>
            <a:ext cx="54244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 flipV="1">
            <a:off x="3911737" y="5540785"/>
            <a:ext cx="4442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3"/>
            <a:endCxn id="72" idx="1"/>
          </p:cNvCxnSpPr>
          <p:nvPr/>
        </p:nvCxnSpPr>
        <p:spPr>
          <a:xfrm>
            <a:off x="5557531" y="5540785"/>
            <a:ext cx="5359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9" idx="0"/>
            <a:endCxn id="62" idx="2"/>
          </p:cNvCxnSpPr>
          <p:nvPr/>
        </p:nvCxnSpPr>
        <p:spPr>
          <a:xfrm flipV="1">
            <a:off x="3310960" y="4565291"/>
            <a:ext cx="0" cy="409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1" idx="0"/>
            <a:endCxn id="71" idx="2"/>
          </p:cNvCxnSpPr>
          <p:nvPr/>
        </p:nvCxnSpPr>
        <p:spPr>
          <a:xfrm flipV="1">
            <a:off x="4956754" y="4576057"/>
            <a:ext cx="0" cy="39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64" idx="1"/>
          </p:cNvCxnSpPr>
          <p:nvPr/>
        </p:nvCxnSpPr>
        <p:spPr>
          <a:xfrm flipV="1">
            <a:off x="5557531" y="4009729"/>
            <a:ext cx="4890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4" idx="3"/>
            <a:endCxn id="73" idx="1"/>
          </p:cNvCxnSpPr>
          <p:nvPr/>
        </p:nvCxnSpPr>
        <p:spPr>
          <a:xfrm>
            <a:off x="7341878" y="4009729"/>
            <a:ext cx="420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3" idx="2"/>
            <a:endCxn id="68" idx="0"/>
          </p:cNvCxnSpPr>
          <p:nvPr/>
        </p:nvCxnSpPr>
        <p:spPr>
          <a:xfrm>
            <a:off x="8363403" y="4576056"/>
            <a:ext cx="1" cy="67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2" idx="1"/>
            <a:endCxn id="63" idx="3"/>
          </p:cNvCxnSpPr>
          <p:nvPr/>
        </p:nvCxnSpPr>
        <p:spPr>
          <a:xfrm flipH="1" flipV="1">
            <a:off x="2149375" y="3998963"/>
            <a:ext cx="56080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2" idx="0"/>
            <a:endCxn id="113" idx="4"/>
          </p:cNvCxnSpPr>
          <p:nvPr/>
        </p:nvCxnSpPr>
        <p:spPr>
          <a:xfrm flipH="1" flipV="1">
            <a:off x="6694251" y="4775257"/>
            <a:ext cx="2" cy="199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550833" y="4467365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309126" y="234482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tidak ada buku yang tersedia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71" idx="0"/>
            <a:endCxn id="119" idx="2"/>
          </p:cNvCxnSpPr>
          <p:nvPr/>
        </p:nvCxnSpPr>
        <p:spPr>
          <a:xfrm flipH="1" flipV="1">
            <a:off x="4956753" y="2920887"/>
            <a:ext cx="1" cy="52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3" idx="0"/>
          </p:cNvCxnSpPr>
          <p:nvPr/>
        </p:nvCxnSpPr>
        <p:spPr>
          <a:xfrm rot="16200000" flipV="1">
            <a:off x="6578618" y="1658616"/>
            <a:ext cx="810546" cy="2759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 flipV="1">
            <a:off x="1316640" y="1877118"/>
            <a:ext cx="3195962" cy="4084264"/>
          </a:xfrm>
          <a:prstGeom prst="bentConnector4">
            <a:avLst>
              <a:gd name="adj1" fmla="val -7153"/>
              <a:gd name="adj2" fmla="val 1055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58" idx="1"/>
          </p:cNvCxnSpPr>
          <p:nvPr/>
        </p:nvCxnSpPr>
        <p:spPr>
          <a:xfrm rot="10800000" flipV="1">
            <a:off x="872490" y="3998963"/>
            <a:ext cx="1" cy="1541822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8" idx="1"/>
            <a:endCxn id="68" idx="2"/>
          </p:cNvCxnSpPr>
          <p:nvPr/>
        </p:nvCxnSpPr>
        <p:spPr>
          <a:xfrm rot="10800000" flipH="1" flipV="1">
            <a:off x="872488" y="5540784"/>
            <a:ext cx="7490915" cy="288031"/>
          </a:xfrm>
          <a:prstGeom prst="bentConnector4">
            <a:avLst>
              <a:gd name="adj1" fmla="val -3052"/>
              <a:gd name="adj2" fmla="val 308447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62" idx="0"/>
            <a:endCxn id="119" idx="1"/>
          </p:cNvCxnSpPr>
          <p:nvPr/>
        </p:nvCxnSpPr>
        <p:spPr>
          <a:xfrm rot="5400000" flipH="1" flipV="1">
            <a:off x="3410153" y="2533663"/>
            <a:ext cx="799781" cy="9981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02348" y="3121223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352684" y="467218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851920" y="520945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352684" y="313562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363404" y="292088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478076" y="5206478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5233" y="368221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517626" y="3619802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012250" y="467218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448005" y="4518298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818791" y="4760515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742957" y="608413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6694253" y="6093296"/>
            <a:ext cx="0" cy="3462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1376697" y="4518183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2" name="Straight Arrow Connector 171"/>
          <p:cNvCxnSpPr>
            <a:stCxn id="171" idx="4"/>
            <a:endCxn id="58" idx="0"/>
          </p:cNvCxnSpPr>
          <p:nvPr/>
        </p:nvCxnSpPr>
        <p:spPr>
          <a:xfrm>
            <a:off x="1520115" y="4826075"/>
            <a:ext cx="1" cy="426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676685" y="2321269"/>
            <a:ext cx="61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96302" y="3312025"/>
            <a:ext cx="63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427984" y="2924944"/>
            <a:ext cx="63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719527" y="2244992"/>
            <a:ext cx="58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498139" y="5930241"/>
            <a:ext cx="59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5.P2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093476" y="4775257"/>
            <a:ext cx="60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6.P3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809648" y="1715136"/>
            <a:ext cx="7524704" cy="5015864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284482"/>
            <a:ext cx="2216468" cy="715433"/>
            <a:chOff x="0" y="6976642"/>
            <a:chExt cx="4432935" cy="1073150"/>
          </a:xfrm>
        </p:grpSpPr>
        <p:sp>
          <p:nvSpPr>
            <p:cNvPr id="11" name="object 11"/>
            <p:cNvSpPr/>
            <p:nvPr/>
          </p:nvSpPr>
          <p:spPr>
            <a:xfrm>
              <a:off x="0" y="7408346"/>
              <a:ext cx="4432935" cy="209550"/>
            </a:xfrm>
            <a:custGeom>
              <a:avLst/>
              <a:gdLst/>
              <a:ahLst/>
              <a:cxnLst/>
              <a:rect l="l" t="t" r="r" b="b"/>
              <a:pathLst>
                <a:path w="4432935" h="209550">
                  <a:moveTo>
                    <a:pt x="0" y="209549"/>
                  </a:moveTo>
                  <a:lnTo>
                    <a:pt x="0" y="0"/>
                  </a:lnTo>
                  <a:lnTo>
                    <a:pt x="4432798" y="0"/>
                  </a:lnTo>
                  <a:lnTo>
                    <a:pt x="4432798" y="209549"/>
                  </a:lnTo>
                  <a:lnTo>
                    <a:pt x="0" y="209549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976642"/>
              <a:ext cx="4432935" cy="1073150"/>
            </a:xfrm>
            <a:custGeom>
              <a:avLst/>
              <a:gdLst/>
              <a:ahLst/>
              <a:cxnLst/>
              <a:rect l="l" t="t" r="r" b="b"/>
              <a:pathLst>
                <a:path w="4432935" h="1073150">
                  <a:moveTo>
                    <a:pt x="4432795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4432795" y="1073048"/>
                  </a:lnTo>
                  <a:lnTo>
                    <a:pt x="4432795" y="863498"/>
                  </a:lnTo>
                  <a:close/>
                </a:path>
                <a:path w="4432935" h="1073150">
                  <a:moveTo>
                    <a:pt x="443279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4432795" y="209550"/>
                  </a:lnTo>
                  <a:lnTo>
                    <a:pt x="4432795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15100" y="4284482"/>
            <a:ext cx="2629210" cy="715433"/>
            <a:chOff x="10576547" y="6976642"/>
            <a:chExt cx="7712072" cy="1073150"/>
          </a:xfrm>
        </p:grpSpPr>
        <p:sp>
          <p:nvSpPr>
            <p:cNvPr id="15" name="object 15"/>
            <p:cNvSpPr/>
            <p:nvPr/>
          </p:nvSpPr>
          <p:spPr>
            <a:xfrm>
              <a:off x="10881344" y="7408346"/>
              <a:ext cx="7407275" cy="209550"/>
            </a:xfrm>
            <a:custGeom>
              <a:avLst/>
              <a:gdLst/>
              <a:ahLst/>
              <a:cxnLst/>
              <a:rect l="l" t="t" r="r" b="b"/>
              <a:pathLst>
                <a:path w="7407275" h="209550">
                  <a:moveTo>
                    <a:pt x="7406655" y="0"/>
                  </a:moveTo>
                  <a:lnTo>
                    <a:pt x="7406655" y="209549"/>
                  </a:lnTo>
                  <a:lnTo>
                    <a:pt x="0" y="209549"/>
                  </a:lnTo>
                  <a:lnTo>
                    <a:pt x="0" y="0"/>
                  </a:lnTo>
                  <a:lnTo>
                    <a:pt x="7406655" y="0"/>
                  </a:lnTo>
                  <a:close/>
                </a:path>
              </a:pathLst>
            </a:custGeom>
            <a:solidFill>
              <a:srgbClr val="61D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76547" y="6976642"/>
              <a:ext cx="7711440" cy="1073150"/>
            </a:xfrm>
            <a:custGeom>
              <a:avLst/>
              <a:gdLst/>
              <a:ahLst/>
              <a:cxnLst/>
              <a:rect l="l" t="t" r="r" b="b"/>
              <a:pathLst>
                <a:path w="7711440" h="1073150">
                  <a:moveTo>
                    <a:pt x="7711440" y="863498"/>
                  </a:moveTo>
                  <a:lnTo>
                    <a:pt x="0" y="863498"/>
                  </a:lnTo>
                  <a:lnTo>
                    <a:pt x="0" y="1073048"/>
                  </a:lnTo>
                  <a:lnTo>
                    <a:pt x="7711440" y="1073048"/>
                  </a:lnTo>
                  <a:lnTo>
                    <a:pt x="7711440" y="863498"/>
                  </a:lnTo>
                  <a:close/>
                </a:path>
                <a:path w="7711440" h="1073150">
                  <a:moveTo>
                    <a:pt x="7711440" y="0"/>
                  </a:moveTo>
                  <a:lnTo>
                    <a:pt x="304800" y="0"/>
                  </a:lnTo>
                  <a:lnTo>
                    <a:pt x="304800" y="209550"/>
                  </a:lnTo>
                  <a:lnTo>
                    <a:pt x="7711440" y="20955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61DAC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8702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9211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11400"/>
            <a:ext cx="1900238" cy="139700"/>
          </a:xfrm>
          <a:custGeom>
            <a:avLst/>
            <a:gdLst/>
            <a:ahLst/>
            <a:cxnLst/>
            <a:rect l="l" t="t" r="r" b="b"/>
            <a:pathLst>
              <a:path w="3800475" h="209550">
                <a:moveTo>
                  <a:pt x="3800429" y="0"/>
                </a:moveTo>
                <a:lnTo>
                  <a:pt x="3800429" y="209549"/>
                </a:lnTo>
                <a:lnTo>
                  <a:pt x="0" y="209549"/>
                </a:lnTo>
                <a:lnTo>
                  <a:pt x="0" y="0"/>
                </a:lnTo>
                <a:lnTo>
                  <a:pt x="3800429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842958" y="260431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209549"/>
                </a:moveTo>
                <a:lnTo>
                  <a:pt x="0" y="0"/>
                </a:lnTo>
                <a:lnTo>
                  <a:pt x="4602083" y="0"/>
                </a:lnTo>
                <a:lnTo>
                  <a:pt x="4602083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6842958" y="2316501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0" y="0"/>
                </a:moveTo>
                <a:lnTo>
                  <a:pt x="4602084" y="0"/>
                </a:ln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6842958" y="2892123"/>
            <a:ext cx="2301240" cy="139700"/>
          </a:xfrm>
          <a:custGeom>
            <a:avLst/>
            <a:gdLst/>
            <a:ahLst/>
            <a:cxnLst/>
            <a:rect l="l" t="t" r="r" b="b"/>
            <a:pathLst>
              <a:path w="4602480" h="209550">
                <a:moveTo>
                  <a:pt x="4602084" y="0"/>
                </a:moveTo>
                <a:lnTo>
                  <a:pt x="4602084" y="209549"/>
                </a:lnTo>
                <a:lnTo>
                  <a:pt x="0" y="209549"/>
                </a:lnTo>
                <a:lnTo>
                  <a:pt x="0" y="0"/>
                </a:lnTo>
                <a:lnTo>
                  <a:pt x="4602084" y="0"/>
                </a:lnTo>
                <a:close/>
              </a:path>
            </a:pathLst>
          </a:custGeom>
          <a:solidFill>
            <a:srgbClr val="61DAC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 txBox="1">
            <a:spLocks/>
          </p:cNvSpPr>
          <p:nvPr/>
        </p:nvSpPr>
        <p:spPr>
          <a:xfrm>
            <a:off x="574675" y="631253"/>
            <a:ext cx="8317805" cy="1186992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CUPLIKAN PROGRAM PYTHON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MENU 2 (Menu Menampilkan Daftar Buku Tertentu)</a:t>
            </a:r>
          </a:p>
          <a:p>
            <a:pPr marL="7112">
              <a:spcBef>
                <a:spcPts val="56"/>
              </a:spcBef>
            </a:pPr>
            <a:r>
              <a:rPr lang="id-ID" sz="2500" kern="0" spc="62" dirty="0" smtClean="0"/>
              <a:t> </a:t>
            </a:r>
            <a:endParaRPr lang="id-ID" sz="2500" kern="0" dirty="0"/>
          </a:p>
        </p:txBody>
      </p:sp>
      <p:sp>
        <p:nvSpPr>
          <p:cNvPr id="33" name="object 11"/>
          <p:cNvSpPr/>
          <p:nvPr/>
        </p:nvSpPr>
        <p:spPr>
          <a:xfrm>
            <a:off x="7221255" y="1"/>
            <a:ext cx="1960845" cy="912525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4716016" y="2171578"/>
            <a:ext cx="2079319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#Proses mengecek apakah terdapat buku di perpus yang tersedia kemudian ditampilkan bukunya jika ada</a:t>
            </a: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76657" y="5031474"/>
            <a:ext cx="2079319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>
                <a:latin typeface="Trebuchet MS"/>
                <a:cs typeface="Trebuchet MS"/>
              </a:rPr>
              <a:t>#Proses mengecek apakah terdapat buku </a:t>
            </a:r>
            <a:r>
              <a:rPr lang="id-ID" sz="1200" b="1" dirty="0" smtClean="0">
                <a:latin typeface="Trebuchet MS"/>
                <a:cs typeface="Trebuchet MS"/>
              </a:rPr>
              <a:t>di perpus yang </a:t>
            </a:r>
            <a:r>
              <a:rPr lang="id-ID" sz="1200" b="1" dirty="0">
                <a:latin typeface="Trebuchet MS"/>
                <a:cs typeface="Trebuchet MS"/>
              </a:rPr>
              <a:t>tersedia </a:t>
            </a:r>
            <a:r>
              <a:rPr lang="id-ID" sz="1200" b="1" dirty="0" smtClean="0">
                <a:latin typeface="Trebuchet MS"/>
                <a:cs typeface="Trebuchet MS"/>
              </a:rPr>
              <a:t>dengan ISBN sesuai inputan user kemudian </a:t>
            </a:r>
            <a:r>
              <a:rPr lang="id-ID" sz="1200" b="1" dirty="0">
                <a:latin typeface="Trebuchet MS"/>
                <a:cs typeface="Trebuchet MS"/>
              </a:rPr>
              <a:t>ditampilkan bukunya jika ada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3" t="35531" r="35137" b="8104"/>
          <a:stretch/>
        </p:blipFill>
        <p:spPr bwMode="auto">
          <a:xfrm>
            <a:off x="1092206" y="1860471"/>
            <a:ext cx="3261841" cy="31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2" t="36486" r="18777" b="15843"/>
          <a:stretch/>
        </p:blipFill>
        <p:spPr bwMode="auto">
          <a:xfrm>
            <a:off x="4355976" y="4035411"/>
            <a:ext cx="4653441" cy="26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139952" y="2599211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Left Arrow 24"/>
          <p:cNvSpPr/>
          <p:nvPr/>
        </p:nvSpPr>
        <p:spPr>
          <a:xfrm rot="10800000">
            <a:off x="4117622" y="5663530"/>
            <a:ext cx="454378" cy="244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5580112" y="4869160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1"/>
          <p:cNvSpPr/>
          <p:nvPr/>
        </p:nvSpPr>
        <p:spPr>
          <a:xfrm>
            <a:off x="90497" y="182373"/>
            <a:ext cx="8999984" cy="6522058"/>
          </a:xfrm>
          <a:custGeom>
            <a:avLst/>
            <a:gdLst/>
            <a:ahLst/>
            <a:cxnLst/>
            <a:rect l="l" t="t" r="r" b="b"/>
            <a:pathLst>
              <a:path w="6377305" h="1388745">
                <a:moveTo>
                  <a:pt x="6260760" y="1388414"/>
                </a:moveTo>
                <a:lnTo>
                  <a:pt x="116163" y="1388414"/>
                </a:lnTo>
                <a:lnTo>
                  <a:pt x="70855" y="1379317"/>
                </a:lnTo>
                <a:lnTo>
                  <a:pt x="33941" y="1354475"/>
                </a:lnTo>
                <a:lnTo>
                  <a:pt x="9097" y="1317564"/>
                </a:lnTo>
                <a:lnTo>
                  <a:pt x="0" y="1272258"/>
                </a:lnTo>
                <a:lnTo>
                  <a:pt x="0" y="116156"/>
                </a:lnTo>
                <a:lnTo>
                  <a:pt x="9097" y="70850"/>
                </a:lnTo>
                <a:lnTo>
                  <a:pt x="33941" y="33939"/>
                </a:lnTo>
                <a:lnTo>
                  <a:pt x="70855" y="9097"/>
                </a:lnTo>
                <a:lnTo>
                  <a:pt x="116163" y="0"/>
                </a:lnTo>
                <a:lnTo>
                  <a:pt x="6260760" y="0"/>
                </a:lnTo>
                <a:lnTo>
                  <a:pt x="6306068" y="9097"/>
                </a:lnTo>
                <a:lnTo>
                  <a:pt x="6342981" y="33939"/>
                </a:lnTo>
                <a:lnTo>
                  <a:pt x="6367825" y="70850"/>
                </a:lnTo>
                <a:lnTo>
                  <a:pt x="6376923" y="116156"/>
                </a:lnTo>
                <a:lnTo>
                  <a:pt x="6376923" y="1272258"/>
                </a:lnTo>
                <a:lnTo>
                  <a:pt x="6367825" y="1317564"/>
                </a:lnTo>
                <a:lnTo>
                  <a:pt x="6342981" y="1354475"/>
                </a:lnTo>
                <a:lnTo>
                  <a:pt x="6306068" y="1379317"/>
                </a:lnTo>
                <a:lnTo>
                  <a:pt x="6260760" y="1388414"/>
                </a:lnTo>
                <a:close/>
              </a:path>
            </a:pathLst>
          </a:custGeom>
          <a:solidFill>
            <a:srgbClr val="61DAC7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Rectangle 120"/>
          <p:cNvSpPr/>
          <p:nvPr/>
        </p:nvSpPr>
        <p:spPr>
          <a:xfrm>
            <a:off x="214984" y="634050"/>
            <a:ext cx="4682530" cy="11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>
                <a:latin typeface="Trebuchet MS"/>
                <a:cs typeface="Trebuchet MS"/>
              </a:rPr>
              <a:t>2</a:t>
            </a:r>
            <a:r>
              <a:rPr lang="id-ID" sz="1200" b="1" dirty="0" smtClean="0">
                <a:latin typeface="Trebuchet MS"/>
                <a:cs typeface="Trebuchet MS"/>
              </a:rPr>
              <a:t> pilihan di Menu 1 yang dapat dipilih user, yaitu: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1: Lanjut mengupdate tahun edisi buku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lang="id-ID" sz="1200" b="1" dirty="0" smtClean="0">
                <a:latin typeface="Trebuchet MS"/>
                <a:cs typeface="Trebuchet MS"/>
              </a:rPr>
              <a:t>    Pilihan 2: Kembali ke menu utama</a:t>
            </a:r>
          </a:p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</a:t>
            </a:r>
            <a:r>
              <a:rPr lang="id-ID" sz="12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lang="id-ID" sz="1200" b="1" dirty="0" smtClean="0">
                <a:latin typeface="Trebuchet MS"/>
                <a:cs typeface="Trebuchet MS"/>
              </a:rPr>
              <a:t> kemungkinan output </a:t>
            </a:r>
            <a:r>
              <a:rPr lang="id-ID" sz="1200" b="1" dirty="0">
                <a:latin typeface="Trebuchet MS"/>
                <a:cs typeface="Trebuchet MS"/>
              </a:rPr>
              <a:t>yang akan didapatkan oleh user di Menu 3</a:t>
            </a:r>
          </a:p>
        </p:txBody>
      </p:sp>
      <p:sp>
        <p:nvSpPr>
          <p:cNvPr id="101" name="object 15"/>
          <p:cNvSpPr txBox="1">
            <a:spLocks/>
          </p:cNvSpPr>
          <p:nvPr/>
        </p:nvSpPr>
        <p:spPr>
          <a:xfrm>
            <a:off x="297358" y="260648"/>
            <a:ext cx="97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403F3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400" kern="0" spc="110" dirty="0"/>
              <a:t>DIAGRAM ALIR MENU 3</a:t>
            </a:r>
            <a:r>
              <a:rPr lang="id-ID" sz="2400" kern="0" spc="110" dirty="0" smtClean="0"/>
              <a:t> </a:t>
            </a:r>
            <a:r>
              <a:rPr lang="id-ID" sz="1800" kern="0" spc="110" dirty="0"/>
              <a:t>(</a:t>
            </a:r>
            <a:r>
              <a:rPr lang="id-ID" sz="1800" kern="0" spc="110" dirty="0" smtClean="0"/>
              <a:t>Mengupdate Tahun Edisi Buku)</a:t>
            </a:r>
            <a:endParaRPr lang="id-ID" sz="1800" kern="0" spc="110" dirty="0"/>
          </a:p>
        </p:txBody>
      </p:sp>
      <p:sp>
        <p:nvSpPr>
          <p:cNvPr id="76" name="Rectangle 75"/>
          <p:cNvSpPr/>
          <p:nvPr/>
        </p:nvSpPr>
        <p:spPr>
          <a:xfrm>
            <a:off x="4810612" y="634050"/>
            <a:ext cx="4238169" cy="1170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14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id-ID" sz="1200" b="1" dirty="0" smtClean="0">
                <a:latin typeface="Trebuchet MS"/>
                <a:cs typeface="Trebuchet MS"/>
              </a:rPr>
              <a:t>Terdapat Fitur Update dalam menu ini, dengan mengubah value dari kolom edisi data collection berdasarkan ISBN buku yang dipilih oleh user</a:t>
            </a: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spcBef>
                <a:spcPts val="100"/>
              </a:spcBef>
            </a:pPr>
            <a:endParaRPr lang="id-ID" sz="1200" b="1" dirty="0">
              <a:latin typeface="Trebuchet MS"/>
              <a:cs typeface="Trebuchet M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4122" y="5507494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Menampilkan Pilihan Menu di Menu </a:t>
            </a:r>
            <a:r>
              <a:rPr lang="id-ID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Diamond 84"/>
          <p:cNvSpPr/>
          <p:nvPr/>
        </p:nvSpPr>
        <p:spPr>
          <a:xfrm>
            <a:off x="2771800" y="5229200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1?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4520090" y="5229199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User memilih pilihan 2?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7" name="Diamond 86"/>
          <p:cNvSpPr/>
          <p:nvPr/>
        </p:nvSpPr>
        <p:spPr>
          <a:xfrm>
            <a:off x="4520089" y="386104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Buku dengan ISBN tersebut ada?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84168" y="413934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chemeClr val="tx1"/>
                </a:solidFill>
              </a:rPr>
              <a:t>Menampilkan informasi buku dengan ISBN tersebut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24950" y="4139343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User Memasukkan ISBN Buku tertentu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7777759" y="3861048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User ingin melanjutkan proses </a:t>
            </a:r>
            <a:r>
              <a:rPr lang="id-ID" sz="800" dirty="0">
                <a:solidFill>
                  <a:schemeClr val="tx1"/>
                </a:solidFill>
              </a:rPr>
              <a:t>mengubah tahun edisi?</a:t>
            </a:r>
          </a:p>
        </p:txBody>
      </p:sp>
      <p:sp>
        <p:nvSpPr>
          <p:cNvPr id="91" name="Diamond 90"/>
          <p:cNvSpPr/>
          <p:nvPr/>
        </p:nvSpPr>
        <p:spPr>
          <a:xfrm>
            <a:off x="4520090" y="1764051"/>
            <a:ext cx="1201555" cy="1132655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>
                <a:solidFill>
                  <a:schemeClr val="tx1"/>
                </a:solidFill>
              </a:rPr>
              <a:t>User </a:t>
            </a:r>
            <a:r>
              <a:rPr lang="id-ID" sz="700" dirty="0" smtClean="0">
                <a:solidFill>
                  <a:schemeClr val="tx1"/>
                </a:solidFill>
              </a:rPr>
              <a:t>ingin mengubah tahun edisi buku dengan yang baru?</a:t>
            </a:r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473239" y="3140968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Menampilkan notifikasi bahwa tidak bisa dilakukan update karena buku dengan ISBN tersebut tidak ada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730909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tx1"/>
                </a:solidFill>
              </a:rPr>
              <a:t>User memasukkan nama kolom yang ingin diubah yaitu edisi untuk mengubah </a:t>
            </a:r>
            <a:r>
              <a:rPr lang="id-ID" sz="800" dirty="0" smtClean="0">
                <a:solidFill>
                  <a:schemeClr val="tx1"/>
                </a:solidFill>
              </a:rPr>
              <a:t>ISBN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90608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User Memasukkan tahun edisi terbaru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543457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Sedang mengupdate tahun edisi buku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854121" y="2042346"/>
            <a:ext cx="129525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solidFill>
                  <a:schemeClr val="tx1"/>
                </a:solidFill>
              </a:rPr>
              <a:t>Menampilkan notifikasi bahwa tahun edisi buku sudah diubah </a:t>
            </a:r>
            <a:endParaRPr lang="id-ID" sz="9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83" idx="3"/>
            <a:endCxn id="85" idx="1"/>
          </p:cNvCxnSpPr>
          <p:nvPr/>
        </p:nvCxnSpPr>
        <p:spPr>
          <a:xfrm>
            <a:off x="2149375" y="5795526"/>
            <a:ext cx="62242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6" idx="1"/>
          </p:cNvCxnSpPr>
          <p:nvPr/>
        </p:nvCxnSpPr>
        <p:spPr>
          <a:xfrm flipV="1">
            <a:off x="3973356" y="5795527"/>
            <a:ext cx="5467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9" idx="2"/>
          </p:cNvCxnSpPr>
          <p:nvPr/>
        </p:nvCxnSpPr>
        <p:spPr>
          <a:xfrm flipV="1">
            <a:off x="3372576" y="4715407"/>
            <a:ext cx="1" cy="51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9" idx="3"/>
            <a:endCxn id="87" idx="1"/>
          </p:cNvCxnSpPr>
          <p:nvPr/>
        </p:nvCxnSpPr>
        <p:spPr>
          <a:xfrm>
            <a:off x="4020203" y="4427375"/>
            <a:ext cx="4998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7" idx="3"/>
            <a:endCxn id="88" idx="1"/>
          </p:cNvCxnSpPr>
          <p:nvPr/>
        </p:nvCxnSpPr>
        <p:spPr>
          <a:xfrm flipV="1">
            <a:off x="5721644" y="4427375"/>
            <a:ext cx="362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8" idx="3"/>
            <a:endCxn id="90" idx="1"/>
          </p:cNvCxnSpPr>
          <p:nvPr/>
        </p:nvCxnSpPr>
        <p:spPr>
          <a:xfrm>
            <a:off x="7379421" y="4427375"/>
            <a:ext cx="3983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0" idx="0"/>
            <a:endCxn id="93" idx="2"/>
          </p:cNvCxnSpPr>
          <p:nvPr/>
        </p:nvCxnSpPr>
        <p:spPr>
          <a:xfrm flipH="1" flipV="1">
            <a:off x="8378536" y="2618410"/>
            <a:ext cx="1" cy="124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3" idx="1"/>
            <a:endCxn id="94" idx="3"/>
          </p:cNvCxnSpPr>
          <p:nvPr/>
        </p:nvCxnSpPr>
        <p:spPr>
          <a:xfrm flipH="1">
            <a:off x="7385861" y="2330378"/>
            <a:ext cx="345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91" idx="3"/>
          </p:cNvCxnSpPr>
          <p:nvPr/>
        </p:nvCxnSpPr>
        <p:spPr>
          <a:xfrm flipH="1">
            <a:off x="5721645" y="2330378"/>
            <a:ext cx="3625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1" idx="1"/>
            <a:endCxn id="95" idx="3"/>
          </p:cNvCxnSpPr>
          <p:nvPr/>
        </p:nvCxnSpPr>
        <p:spPr>
          <a:xfrm flipH="1" flipV="1">
            <a:off x="3838710" y="2330378"/>
            <a:ext cx="6813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5" idx="1"/>
            <a:endCxn id="97" idx="3"/>
          </p:cNvCxnSpPr>
          <p:nvPr/>
        </p:nvCxnSpPr>
        <p:spPr>
          <a:xfrm flipH="1">
            <a:off x="2149374" y="2330378"/>
            <a:ext cx="3940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259632" y="6083558"/>
            <a:ext cx="1" cy="278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6" idx="3"/>
            <a:endCxn id="161" idx="2"/>
          </p:cNvCxnSpPr>
          <p:nvPr/>
        </p:nvCxnSpPr>
        <p:spPr>
          <a:xfrm flipV="1">
            <a:off x="5721645" y="5795526"/>
            <a:ext cx="3689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1" idx="2"/>
            <a:endCxn id="83" idx="0"/>
          </p:cNvCxnSpPr>
          <p:nvPr/>
        </p:nvCxnSpPr>
        <p:spPr>
          <a:xfrm rot="5400000">
            <a:off x="2005915" y="2392541"/>
            <a:ext cx="2610788" cy="3619119"/>
          </a:xfrm>
          <a:prstGeom prst="bentConnector3">
            <a:avLst>
              <a:gd name="adj1" fmla="val 273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7" idx="0"/>
            <a:endCxn id="92" idx="2"/>
          </p:cNvCxnSpPr>
          <p:nvPr/>
        </p:nvCxnSpPr>
        <p:spPr>
          <a:xfrm flipH="1" flipV="1">
            <a:off x="5120866" y="3717032"/>
            <a:ext cx="1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2" idx="1"/>
          </p:cNvCxnSpPr>
          <p:nvPr/>
        </p:nvCxnSpPr>
        <p:spPr>
          <a:xfrm flipH="1">
            <a:off x="1501747" y="3429000"/>
            <a:ext cx="29714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7" idx="2"/>
          </p:cNvCxnSpPr>
          <p:nvPr/>
        </p:nvCxnSpPr>
        <p:spPr>
          <a:xfrm>
            <a:off x="1501748" y="2618410"/>
            <a:ext cx="1" cy="473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6090608" y="5641580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1116215" y="6342207"/>
            <a:ext cx="286836" cy="30789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C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150" name="Elbow Connector 149"/>
          <p:cNvCxnSpPr/>
          <p:nvPr/>
        </p:nvCxnSpPr>
        <p:spPr>
          <a:xfrm rot="5400000">
            <a:off x="4405102" y="2100236"/>
            <a:ext cx="1089855" cy="6876788"/>
          </a:xfrm>
          <a:prstGeom prst="bentConnector3">
            <a:avLst>
              <a:gd name="adj1" fmla="val 1375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9832" y="4839814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698817" y="5487691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648866" y="4140902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388424" y="3577927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4152928" y="2042346"/>
            <a:ext cx="45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ya</a:t>
            </a:r>
            <a:endParaRPr lang="id-ID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400778" y="4930026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148133" y="6217567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500061" y="2701505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460562" y="3707159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923997" y="5487690"/>
            <a:ext cx="64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tidak</a:t>
            </a:r>
            <a:endParaRPr lang="id-ID" sz="1400" dirty="0"/>
          </a:p>
        </p:txBody>
      </p:sp>
      <p:cxnSp>
        <p:nvCxnSpPr>
          <p:cNvPr id="177" name="Straight Connector 176"/>
          <p:cNvCxnSpPr>
            <a:stCxn id="86" idx="2"/>
          </p:cNvCxnSpPr>
          <p:nvPr/>
        </p:nvCxnSpPr>
        <p:spPr>
          <a:xfrm flipH="1">
            <a:off x="5120865" y="6361854"/>
            <a:ext cx="3" cy="134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724128" y="3212976"/>
            <a:ext cx="65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1.P1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18862" y="5208013"/>
            <a:ext cx="62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2.P1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090382" y="2532009"/>
            <a:ext cx="69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3.P1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97358" y="2196234"/>
            <a:ext cx="55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4.P1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735312" y="5229199"/>
            <a:ext cx="64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5.P2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2044</Words>
  <Application>Microsoft Office PowerPoint</Application>
  <PresentationFormat>On-screen Show (4:3)</PresentationFormat>
  <Paragraphs>436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CAPSTONE PROJECT MODULE I  APLIKASI PERPUSTAKAAN  SAINS YOGYA                         Case Study: Perpustakaan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159</cp:revision>
  <dcterms:created xsi:type="dcterms:W3CDTF">2023-05-31T12:27:45Z</dcterms:created>
  <dcterms:modified xsi:type="dcterms:W3CDTF">2023-06-07T06:36:22Z</dcterms:modified>
</cp:coreProperties>
</file>