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445" r:id="rId4"/>
    <p:sldId id="468" r:id="rId5"/>
    <p:sldId id="469" r:id="rId6"/>
    <p:sldId id="470" r:id="rId7"/>
    <p:sldId id="472" r:id="rId8"/>
    <p:sldId id="471" r:id="rId9"/>
    <p:sldId id="473" r:id="rId10"/>
    <p:sldId id="474" r:id="rId11"/>
    <p:sldId id="475" r:id="rId12"/>
    <p:sldId id="47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dirty="0"/>
              <a:t>PEMOGRAMAN </a:t>
            </a:r>
          </a:p>
          <a:p>
            <a:r>
              <a:rPr lang="en-US" dirty="0"/>
              <a:t>WEB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 smtClean="0"/>
              <a:t>Re</a:t>
            </a:r>
            <a:r>
              <a:rPr lang="en-US" dirty="0" smtClean="0"/>
              <a:t>view 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Hariesa B.P, ST,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d-ID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60395" b="35416"/>
          <a:stretch/>
        </p:blipFill>
        <p:spPr bwMode="auto">
          <a:xfrm>
            <a:off x="304800" y="0"/>
            <a:ext cx="7533024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6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image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3" r="57101" b="63021"/>
          <a:stretch/>
        </p:blipFill>
        <p:spPr bwMode="auto">
          <a:xfrm>
            <a:off x="0" y="1047750"/>
            <a:ext cx="9046122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810000"/>
            <a:ext cx="8001000" cy="2590800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tabel.html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3" r="57540" b="44531"/>
          <a:stretch/>
        </p:blipFill>
        <p:spPr bwMode="auto">
          <a:xfrm>
            <a:off x="0" y="1028700"/>
            <a:ext cx="9103264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2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HTML</a:t>
            </a:r>
            <a:endParaRPr lang="id-ID" sz="2400" dirty="0" smtClean="0"/>
          </a:p>
          <a:p>
            <a:r>
              <a:rPr lang="en-US" sz="2400" dirty="0" err="1" smtClean="0"/>
              <a:t>Taging</a:t>
            </a:r>
            <a:r>
              <a:rPr lang="en-US" sz="2400" dirty="0" smtClean="0"/>
              <a:t> HTML</a:t>
            </a:r>
          </a:p>
          <a:p>
            <a:r>
              <a:rPr lang="en-US" sz="2400" dirty="0" err="1" smtClean="0"/>
              <a:t>Contoh</a:t>
            </a:r>
            <a:endParaRPr lang="id-ID" sz="2400" dirty="0" smtClean="0"/>
          </a:p>
          <a:p>
            <a:endParaRPr lang="id-ID" sz="2400" dirty="0" smtClean="0"/>
          </a:p>
          <a:p>
            <a:pPr marL="457200" lvl="1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Standard </a:t>
            </a:r>
            <a:r>
              <a:rPr lang="en-US" sz="2800" dirty="0" err="1"/>
              <a:t>bahasa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document web.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web page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contentnya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Mempublikasikan</a:t>
            </a:r>
            <a:r>
              <a:rPr lang="en-US" sz="2400" dirty="0"/>
              <a:t> document </a:t>
            </a:r>
            <a:r>
              <a:rPr lang="en-US" sz="2400" dirty="0" err="1"/>
              <a:t>secara</a:t>
            </a:r>
            <a:r>
              <a:rPr lang="en-US" sz="2400" dirty="0"/>
              <a:t> online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di </a:t>
            </a:r>
            <a:r>
              <a:rPr lang="en-US" sz="2400" dirty="0" err="1"/>
              <a:t>akses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Membuat</a:t>
            </a:r>
            <a:r>
              <a:rPr lang="en-US" sz="2400" dirty="0"/>
              <a:t> online form yang </a:t>
            </a:r>
            <a:r>
              <a:rPr lang="en-US" sz="2400" dirty="0" err="1"/>
              <a:t>bisa</a:t>
            </a:r>
            <a:r>
              <a:rPr lang="en-US" sz="2400" dirty="0"/>
              <a:t> di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pendaftaran</a:t>
            </a:r>
            <a:r>
              <a:rPr lang="en-US" sz="2400" dirty="0"/>
              <a:t>,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online.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Menambahkan</a:t>
            </a:r>
            <a:r>
              <a:rPr lang="en-US" sz="2400" dirty="0"/>
              <a:t> object-object </a:t>
            </a:r>
            <a:r>
              <a:rPr lang="en-US" sz="2400" dirty="0" err="1"/>
              <a:t>seperti</a:t>
            </a:r>
            <a:r>
              <a:rPr lang="en-US" sz="2400" dirty="0"/>
              <a:t> image, audio, video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java applet </a:t>
            </a:r>
            <a:r>
              <a:rPr lang="en-US" sz="2400" dirty="0" err="1"/>
              <a:t>dalam</a:t>
            </a:r>
            <a:r>
              <a:rPr lang="en-US" sz="2400" dirty="0"/>
              <a:t> document HTML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penulisannya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HTML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tag-tag HTML</a:t>
            </a:r>
            <a:endParaRPr lang="id-ID" sz="2800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5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Tag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penanda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menandai</a:t>
            </a:r>
            <a:r>
              <a:rPr lang="en-US" sz="2800" dirty="0"/>
              <a:t> </a:t>
            </a:r>
            <a:r>
              <a:rPr lang="en-US" sz="2800" dirty="0" err="1"/>
              <a:t>elemen-elemen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</a:t>
            </a:r>
            <a:r>
              <a:rPr lang="en-US" sz="2800" dirty="0" smtClean="0"/>
              <a:t>HTML</a:t>
            </a:r>
          </a:p>
          <a:p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/>
              <a:t>Tag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memberitahu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browser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di </a:t>
            </a:r>
            <a:r>
              <a:rPr lang="en-US" sz="2800" dirty="0" err="1"/>
              <a:t>tampilkan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Tag yang di </a:t>
            </a:r>
            <a:r>
              <a:rPr lang="en-US" sz="2800" dirty="0" err="1"/>
              <a:t>gunakan</a:t>
            </a:r>
            <a:r>
              <a:rPr lang="en-US" sz="2800" dirty="0"/>
              <a:t>,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disini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 </a:t>
            </a:r>
            <a:r>
              <a:rPr lang="en-US" sz="2800" dirty="0" err="1"/>
              <a:t>teks</a:t>
            </a:r>
            <a:r>
              <a:rPr lang="en-US" sz="2800" dirty="0"/>
              <a:t>, video, audio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gambar</a:t>
            </a:r>
            <a:endParaRPr lang="en-US" sz="2800" dirty="0" smtClean="0"/>
          </a:p>
          <a:p>
            <a:r>
              <a:rPr lang="en-US" sz="2800" dirty="0" err="1"/>
              <a:t>Penulisan</a:t>
            </a:r>
            <a:r>
              <a:rPr lang="en-US" sz="2800" dirty="0"/>
              <a:t> tag-tag HTML 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(</a:t>
            </a:r>
            <a:r>
              <a:rPr lang="en-US" sz="2800" b="1" dirty="0"/>
              <a:t>case in-sensitive</a:t>
            </a:r>
            <a:r>
              <a:rPr lang="en-US" sz="2800" dirty="0"/>
              <a:t>),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yang </a:t>
            </a:r>
            <a:r>
              <a:rPr lang="en-US" sz="2800" dirty="0" err="1" smtClean="0"/>
              <a:t>sama</a:t>
            </a:r>
            <a:endParaRPr lang="en-US" sz="2800" dirty="0" smtClean="0"/>
          </a:p>
          <a:p>
            <a:r>
              <a:rPr lang="sv-SE" altLang="x-none" sz="2800" dirty="0"/>
              <a:t>Contoh tag html adalah &lt;head&gt;, &lt;title&gt;, &lt;body&gt;, &lt;html&gt;, &lt;img&gt;, dan lain-lain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86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Susunan</a:t>
            </a:r>
            <a:r>
              <a:rPr lang="en-US" dirty="0" smtClean="0"/>
              <a:t>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9469" y="1397002"/>
            <a:ext cx="7485060" cy="4064004"/>
            <a:chOff x="710" y="1344"/>
            <a:chExt cx="4715" cy="2560"/>
          </a:xfrm>
        </p:grpSpPr>
        <p:sp>
          <p:nvSpPr>
            <p:cNvPr id="5" name="Text Box 217090"/>
            <p:cNvSpPr txBox="1"/>
            <p:nvPr/>
          </p:nvSpPr>
          <p:spPr>
            <a:xfrm>
              <a:off x="710" y="2403"/>
              <a:ext cx="1091" cy="3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lvl="5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lvl="6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lvl="7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lvl="8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Homepage</a:t>
              </a:r>
            </a:p>
          </p:txBody>
        </p:sp>
        <p:sp>
          <p:nvSpPr>
            <p:cNvPr id="6" name="Text Box 217091"/>
            <p:cNvSpPr txBox="1"/>
            <p:nvPr/>
          </p:nvSpPr>
          <p:spPr>
            <a:xfrm>
              <a:off x="2086" y="1584"/>
              <a:ext cx="735" cy="5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lvl="5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lvl="6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lvl="7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lvl="8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sz="240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Kepala</a:t>
              </a:r>
              <a:endParaRPr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chemeClr val="bg1"/>
                </a:buClr>
              </a:pPr>
              <a:r>
                <a:rPr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&lt;head&gt;</a:t>
              </a:r>
              <a:endParaRPr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217092"/>
            <p:cNvSpPr txBox="1"/>
            <p:nvPr/>
          </p:nvSpPr>
          <p:spPr>
            <a:xfrm>
              <a:off x="2086" y="3120"/>
              <a:ext cx="746" cy="5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lvl="5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lvl="6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lvl="7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lvl="8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sz="240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Tubuh</a:t>
              </a:r>
              <a:endParaRPr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chemeClr val="bg1"/>
                </a:buClr>
              </a:pPr>
              <a:r>
                <a:rPr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&lt;body&gt;</a:t>
              </a:r>
              <a:endParaRPr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217093"/>
            <p:cNvSpPr txBox="1"/>
            <p:nvPr/>
          </p:nvSpPr>
          <p:spPr>
            <a:xfrm>
              <a:off x="3072" y="1344"/>
              <a:ext cx="2353" cy="10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lvl="5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lvl="6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lvl="7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lvl="8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&lt;Head&gt; </a:t>
              </a:r>
            </a:p>
            <a:p>
              <a:pPr>
                <a:buClr>
                  <a:schemeClr val="bg1"/>
                </a:buClr>
              </a:pP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	&lt;Title&gt;</a:t>
              </a:r>
            </a:p>
            <a:p>
              <a:pPr>
                <a:buClr>
                  <a:schemeClr val="bg1"/>
                </a:buClr>
              </a:pPr>
              <a:r>
                <a:rPr sz="200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		Judul</a:t>
              </a: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 Homepage</a:t>
              </a:r>
            </a:p>
            <a:p>
              <a:pPr>
                <a:buClr>
                  <a:schemeClr val="bg1"/>
                </a:buClr>
              </a:pP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	&lt;/Title&gt;</a:t>
              </a:r>
            </a:p>
            <a:p>
              <a:pPr>
                <a:buClr>
                  <a:schemeClr val="bg1"/>
                </a:buClr>
              </a:pP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&lt;/Head&gt;</a:t>
              </a:r>
              <a:endParaRPr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217094"/>
            <p:cNvSpPr txBox="1"/>
            <p:nvPr/>
          </p:nvSpPr>
          <p:spPr>
            <a:xfrm>
              <a:off x="3120" y="2880"/>
              <a:ext cx="2305" cy="10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lvl="5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lvl="6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lvl="7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lvl="8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&lt;Body&gt;</a:t>
              </a:r>
            </a:p>
            <a:p>
              <a:pPr>
                <a:buClr>
                  <a:schemeClr val="bg1"/>
                </a:buClr>
              </a:pPr>
              <a:r>
                <a:rPr sz="200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	Isi…Teks</a:t>
              </a:r>
              <a:endParaRPr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chemeClr val="bg1"/>
                </a:buClr>
              </a:pPr>
              <a:r>
                <a:rPr sz="200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	Isi…Tabel</a:t>
              </a: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>
                <a:buClr>
                  <a:schemeClr val="bg1"/>
                </a:buClr>
              </a:pPr>
              <a:r>
                <a:rPr sz="200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	Isi…Audio,  Video, dll</a:t>
              </a: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>
                <a:buClr>
                  <a:schemeClr val="bg1"/>
                </a:buClr>
              </a:pPr>
              <a:r>
                <a:rPr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&lt;/Body&gt;</a:t>
              </a:r>
            </a:p>
          </p:txBody>
        </p:sp>
        <p:cxnSp>
          <p:nvCxnSpPr>
            <p:cNvPr id="10" name="Elbow Connector 9"/>
            <p:cNvCxnSpPr>
              <a:stCxn id="5" idx="3"/>
              <a:endCxn id="7" idx="1"/>
            </p:cNvCxnSpPr>
            <p:nvPr/>
          </p:nvCxnSpPr>
          <p:spPr>
            <a:xfrm>
              <a:off x="1801" y="2570"/>
              <a:ext cx="285" cy="812"/>
            </a:xfrm>
            <a:prstGeom prst="bentConnector3">
              <a:avLst>
                <a:gd name="adj1" fmla="val 49824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1" name="Elbow Connector 10"/>
            <p:cNvCxnSpPr>
              <a:stCxn id="5" idx="3"/>
              <a:endCxn id="6" idx="1"/>
            </p:cNvCxnSpPr>
            <p:nvPr/>
          </p:nvCxnSpPr>
          <p:spPr>
            <a:xfrm flipV="1">
              <a:off x="1801" y="1846"/>
              <a:ext cx="285" cy="724"/>
            </a:xfrm>
            <a:prstGeom prst="bentConnector3">
              <a:avLst>
                <a:gd name="adj1" fmla="val 49824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2" name="Straight Arrow Connector 11"/>
            <p:cNvCxnSpPr>
              <a:stCxn id="6" idx="3"/>
              <a:endCxn id="8" idx="1"/>
            </p:cNvCxnSpPr>
            <p:nvPr/>
          </p:nvCxnSpPr>
          <p:spPr>
            <a:xfrm>
              <a:off x="2821" y="1846"/>
              <a:ext cx="251" cy="1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2832" y="3382"/>
              <a:ext cx="288" cy="1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4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Taging</a:t>
            </a:r>
            <a:r>
              <a:rPr lang="en-US" dirty="0" smtClean="0"/>
              <a:t> HTML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21156"/>
              </p:ext>
            </p:extLst>
          </p:nvPr>
        </p:nvGraphicFramePr>
        <p:xfrm>
          <a:off x="0" y="939800"/>
          <a:ext cx="91440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981200"/>
                <a:gridCol w="6400800"/>
              </a:tblGrid>
              <a:tr h="370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Tag</a:t>
                      </a:r>
                    </a:p>
                  </a:txBody>
                  <a:tcPr marL="0" marR="0" marT="66675" marB="666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Penjelasan</a:t>
                      </a:r>
                      <a:endParaRPr lang="en-US" sz="1400" b="1" i="0" u="none" strike="noStrike" dirty="0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&lt;!--...--&gt;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Komentar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&lt;a&gt;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hyperlink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&lt;area&gt;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area didalam image-map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&lt;article&gt;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artikel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&lt;b&gt;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teks bold atau cetak tebal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&lt;body&gt;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tubuh atau badan dokumen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&lt;br&gt;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satu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baris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tunggal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atau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sama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dengan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fungsi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enter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&lt;button&gt;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sebuah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tombol</a:t>
                      </a:r>
                      <a:endParaRPr lang="en-US" sz="1400" b="0" i="0" u="none" strike="noStrike" dirty="0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&lt;div&gt;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bagian dalam sebuah dokumen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&lt;font&gt;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Tag ini tidak didukung pada HTML5. Gunakan CSS sebagai penggantinya pada HTML5. Mendefinisikan font, warna, dan ukuran dari sebuah teks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&lt;form&gt;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sebuah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form HTML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untuk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input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pengguna</a:t>
                      </a:r>
                      <a:endParaRPr lang="en-US" sz="1400" b="0" i="0" u="none" strike="noStrike" dirty="0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7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Taging</a:t>
            </a:r>
            <a:r>
              <a:rPr lang="en-US" dirty="0" smtClean="0"/>
              <a:t> HTML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18589"/>
              </p:ext>
            </p:extLst>
          </p:nvPr>
        </p:nvGraphicFramePr>
        <p:xfrm>
          <a:off x="0" y="939800"/>
          <a:ext cx="914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981200"/>
                <a:gridCol w="6400800"/>
              </a:tblGrid>
              <a:tr h="370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Tag</a:t>
                      </a:r>
                    </a:p>
                  </a:txBody>
                  <a:tcPr marL="0" marR="0" marT="66675" marB="666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Penjelasan</a:t>
                      </a:r>
                      <a:endParaRPr lang="en-US" sz="1400" b="1" i="0" u="none" strike="noStrike" dirty="0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&lt;h1&gt; sampai &lt;h6&gt;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headings pada HTML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&lt;head&gt;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informasi tentang dokumen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&lt;header&gt;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header untuk dokumen atau bagian dokumen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&lt;hr&gt;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perubahan tematik dalam konten atau memberikan garis pada dokumen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&lt;html&gt;</a:t>
                      </a:r>
                    </a:p>
                  </a:txBody>
                  <a:tcPr marL="0" marR="0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root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dari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sebuah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dokumen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HTML</a:t>
                      </a:r>
                    </a:p>
                  </a:txBody>
                  <a:tcPr marL="0" marR="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&lt;img&gt;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image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&lt;input&gt;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sebuah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input control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&lt;tabel&gt;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tabel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&lt;tbody&gt;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Grup isi tubuh dalam sebuah tabel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&lt;td&gt;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cell didalam sebuah tabel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&lt;teksarea&gt;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sebuah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input control multiline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atau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teks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area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&lt;th&gt;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Mendefinisikan sebuah header cell didalam sebuah tabel</a:t>
                      </a:r>
                    </a:p>
                  </a:txBody>
                  <a:tcPr marL="9525" marR="952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&lt;thead&gt;</a:t>
                      </a:r>
                    </a:p>
                  </a:txBody>
                  <a:tcPr marL="9525" marR="95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Grup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header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dalam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sebuah</a:t>
                      </a:r>
                      <a:r>
                        <a:rPr lang="en-US" sz="1400" b="0" i="0" u="none" strike="noStrike" dirty="0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343434"/>
                          </a:solidFill>
                          <a:effectLst/>
                          <a:latin typeface="Times New Roman"/>
                        </a:rPr>
                        <a:t>tabel</a:t>
                      </a:r>
                      <a:endParaRPr lang="en-US" sz="1400" b="0" i="0" u="none" strike="noStrike" dirty="0">
                        <a:solidFill>
                          <a:srgbClr val="343434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6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New World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43" b="50000"/>
          <a:stretch/>
        </p:blipFill>
        <p:spPr bwMode="auto">
          <a:xfrm>
            <a:off x="152400" y="1066800"/>
            <a:ext cx="41147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24400" y="1295400"/>
            <a:ext cx="4038600" cy="4800600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latihan1.html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0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7" b="74479"/>
          <a:stretch/>
        </p:blipFill>
        <p:spPr bwMode="auto">
          <a:xfrm>
            <a:off x="-152400" y="974276"/>
            <a:ext cx="9163050" cy="16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819400"/>
            <a:ext cx="8001000" cy="2590800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latihan2.html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42115</TotalTime>
  <Words>401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IT</cp:lastModifiedBy>
  <cp:revision>163</cp:revision>
  <dcterms:created xsi:type="dcterms:W3CDTF">2013-02-08T01:55:00Z</dcterms:created>
  <dcterms:modified xsi:type="dcterms:W3CDTF">2018-09-08T02:53:12Z</dcterms:modified>
</cp:coreProperties>
</file>