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382" r:id="rId3"/>
    <p:sldId id="384" r:id="rId4"/>
    <p:sldId id="383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11" r:id="rId26"/>
    <p:sldId id="405" r:id="rId27"/>
    <p:sldId id="408" r:id="rId28"/>
    <p:sldId id="409" r:id="rId29"/>
    <p:sldId id="407" r:id="rId30"/>
    <p:sldId id="410" r:id="rId31"/>
    <p:sldId id="26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47579-B255-42CE-B70E-AFEF179CEEF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CAB1-A75D-473E-BD31-FB6C7829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PEMOGRAMAN </a:t>
            </a:r>
          </a:p>
          <a:p>
            <a:r>
              <a:rPr lang="en-US" dirty="0" smtClean="0"/>
              <a:t>WEB ENTERPRISE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sz="3200" dirty="0" smtClean="0"/>
              <a:t>MySQL - SQL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Hariesa B.P, ST, MM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FASILKOM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Penggunaan phpmyadmin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2895600"/>
          </a:xfrm>
        </p:spPr>
        <p:txBody>
          <a:bodyPr/>
          <a:lstStyle/>
          <a:p>
            <a:r>
              <a:rPr lang="id-ID" dirty="0" smtClean="0"/>
              <a:t>Untuk menggunakan phpmyadmin lakukan langkah berikut :</a:t>
            </a:r>
          </a:p>
          <a:p>
            <a:pPr lvl="1"/>
            <a:r>
              <a:rPr lang="id-ID" dirty="0" smtClean="0"/>
              <a:t>Buka browser</a:t>
            </a:r>
          </a:p>
          <a:p>
            <a:pPr lvl="1"/>
            <a:r>
              <a:rPr lang="id-ID" dirty="0" smtClean="0"/>
              <a:t>Masukan alamat berikut di url : http://localhost/phpmyadmin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752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PHPMYADMIN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75"/>
          <a:stretch/>
        </p:blipFill>
        <p:spPr bwMode="auto">
          <a:xfrm>
            <a:off x="0" y="1295400"/>
            <a:ext cx="9144000" cy="531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85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Pembuatan Database (1)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14"/>
          <a:stretch/>
        </p:blipFill>
        <p:spPr bwMode="auto">
          <a:xfrm>
            <a:off x="0" y="1066800"/>
            <a:ext cx="9144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2787134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Klik di database</a:t>
            </a:r>
            <a:endParaRPr lang="id-ID" sz="28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52600" y="1905000"/>
            <a:ext cx="609600" cy="88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4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Pembuatan Database </a:t>
            </a:r>
            <a:r>
              <a:rPr lang="id-ID" dirty="0" smtClean="0"/>
              <a:t>(2)</a:t>
            </a:r>
            <a:endParaRPr lang="id-ID" dirty="0"/>
          </a:p>
          <a:p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12"/>
          <a:stretch/>
        </p:blipFill>
        <p:spPr bwMode="auto">
          <a:xfrm>
            <a:off x="228600" y="1143000"/>
            <a:ext cx="84582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9400" y="2286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dirty="0" smtClean="0"/>
              <a:t>Masukan Nama DB</a:t>
            </a:r>
          </a:p>
          <a:p>
            <a:pPr marL="342900" indent="-342900">
              <a:buAutoNum type="arabicPeriod"/>
            </a:pPr>
            <a:r>
              <a:rPr lang="id-ID" dirty="0" smtClean="0"/>
              <a:t>Klik Create</a:t>
            </a:r>
            <a:endParaRPr lang="id-ID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2438400" y="2609166"/>
            <a:ext cx="381000" cy="515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10000" y="2609166"/>
            <a:ext cx="647700" cy="515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88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Pembuatan Database </a:t>
            </a:r>
            <a:r>
              <a:rPr lang="id-ID" dirty="0" smtClean="0"/>
              <a:t>(3)</a:t>
            </a:r>
            <a:endParaRPr lang="id-ID" dirty="0"/>
          </a:p>
          <a:p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8153400" cy="441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0400" y="3352800"/>
            <a:ext cx="3276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Nama Database akan muncul</a:t>
            </a:r>
            <a:endParaRPr lang="id-ID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43000" y="3886200"/>
            <a:ext cx="2057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Pembuatan Table (1)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8153400" cy="4419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3352800"/>
            <a:ext cx="3276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Klik Nama Database</a:t>
            </a:r>
            <a:endParaRPr lang="id-ID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143000" y="3886200"/>
            <a:ext cx="2057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Pembuatan Table </a:t>
            </a:r>
            <a:r>
              <a:rPr lang="id-ID" dirty="0" smtClean="0"/>
              <a:t>(2)</a:t>
            </a:r>
            <a:endParaRPr lang="id-ID" dirty="0"/>
          </a:p>
          <a:p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8991599" cy="36575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19449" y="2971800"/>
            <a:ext cx="3276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Klik Create Table</a:t>
            </a:r>
            <a:endParaRPr lang="id-ID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162049" y="3505200"/>
            <a:ext cx="2057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Pembuatan Table </a:t>
            </a:r>
            <a:r>
              <a:rPr lang="id-ID" dirty="0" smtClean="0"/>
              <a:t>(3)</a:t>
            </a:r>
            <a:endParaRPr lang="id-ID" dirty="0"/>
          </a:p>
          <a:p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3350" y="838200"/>
            <a:ext cx="8991600" cy="424624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715000" y="39624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Klik Save</a:t>
            </a:r>
            <a:endParaRPr lang="id-ID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7620000" y="422910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4438650"/>
            <a:ext cx="50958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9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Pembuatan Table (4)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Perintah Memasukan Data (1)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349692"/>
            <a:ext cx="7772400" cy="238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smtClean="0"/>
              <a:t>Data</a:t>
            </a:r>
            <a:r>
              <a:rPr lang="id-ID" b="1" dirty="0" smtClean="0"/>
              <a:t>b</a:t>
            </a:r>
            <a:r>
              <a:rPr lang="en-US" b="1" dirty="0" err="1" smtClean="0"/>
              <a:t>ase</a:t>
            </a:r>
            <a:r>
              <a:rPr lang="id-ID" b="1" dirty="0" smtClean="0"/>
              <a:t> (1)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715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dirty="0" err="1"/>
              <a:t>Bahasa</a:t>
            </a:r>
            <a:r>
              <a:rPr lang="en-US" sz="2800" dirty="0"/>
              <a:t> database, </a:t>
            </a:r>
            <a:r>
              <a:rPr lang="en-US" sz="2800" dirty="0" err="1"/>
              <a:t>dibagi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2 </a:t>
            </a:r>
            <a:r>
              <a:rPr lang="en-US" sz="2800" dirty="0" err="1"/>
              <a:t>bentuk</a:t>
            </a:r>
            <a:r>
              <a:rPr lang="en-US" sz="2800" dirty="0"/>
              <a:t>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/>
              <a:t>Data Definition Language (DDL).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, </a:t>
            </a:r>
            <a:r>
              <a:rPr lang="en-US" sz="2400" dirty="0" err="1"/>
              <a:t>indeks</a:t>
            </a:r>
            <a:r>
              <a:rPr lang="en-US" sz="2400" dirty="0"/>
              <a:t>,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,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, </a:t>
            </a:r>
            <a:r>
              <a:rPr lang="en-US" sz="2400" dirty="0" err="1"/>
              <a:t>dsb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lvl="1">
              <a:lnSpc>
                <a:spcPct val="80000"/>
              </a:lnSpc>
              <a:buNone/>
              <a:defRPr/>
            </a:pPr>
            <a:r>
              <a:rPr lang="id-ID" sz="2400" dirty="0"/>
              <a:t>	</a:t>
            </a:r>
            <a:endParaRPr lang="id-ID" sz="2400" dirty="0" smtClean="0"/>
          </a:p>
          <a:p>
            <a:pPr lvl="1">
              <a:lnSpc>
                <a:spcPct val="80000"/>
              </a:lnSpc>
              <a:buNone/>
              <a:defRPr/>
            </a:pPr>
            <a:r>
              <a:rPr lang="id-ID" sz="2400" dirty="0" smtClean="0"/>
              <a:t>Syntax : </a:t>
            </a:r>
            <a:endParaRPr lang="id-ID" sz="2400" dirty="0"/>
          </a:p>
          <a:p>
            <a:pPr lvl="1">
              <a:lnSpc>
                <a:spcPct val="80000"/>
              </a:lnSpc>
              <a:buNone/>
              <a:defRPr/>
            </a:pPr>
            <a:endParaRPr lang="id-ID" sz="2400" dirty="0" smtClean="0"/>
          </a:p>
          <a:p>
            <a:pPr marL="800100" lvl="1" indent="-342900">
              <a:lnSpc>
                <a:spcPct val="80000"/>
              </a:lnSpc>
              <a:buNone/>
              <a:defRPr/>
            </a:pPr>
            <a:r>
              <a:rPr lang="id-ID" sz="2400" dirty="0" smtClean="0"/>
              <a:t>A. </a:t>
            </a:r>
            <a:r>
              <a:rPr lang="en-US" sz="2400" dirty="0" smtClean="0"/>
              <a:t>CREATE </a:t>
            </a:r>
            <a:r>
              <a:rPr lang="en-US" sz="2400" dirty="0"/>
              <a:t>{DATABASE | SCHEMA} [IF NOT EXISTS] </a:t>
            </a:r>
            <a:r>
              <a:rPr lang="en-US" sz="2400" i="1" dirty="0" err="1"/>
              <a:t>db_name</a:t>
            </a:r>
            <a:r>
              <a:rPr lang="en-US" sz="2400" dirty="0"/>
              <a:t> </a:t>
            </a:r>
            <a:r>
              <a:rPr lang="id-ID" sz="2400" dirty="0" smtClean="0"/>
              <a:t> </a:t>
            </a:r>
            <a:r>
              <a:rPr lang="en-US" sz="2400" dirty="0" smtClean="0"/>
              <a:t>[</a:t>
            </a:r>
            <a:r>
              <a:rPr lang="en-US" sz="2400" i="1" dirty="0" err="1"/>
              <a:t>create_specification</a:t>
            </a:r>
            <a:r>
              <a:rPr lang="en-US" sz="2400" dirty="0"/>
              <a:t>] ... </a:t>
            </a:r>
            <a:endParaRPr lang="id-ID" sz="2400" dirty="0" smtClean="0"/>
          </a:p>
          <a:p>
            <a:pPr lvl="1">
              <a:lnSpc>
                <a:spcPct val="80000"/>
              </a:lnSpc>
              <a:buNone/>
              <a:defRPr/>
            </a:pPr>
            <a:endParaRPr lang="id-ID" sz="2400" dirty="0"/>
          </a:p>
          <a:p>
            <a:pPr marL="723900" lvl="1" indent="76200">
              <a:lnSpc>
                <a:spcPct val="80000"/>
              </a:lnSpc>
              <a:buNone/>
              <a:tabLst>
                <a:tab pos="800100" algn="l"/>
              </a:tabLst>
              <a:defRPr/>
            </a:pPr>
            <a:r>
              <a:rPr lang="id-ID" sz="2400" dirty="0" smtClean="0"/>
              <a:t>Sample : </a:t>
            </a:r>
            <a:r>
              <a:rPr lang="en-US" sz="2400" dirty="0"/>
              <a:t>CREATE </a:t>
            </a:r>
            <a:r>
              <a:rPr lang="en-US" sz="2400" dirty="0" smtClean="0"/>
              <a:t>DATABASE </a:t>
            </a:r>
            <a:r>
              <a:rPr lang="id-ID" sz="2400" dirty="0" smtClean="0"/>
              <a:t> </a:t>
            </a:r>
            <a:r>
              <a:rPr lang="en-US" sz="2400" dirty="0" smtClean="0"/>
              <a:t>IF </a:t>
            </a:r>
            <a:r>
              <a:rPr lang="en-US" sz="2400" dirty="0"/>
              <a:t>NOT </a:t>
            </a:r>
            <a:r>
              <a:rPr lang="en-US" sz="2400" dirty="0" smtClean="0"/>
              <a:t>EXISTS</a:t>
            </a:r>
            <a:r>
              <a:rPr lang="id-ID" sz="2400" dirty="0" smtClean="0"/>
              <a:t> </a:t>
            </a:r>
            <a:r>
              <a:rPr lang="en-US" sz="2400" dirty="0" smtClean="0"/>
              <a:t> </a:t>
            </a:r>
            <a:r>
              <a:rPr lang="id-ID" sz="2400" i="1" dirty="0" smtClean="0"/>
              <a:t>simpeg</a:t>
            </a:r>
          </a:p>
          <a:p>
            <a:pPr marL="723900" lvl="1" indent="76200">
              <a:lnSpc>
                <a:spcPct val="80000"/>
              </a:lnSpc>
              <a:buNone/>
              <a:tabLst>
                <a:tab pos="800100" algn="l"/>
              </a:tabLst>
              <a:defRPr/>
            </a:pPr>
            <a:endParaRPr lang="id-ID" sz="2400" i="1" dirty="0"/>
          </a:p>
          <a:p>
            <a:pPr marL="723900" lvl="1" indent="-190500">
              <a:lnSpc>
                <a:spcPct val="80000"/>
              </a:lnSpc>
              <a:buNone/>
              <a:tabLst>
                <a:tab pos="800100" algn="l"/>
              </a:tabLst>
              <a:defRPr/>
            </a:pPr>
            <a:endParaRPr lang="id-ID" sz="2400" dirty="0" smtClean="0"/>
          </a:p>
          <a:p>
            <a:pPr lvl="1">
              <a:lnSpc>
                <a:spcPct val="80000"/>
              </a:lnSpc>
              <a:buNone/>
              <a:defRPr/>
            </a:pPr>
            <a:endParaRPr lang="id-ID" sz="2400" i="1" dirty="0"/>
          </a:p>
          <a:p>
            <a:pPr lvl="1">
              <a:lnSpc>
                <a:spcPct val="80000"/>
              </a:lnSpc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74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Perintah Memasukan Data </a:t>
            </a:r>
            <a:r>
              <a:rPr lang="id-ID" dirty="0" smtClean="0"/>
              <a:t>(2)</a:t>
            </a:r>
            <a:endParaRPr lang="id-ID" dirty="0"/>
          </a:p>
          <a:p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12"/>
          <a:stretch/>
        </p:blipFill>
        <p:spPr bwMode="auto">
          <a:xfrm>
            <a:off x="0" y="990600"/>
            <a:ext cx="9141829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19250"/>
            <a:ext cx="9082531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7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Perintah Memasukan Data </a:t>
            </a:r>
            <a:r>
              <a:rPr lang="id-ID" dirty="0" smtClean="0"/>
              <a:t>(3)</a:t>
            </a:r>
            <a:endParaRPr lang="id-ID" dirty="0"/>
          </a:p>
          <a:p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24000"/>
            <a:ext cx="8991600" cy="1350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2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295400"/>
            <a:ext cx="8945773" cy="1127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2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Pemanggilan Data (1)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534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Pemanggilan Data (2)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23925"/>
            <a:ext cx="9144000" cy="421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9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Pemanggilan Data </a:t>
            </a:r>
            <a:r>
              <a:rPr lang="id-ID" dirty="0" smtClean="0"/>
              <a:t>(</a:t>
            </a:r>
            <a:r>
              <a:rPr lang="en-US" dirty="0" smtClean="0"/>
              <a:t>3</a:t>
            </a:r>
            <a:r>
              <a:rPr lang="id-ID" dirty="0" smtClean="0"/>
              <a:t>)</a:t>
            </a:r>
            <a:endParaRPr lang="id-ID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9" y="1062040"/>
            <a:ext cx="9296400" cy="401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187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Pemanggilan Data </a:t>
            </a:r>
            <a:r>
              <a:rPr lang="id-ID" dirty="0" smtClean="0"/>
              <a:t>(</a:t>
            </a:r>
            <a:r>
              <a:rPr lang="en-US" dirty="0" smtClean="0"/>
              <a:t>4</a:t>
            </a:r>
            <a:r>
              <a:rPr lang="id-ID" dirty="0" smtClean="0"/>
              <a:t>)</a:t>
            </a:r>
            <a:endParaRPr lang="id-ID" dirty="0"/>
          </a:p>
          <a:p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9100" y="1295400"/>
            <a:ext cx="8305800" cy="4800600"/>
          </a:xfrm>
        </p:spPr>
        <p:txBody>
          <a:bodyPr/>
          <a:lstStyle/>
          <a:p>
            <a:endParaRPr lang="id-ID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280180" cy="5363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5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Update Data (1)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229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Update </a:t>
            </a:r>
            <a:r>
              <a:rPr lang="id-ID" dirty="0" smtClean="0"/>
              <a:t>Data (2)</a:t>
            </a:r>
            <a:endParaRPr lang="id-ID" dirty="0"/>
          </a:p>
          <a:p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914400"/>
            <a:ext cx="9144000" cy="378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54864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5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Delete Data (1)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534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Pengenalan</a:t>
            </a:r>
            <a:r>
              <a:rPr lang="en-US" b="1" dirty="0"/>
              <a:t> Data</a:t>
            </a:r>
            <a:r>
              <a:rPr lang="id-ID" b="1" dirty="0"/>
              <a:t>b</a:t>
            </a:r>
            <a:r>
              <a:rPr lang="en-US" b="1" dirty="0" err="1"/>
              <a:t>ase</a:t>
            </a:r>
            <a:r>
              <a:rPr lang="id-ID" b="1" dirty="0"/>
              <a:t> </a:t>
            </a:r>
            <a:r>
              <a:rPr lang="id-ID" b="1" dirty="0" smtClean="0"/>
              <a:t>(2)</a:t>
            </a:r>
            <a:endParaRPr lang="id-ID" dirty="0"/>
          </a:p>
          <a:p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723900" lvl="1" indent="-190500">
              <a:lnSpc>
                <a:spcPct val="80000"/>
              </a:lnSpc>
              <a:buNone/>
              <a:tabLst>
                <a:tab pos="800100" algn="l"/>
              </a:tabLst>
              <a:defRPr/>
            </a:pPr>
            <a:r>
              <a:rPr lang="id-ID" sz="2400" dirty="0"/>
              <a:t>B. </a:t>
            </a:r>
            <a:r>
              <a:rPr lang="en-US" sz="2400" dirty="0"/>
              <a:t>CREATE [TEMPORARY] TABLE [IF NOT EXISTS] </a:t>
            </a:r>
            <a:r>
              <a:rPr lang="en-US" sz="2400" i="1" dirty="0" err="1"/>
              <a:t>tbl_name</a:t>
            </a:r>
            <a:r>
              <a:rPr lang="en-US" sz="2400" dirty="0"/>
              <a:t> (</a:t>
            </a:r>
            <a:r>
              <a:rPr lang="en-US" sz="2400" i="1" dirty="0" err="1"/>
              <a:t>create_definition</a:t>
            </a:r>
            <a:r>
              <a:rPr lang="en-US" sz="2400" dirty="0"/>
              <a:t>,...) [</a:t>
            </a:r>
            <a:r>
              <a:rPr lang="en-US" sz="2400" i="1" dirty="0" err="1"/>
              <a:t>table_options</a:t>
            </a:r>
            <a:r>
              <a:rPr lang="en-US" sz="2400" dirty="0"/>
              <a:t>] [</a:t>
            </a:r>
            <a:r>
              <a:rPr lang="en-US" sz="2400" i="1" dirty="0" err="1"/>
              <a:t>partition_options</a:t>
            </a:r>
            <a:r>
              <a:rPr lang="en-US" sz="2400" dirty="0"/>
              <a:t>] </a:t>
            </a:r>
            <a:endParaRPr lang="id-ID" sz="2400" dirty="0"/>
          </a:p>
          <a:p>
            <a:pPr marL="723900" lvl="1" indent="-190500">
              <a:lnSpc>
                <a:spcPct val="80000"/>
              </a:lnSpc>
              <a:buNone/>
              <a:tabLst>
                <a:tab pos="800100" algn="l"/>
              </a:tabLst>
              <a:defRPr/>
            </a:pPr>
            <a:endParaRPr lang="id-ID" sz="2400" dirty="0"/>
          </a:p>
          <a:p>
            <a:pPr marL="723900" lvl="1" indent="-190500">
              <a:lnSpc>
                <a:spcPct val="80000"/>
              </a:lnSpc>
              <a:buNone/>
              <a:tabLst>
                <a:tab pos="800100" algn="l"/>
              </a:tabLst>
              <a:defRPr/>
            </a:pPr>
            <a:r>
              <a:rPr lang="id-ID" sz="2400" dirty="0"/>
              <a:t>Sample : </a:t>
            </a:r>
          </a:p>
          <a:p>
            <a:pPr marL="723900" lvl="1" indent="-190500">
              <a:lnSpc>
                <a:spcPct val="80000"/>
              </a:lnSpc>
              <a:buNone/>
              <a:tabLst>
                <a:tab pos="800100" algn="l"/>
              </a:tabLst>
              <a:defRPr/>
            </a:pPr>
            <a:r>
              <a:rPr lang="id-ID" sz="2000" dirty="0"/>
              <a:t>CREATE TABLE `mstbiodata` (</a:t>
            </a:r>
          </a:p>
          <a:p>
            <a:pPr marL="723900" lvl="1" indent="-190500">
              <a:lnSpc>
                <a:spcPct val="80000"/>
              </a:lnSpc>
              <a:buNone/>
              <a:tabLst>
                <a:tab pos="800100" algn="l"/>
              </a:tabLst>
              <a:defRPr/>
            </a:pPr>
            <a:r>
              <a:rPr lang="id-ID" sz="2000" dirty="0"/>
              <a:t>  `NIP` varchar(10) NOT NULL,</a:t>
            </a:r>
          </a:p>
          <a:p>
            <a:pPr marL="723900" lvl="1" indent="-190500">
              <a:lnSpc>
                <a:spcPct val="80000"/>
              </a:lnSpc>
              <a:buNone/>
              <a:tabLst>
                <a:tab pos="800100" algn="l"/>
              </a:tabLst>
              <a:defRPr/>
            </a:pPr>
            <a:r>
              <a:rPr lang="id-ID" sz="2000" dirty="0"/>
              <a:t>  `NamaLengkap` varchar(50) DEFAULT NULL,</a:t>
            </a:r>
          </a:p>
          <a:p>
            <a:pPr marL="723900" lvl="1" indent="-190500">
              <a:lnSpc>
                <a:spcPct val="80000"/>
              </a:lnSpc>
              <a:buNone/>
              <a:tabLst>
                <a:tab pos="800100" algn="l"/>
              </a:tabLst>
              <a:defRPr/>
            </a:pPr>
            <a:r>
              <a:rPr lang="id-ID" sz="2000" dirty="0"/>
              <a:t>  `JenisKelamin` char(1) DEFAULT NULL,</a:t>
            </a:r>
          </a:p>
          <a:p>
            <a:pPr marL="723900" lvl="1" indent="-190500">
              <a:lnSpc>
                <a:spcPct val="80000"/>
              </a:lnSpc>
              <a:buNone/>
              <a:tabLst>
                <a:tab pos="800100" algn="l"/>
              </a:tabLst>
              <a:defRPr/>
            </a:pPr>
            <a:r>
              <a:rPr lang="id-ID" sz="2000" dirty="0"/>
              <a:t>  `Alamat` text,</a:t>
            </a:r>
          </a:p>
          <a:p>
            <a:pPr marL="723900" lvl="1" indent="-190500">
              <a:lnSpc>
                <a:spcPct val="80000"/>
              </a:lnSpc>
              <a:buNone/>
              <a:tabLst>
                <a:tab pos="800100" algn="l"/>
              </a:tabLst>
              <a:defRPr/>
            </a:pPr>
            <a:r>
              <a:rPr lang="id-ID" sz="2000" dirty="0"/>
              <a:t>  `Password` varchar(16) DEFAULT NULL,</a:t>
            </a:r>
          </a:p>
          <a:p>
            <a:pPr marL="723900" lvl="1" indent="-190500">
              <a:lnSpc>
                <a:spcPct val="80000"/>
              </a:lnSpc>
              <a:buNone/>
              <a:tabLst>
                <a:tab pos="800100" algn="l"/>
              </a:tabLst>
              <a:defRPr/>
            </a:pPr>
            <a:r>
              <a:rPr lang="id-ID" sz="2000" dirty="0"/>
              <a:t>  </a:t>
            </a:r>
            <a:r>
              <a:rPr lang="id-ID" sz="2000" dirty="0" smtClean="0"/>
              <a:t>`</a:t>
            </a:r>
            <a:r>
              <a:rPr lang="en-US" sz="2000" dirty="0" smtClean="0"/>
              <a:t>N</a:t>
            </a:r>
            <a:r>
              <a:rPr lang="id-ID" sz="2000" dirty="0" smtClean="0"/>
              <a:t>omorKtp</a:t>
            </a:r>
            <a:r>
              <a:rPr lang="id-ID" sz="2000" dirty="0"/>
              <a:t>` varchar(16) DEFAULT NULL,</a:t>
            </a:r>
          </a:p>
          <a:p>
            <a:pPr marL="723900" lvl="1" indent="-190500">
              <a:lnSpc>
                <a:spcPct val="80000"/>
              </a:lnSpc>
              <a:buNone/>
              <a:tabLst>
                <a:tab pos="800100" algn="l"/>
              </a:tabLst>
              <a:defRPr/>
            </a:pPr>
            <a:r>
              <a:rPr lang="id-ID" sz="2000" dirty="0"/>
              <a:t>  PRIMARY KEY (`NIP`)</a:t>
            </a:r>
          </a:p>
          <a:p>
            <a:pPr marL="723900" lvl="1" indent="-190500">
              <a:lnSpc>
                <a:spcPct val="80000"/>
              </a:lnSpc>
              <a:buNone/>
              <a:tabLst>
                <a:tab pos="800100" algn="l"/>
              </a:tabLst>
              <a:defRPr/>
            </a:pPr>
            <a:r>
              <a:rPr lang="id-ID" sz="2000" dirty="0"/>
              <a:t>)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6877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Delete Data </a:t>
            </a:r>
            <a:r>
              <a:rPr lang="id-ID" dirty="0" smtClean="0"/>
              <a:t>(2)</a:t>
            </a:r>
            <a:endParaRPr lang="id-ID" dirty="0"/>
          </a:p>
          <a:p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5867400" cy="3657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3886200"/>
            <a:ext cx="6019800" cy="242824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-19050" y="5334000"/>
            <a:ext cx="3094990" cy="6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3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Pengenalan</a:t>
            </a:r>
            <a:r>
              <a:rPr lang="en-US" b="1" dirty="0"/>
              <a:t> Data</a:t>
            </a:r>
            <a:r>
              <a:rPr lang="id-ID" b="1" dirty="0"/>
              <a:t>b</a:t>
            </a:r>
            <a:r>
              <a:rPr lang="en-US" b="1" dirty="0" err="1"/>
              <a:t>ase</a:t>
            </a:r>
            <a:r>
              <a:rPr lang="id-ID" b="1" dirty="0"/>
              <a:t> </a:t>
            </a:r>
            <a:r>
              <a:rPr lang="id-ID" b="1" dirty="0" smtClean="0"/>
              <a:t>(3)</a:t>
            </a:r>
            <a:endParaRPr lang="id-ID" dirty="0"/>
          </a:p>
          <a:p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lnSpc>
                <a:spcPct val="80000"/>
              </a:lnSpc>
              <a:defRPr/>
            </a:pPr>
            <a:r>
              <a:rPr lang="en-US" sz="2400" dirty="0"/>
              <a:t>Data Manipulation Language (DML).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database.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 err="1"/>
              <a:t>Manipulasi</a:t>
            </a:r>
            <a:r>
              <a:rPr lang="en-US" dirty="0"/>
              <a:t> data,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:</a:t>
            </a:r>
          </a:p>
          <a:p>
            <a:pPr lvl="3">
              <a:lnSpc>
                <a:spcPct val="80000"/>
              </a:lnSpc>
              <a:defRPr/>
            </a:pPr>
            <a:r>
              <a:rPr lang="en-US" dirty="0" err="1"/>
              <a:t>Pemanggilan</a:t>
            </a:r>
            <a:r>
              <a:rPr lang="en-US" dirty="0"/>
              <a:t> data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  (query)</a:t>
            </a:r>
            <a:r>
              <a:rPr lang="id-ID" dirty="0"/>
              <a:t>=&gt; Select</a:t>
            </a:r>
            <a:endParaRPr lang="en-US" dirty="0"/>
          </a:p>
          <a:p>
            <a:pPr lvl="3">
              <a:lnSpc>
                <a:spcPct val="80000"/>
              </a:lnSpc>
              <a:defRPr/>
            </a:pPr>
            <a:r>
              <a:rPr lang="en-US" dirty="0" err="1"/>
              <a:t>Penyisipan</a:t>
            </a:r>
            <a:r>
              <a:rPr lang="en-US" dirty="0"/>
              <a:t>/</a:t>
            </a:r>
            <a:r>
              <a:rPr lang="en-US" dirty="0" err="1"/>
              <a:t>penambahan</a:t>
            </a:r>
            <a:r>
              <a:rPr lang="en-US" dirty="0"/>
              <a:t> data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</a:t>
            </a:r>
            <a:r>
              <a:rPr lang="id-ID" dirty="0"/>
              <a:t> =&gt; Insert</a:t>
            </a:r>
            <a:endParaRPr lang="en-US" dirty="0"/>
          </a:p>
          <a:p>
            <a:pPr lvl="3">
              <a:lnSpc>
                <a:spcPct val="80000"/>
              </a:lnSpc>
              <a:defRPr/>
            </a:pPr>
            <a:r>
              <a:rPr lang="en-US" dirty="0" err="1"/>
              <a:t>Penghapusan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database</a:t>
            </a:r>
            <a:r>
              <a:rPr lang="id-ID" dirty="0"/>
              <a:t>  =&gt; </a:t>
            </a:r>
            <a:r>
              <a:rPr lang="id-ID" dirty="0" smtClean="0"/>
              <a:t>Delete</a:t>
            </a:r>
            <a:endParaRPr lang="en-US" dirty="0"/>
          </a:p>
          <a:p>
            <a:pPr lvl="3">
              <a:lnSpc>
                <a:spcPct val="80000"/>
              </a:lnSpc>
              <a:defRPr/>
            </a:pPr>
            <a:r>
              <a:rPr lang="en-US" dirty="0" err="1"/>
              <a:t>Pengubahan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database</a:t>
            </a:r>
            <a:r>
              <a:rPr lang="en-US" dirty="0" smtClean="0"/>
              <a:t>.</a:t>
            </a:r>
            <a:r>
              <a:rPr lang="id-ID" dirty="0" smtClean="0"/>
              <a:t> =. Update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957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DataBase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65999696"/>
              </p:ext>
            </p:extLst>
          </p:nvPr>
        </p:nvGraphicFramePr>
        <p:xfrm>
          <a:off x="990600" y="1600200"/>
          <a:ext cx="6377832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r:id="rId3" imgW="4318000" imgH="1981200" progId="Visio.Drawing.11">
                  <p:embed/>
                </p:oleObj>
              </mc:Choice>
              <mc:Fallback>
                <p:oleObj r:id="rId3" imgW="4318000" imgH="1981200" progId="Visio.Drawing.11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6377832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4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Dasar-Dasar</a:t>
            </a:r>
            <a:r>
              <a:rPr lang="en-US" b="1" dirty="0"/>
              <a:t> MySQL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SQL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tabel-tabel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logic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(</a:t>
            </a:r>
            <a:r>
              <a:rPr lang="en-US" i="1" dirty="0"/>
              <a:t>row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record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(</a:t>
            </a:r>
            <a:r>
              <a:rPr lang="en-US" i="1" dirty="0"/>
              <a:t>column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field</a:t>
            </a:r>
            <a:r>
              <a:rPr lang="en-US" dirty="0"/>
              <a:t>).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database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i="1" dirty="0"/>
              <a:t>table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9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Dasar-Dasar</a:t>
            </a:r>
            <a:r>
              <a:rPr lang="en-US" b="1" dirty="0"/>
              <a:t> MySQL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  <a:defRPr/>
            </a:pPr>
            <a:r>
              <a:rPr lang="en-US" b="1" dirty="0" err="1">
                <a:solidFill>
                  <a:srgbClr val="FF3300"/>
                </a:solidFill>
              </a:rPr>
              <a:t>Tipe</a:t>
            </a:r>
            <a:r>
              <a:rPr lang="en-US" b="1" dirty="0">
                <a:solidFill>
                  <a:srgbClr val="FF3300"/>
                </a:solidFill>
              </a:rPr>
              <a:t> data field: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Data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field-field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Nilai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field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sendiri-sendiri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: </a:t>
            </a:r>
            <a:r>
              <a:rPr lang="en-US" dirty="0" err="1"/>
              <a:t>bertipe</a:t>
            </a:r>
            <a:r>
              <a:rPr lang="en-US" dirty="0"/>
              <a:t> integer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field 10;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/>
              <a:t>: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smtClean="0"/>
              <a:t>50; </a:t>
            </a:r>
            <a:r>
              <a:rPr lang="en-US" dirty="0" err="1"/>
              <a:t>dan</a:t>
            </a:r>
            <a:r>
              <a:rPr lang="en-US" dirty="0"/>
              <a:t> field </a:t>
            </a:r>
            <a:r>
              <a:rPr lang="en-US" dirty="0" err="1"/>
              <a:t>alamat</a:t>
            </a:r>
            <a:r>
              <a:rPr lang="en-US" dirty="0"/>
              <a:t>: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smtClean="0"/>
              <a:t>text.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56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Dasar-Dasar</a:t>
            </a:r>
            <a:r>
              <a:rPr lang="en-US" b="1" dirty="0"/>
              <a:t> MySQL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/>
              <a:t>Beberapa</a:t>
            </a:r>
            <a:r>
              <a:rPr lang="en-US" b="1" dirty="0"/>
              <a:t> </a:t>
            </a:r>
            <a:r>
              <a:rPr lang="en-US" b="1" dirty="0" err="1"/>
              <a:t>tipe</a:t>
            </a:r>
            <a:r>
              <a:rPr lang="en-US" b="1" dirty="0"/>
              <a:t> data </a:t>
            </a:r>
            <a:r>
              <a:rPr lang="en-US" b="1" dirty="0" err="1"/>
              <a:t>pada</a:t>
            </a:r>
            <a:r>
              <a:rPr lang="en-US" b="1" dirty="0"/>
              <a:t> MySQL yang </a:t>
            </a:r>
            <a:r>
              <a:rPr lang="en-US" b="1" dirty="0" err="1"/>
              <a:t>sering</a:t>
            </a:r>
            <a:r>
              <a:rPr lang="en-US" b="1" dirty="0"/>
              <a:t> </a:t>
            </a:r>
            <a:r>
              <a:rPr lang="en-US" b="1" dirty="0" err="1"/>
              <a:t>digunakan</a:t>
            </a:r>
            <a:r>
              <a:rPr lang="en-US" b="1" dirty="0"/>
              <a:t>:</a:t>
            </a:r>
            <a:endParaRPr lang="id-ID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590800"/>
            <a:ext cx="6477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3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Dasar-Dasar</a:t>
            </a:r>
            <a:r>
              <a:rPr lang="en-US" b="1" dirty="0"/>
              <a:t> MySQL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database MySQL:</a:t>
            </a:r>
          </a:p>
          <a:p>
            <a:pPr lvl="1">
              <a:defRPr/>
            </a:pPr>
            <a:r>
              <a:rPr lang="en-US" dirty="0"/>
              <a:t>Prompt DOS (tool command line)</a:t>
            </a:r>
          </a:p>
          <a:p>
            <a:pPr lvl="1">
              <a:defRPr/>
            </a:pPr>
            <a:r>
              <a:rPr lang="en-US" dirty="0"/>
              <a:t>Program Utility (</a:t>
            </a:r>
            <a:r>
              <a:rPr lang="en-US" dirty="0" err="1"/>
              <a:t>PHPMyAdmin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database:</a:t>
            </a:r>
          </a:p>
          <a:p>
            <a:pPr lvl="1">
              <a:defRPr/>
            </a:pP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</a:t>
            </a:r>
          </a:p>
          <a:p>
            <a:pPr lvl="1">
              <a:defRPr/>
            </a:pPr>
            <a:r>
              <a:rPr lang="en-US" dirty="0"/>
              <a:t>Query/</a:t>
            </a:r>
            <a:r>
              <a:rPr lang="en-US" dirty="0" err="1"/>
              <a:t>permintaan</a:t>
            </a:r>
            <a:r>
              <a:rPr lang="en-US" dirty="0"/>
              <a:t> data</a:t>
            </a:r>
          </a:p>
          <a:p>
            <a:pPr lvl="1">
              <a:defRPr/>
            </a:pPr>
            <a:r>
              <a:rPr lang="en-US" dirty="0" err="1"/>
              <a:t>Pemutusan</a:t>
            </a:r>
            <a:r>
              <a:rPr lang="en-US" dirty="0"/>
              <a:t> </a:t>
            </a:r>
            <a:r>
              <a:rPr lang="en-US" dirty="0" err="1"/>
              <a:t>Koneksi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873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12531</TotalTime>
  <Words>470</Words>
  <Application>Microsoft Office PowerPoint</Application>
  <PresentationFormat>On-screen Show (4:3)</PresentationFormat>
  <Paragraphs>89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IT</cp:lastModifiedBy>
  <cp:revision>153</cp:revision>
  <dcterms:created xsi:type="dcterms:W3CDTF">2013-02-08T01:55:00Z</dcterms:created>
  <dcterms:modified xsi:type="dcterms:W3CDTF">2018-09-22T00:03:48Z</dcterms:modified>
</cp:coreProperties>
</file>