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58A258-71DE-4CAE-A341-14E716DA3B84}" type="datetimeFigureOut">
              <a:rPr lang="id-ID" smtClean="0"/>
              <a:t>19/09/2016</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ED28BFB-C8C0-42F8-89A4-AE04653F200D}"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58A258-71DE-4CAE-A341-14E716DA3B84}" type="datetimeFigureOut">
              <a:rPr lang="id-ID" smtClean="0"/>
              <a:t>19/09/2016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0ED28BFB-C8C0-42F8-89A4-AE04653F200D}"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58A258-71DE-4CAE-A341-14E716DA3B84}" type="datetimeFigureOut">
              <a:rPr lang="id-ID" smtClean="0"/>
              <a:t>19/09/2016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0ED28BFB-C8C0-42F8-89A4-AE04653F200D}"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58A258-71DE-4CAE-A341-14E716DA3B84}" type="datetimeFigureOut">
              <a:rPr lang="id-ID" smtClean="0"/>
              <a:t>19/09/2016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0ED28BFB-C8C0-42F8-89A4-AE04653F200D}" type="slidenum">
              <a:rPr lang="id-ID" smtClean="0"/>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58A258-71DE-4CAE-A341-14E716DA3B84}" type="datetimeFigureOut">
              <a:rPr lang="id-ID" smtClean="0"/>
              <a:t>19/09/2016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0ED28BFB-C8C0-42F8-89A4-AE04653F200D}" type="slidenum">
              <a:rPr lang="id-ID" smtClean="0"/>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58A258-71DE-4CAE-A341-14E716DA3B84}" type="datetimeFigureOut">
              <a:rPr lang="id-ID" smtClean="0"/>
              <a:t>19/09/2016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0ED28BFB-C8C0-42F8-89A4-AE04653F200D}" type="slidenum">
              <a:rPr lang="id-ID" smtClean="0"/>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58A258-71DE-4CAE-A341-14E716DA3B84}" type="datetimeFigureOut">
              <a:rPr lang="id-ID" smtClean="0"/>
              <a:t>19/09/2016</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0ED28BFB-C8C0-42F8-89A4-AE04653F200D}"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58A258-71DE-4CAE-A341-14E716DA3B84}" type="datetimeFigureOut">
              <a:rPr lang="id-ID" smtClean="0"/>
              <a:t>19/09/2016</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0ED28BFB-C8C0-42F8-89A4-AE04653F200D}" type="slidenum">
              <a:rPr lang="id-ID" smtClean="0"/>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58A258-71DE-4CAE-A341-14E716DA3B84}" type="datetimeFigureOut">
              <a:rPr lang="id-ID" smtClean="0"/>
              <a:t>19/09/2016</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0ED28BFB-C8C0-42F8-89A4-AE04653F200D}"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58A258-71DE-4CAE-A341-14E716DA3B84}" type="datetimeFigureOut">
              <a:rPr lang="id-ID" smtClean="0"/>
              <a:t>19/09/2016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0ED28BFB-C8C0-42F8-89A4-AE04653F200D}"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58A258-71DE-4CAE-A341-14E716DA3B84}" type="datetimeFigureOut">
              <a:rPr lang="id-ID" smtClean="0"/>
              <a:t>19/09/2016</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ED28BFB-C8C0-42F8-89A4-AE04653F200D}" type="slidenum">
              <a:rPr lang="id-ID" smtClean="0"/>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58A258-71DE-4CAE-A341-14E716DA3B84}" type="datetimeFigureOut">
              <a:rPr lang="id-ID" smtClean="0"/>
              <a:t>19/09/2016</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ED28BFB-C8C0-42F8-89A4-AE04653F200D}"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428736"/>
            <a:ext cx="7772400" cy="1829761"/>
          </a:xfrm>
        </p:spPr>
        <p:txBody>
          <a:bodyPr>
            <a:normAutofit fontScale="90000"/>
          </a:bodyPr>
          <a:lstStyle/>
          <a:p>
            <a:r>
              <a:rPr lang="en-US" dirty="0" err="1"/>
              <a:t>Analisis</a:t>
            </a:r>
            <a:r>
              <a:rPr lang="en-US" dirty="0"/>
              <a:t> </a:t>
            </a:r>
            <a:r>
              <a:rPr lang="en-US" dirty="0" err="1"/>
              <a:t>dan</a:t>
            </a:r>
            <a:r>
              <a:rPr lang="en-US" dirty="0"/>
              <a:t> </a:t>
            </a:r>
            <a:r>
              <a:rPr lang="en-US" dirty="0" err="1"/>
              <a:t>Desain</a:t>
            </a:r>
            <a:r>
              <a:rPr lang="en-US" dirty="0"/>
              <a:t> </a:t>
            </a:r>
            <a:r>
              <a:rPr lang="en-US" dirty="0" err="1"/>
              <a:t>Berorientasi</a:t>
            </a:r>
            <a:r>
              <a:rPr lang="en-US" dirty="0"/>
              <a:t/>
            </a:r>
            <a:br>
              <a:rPr lang="en-US" dirty="0"/>
            </a:br>
            <a:r>
              <a:rPr lang="en-US" dirty="0" err="1"/>
              <a:t>Obyek</a:t>
            </a:r>
            <a:endParaRPr lang="id-ID" dirty="0"/>
          </a:p>
        </p:txBody>
      </p:sp>
      <p:sp>
        <p:nvSpPr>
          <p:cNvPr id="3" name="Subtitle 2"/>
          <p:cNvSpPr>
            <a:spLocks noGrp="1"/>
          </p:cNvSpPr>
          <p:nvPr>
            <p:ph type="subTitle" idx="1"/>
          </p:nvPr>
        </p:nvSpPr>
        <p:spPr/>
        <p:txBody>
          <a:bodyPr>
            <a:normAutofit/>
          </a:bodyPr>
          <a:lstStyle/>
          <a:p>
            <a:r>
              <a:rPr lang="id-ID" dirty="0" smtClean="0"/>
              <a:t>Pertemuan I</a:t>
            </a:r>
          </a:p>
          <a:p>
            <a:r>
              <a:rPr lang="id-ID" dirty="0" smtClean="0"/>
              <a:t>Asrianda, S. Kom</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id-ID" dirty="0" smtClean="0"/>
              <a:t>Objek adalah benda secara fisik dan konseptual yang ada di sekitar kita. Sebuah objek memiliki keadaan sesaat yang disebut state</a:t>
            </a:r>
            <a:r>
              <a:rPr lang="id-ID" dirty="0" smtClean="0"/>
              <a:t>.</a:t>
            </a:r>
          </a:p>
          <a:p>
            <a:pPr algn="just"/>
            <a:r>
              <a:rPr lang="id-ID" dirty="0" smtClean="0"/>
              <a:t>Class adalah himpunan objek yang sejenis yaitu mempunyai sifat (atribut), perilaku umum (operasi), relasi umum dengan objek lain dan semantik umum. </a:t>
            </a:r>
            <a:endParaRPr lang="id-ID" dirty="0" smtClean="0"/>
          </a:p>
          <a:p>
            <a:pPr algn="just"/>
            <a:r>
              <a:rPr lang="id-ID" dirty="0" smtClean="0"/>
              <a:t>Class </a:t>
            </a:r>
            <a:r>
              <a:rPr lang="id-ID" dirty="0" smtClean="0"/>
              <a:t>adalah abstraksi dari objek dalam dunia nyata. Class menetapkan spesifikasi perilaku dan atribut dari objek tersebut.</a:t>
            </a:r>
            <a:endParaRPr lang="id-ID" dirty="0"/>
          </a:p>
        </p:txBody>
      </p:sp>
      <p:sp>
        <p:nvSpPr>
          <p:cNvPr id="3" name="Title 2"/>
          <p:cNvSpPr>
            <a:spLocks noGrp="1"/>
          </p:cNvSpPr>
          <p:nvPr>
            <p:ph type="title"/>
          </p:nvPr>
        </p:nvSpPr>
        <p:spPr/>
        <p:txBody>
          <a:bodyPr/>
          <a:lstStyle/>
          <a:p>
            <a:r>
              <a:rPr lang="id-ID" dirty="0" smtClean="0"/>
              <a:t>Pengertian</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id-ID" dirty="0" smtClean="0"/>
              <a:t>Sebuah objek adalah kotak hitam. </a:t>
            </a:r>
            <a:endParaRPr lang="id-ID" dirty="0" smtClean="0"/>
          </a:p>
          <a:p>
            <a:pPr algn="just"/>
            <a:r>
              <a:rPr lang="id-ID" dirty="0" smtClean="0"/>
              <a:t>Konsep </a:t>
            </a:r>
            <a:r>
              <a:rPr lang="id-ID" dirty="0" smtClean="0"/>
              <a:t>ini menjadi dasar implementasi objek. </a:t>
            </a:r>
            <a:endParaRPr lang="id-ID" dirty="0" smtClean="0"/>
          </a:p>
          <a:p>
            <a:pPr algn="just"/>
            <a:r>
              <a:rPr lang="id-ID" dirty="0" smtClean="0"/>
              <a:t>Dalam </a:t>
            </a:r>
            <a:r>
              <a:rPr lang="id-ID" dirty="0" smtClean="0"/>
              <a:t>operasi </a:t>
            </a:r>
            <a:r>
              <a:rPr lang="id-ID" dirty="0" smtClean="0"/>
              <a:t>Orientasi Objek </a:t>
            </a:r>
            <a:r>
              <a:rPr lang="id-ID" dirty="0" smtClean="0"/>
              <a:t>hanya developer yang dapat memahami detail proses yang ada didalam kotak tersebut, sedangkan user tidak perlu mengetahui apa yang dilakukan yang penting mereka dapat menggunakan objek untuk memproses kebutuhan mereka. </a:t>
            </a:r>
            <a:endParaRPr lang="id-ID" dirty="0" smtClean="0"/>
          </a:p>
          <a:p>
            <a:pPr algn="just"/>
            <a:r>
              <a:rPr lang="id-ID" dirty="0" smtClean="0"/>
              <a:t>Kotak </a:t>
            </a:r>
            <a:r>
              <a:rPr lang="id-ID" dirty="0" smtClean="0"/>
              <a:t>hitam berisi kode dan data</a:t>
            </a:r>
            <a:endParaRPr lang="id-ID" dirty="0"/>
          </a:p>
        </p:txBody>
      </p:sp>
      <p:sp>
        <p:nvSpPr>
          <p:cNvPr id="3" name="Title 2"/>
          <p:cNvSpPr>
            <a:spLocks noGrp="1"/>
          </p:cNvSpPr>
          <p:nvPr>
            <p:ph type="title"/>
          </p:nvPr>
        </p:nvSpPr>
        <p:spPr/>
        <p:txBody>
          <a:bodyPr/>
          <a:lstStyle/>
          <a:p>
            <a:r>
              <a:rPr lang="id-ID" dirty="0" smtClean="0"/>
              <a:t>Pengertian Objek</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smtClean="0"/>
              <a:t>Metode ini diperkenalkan pada tahun 1970, yang merupakan hasil turunan dari pemrograman terstruktur. </a:t>
            </a:r>
            <a:endParaRPr lang="id-ID" dirty="0" smtClean="0"/>
          </a:p>
          <a:p>
            <a:pPr algn="just"/>
            <a:r>
              <a:rPr lang="id-ID" dirty="0" smtClean="0"/>
              <a:t>Metode </a:t>
            </a:r>
            <a:r>
              <a:rPr lang="id-ID" dirty="0" smtClean="0"/>
              <a:t>pengembangan dengan metode terstruktur ini terus diperbaiki sampai akhirnya dapat digunakan dalam dunia nyata.</a:t>
            </a:r>
            <a:endParaRPr lang="id-ID" dirty="0"/>
          </a:p>
        </p:txBody>
      </p:sp>
      <p:sp>
        <p:nvSpPr>
          <p:cNvPr id="3" name="Title 2"/>
          <p:cNvSpPr>
            <a:spLocks noGrp="1"/>
          </p:cNvSpPr>
          <p:nvPr>
            <p:ph type="title"/>
          </p:nvPr>
        </p:nvSpPr>
        <p:spPr/>
        <p:txBody>
          <a:bodyPr>
            <a:normAutofit/>
          </a:bodyPr>
          <a:lstStyle/>
          <a:p>
            <a:r>
              <a:rPr lang="id-ID" sz="2500" dirty="0" smtClean="0">
                <a:latin typeface="Arial Rounded MT Bold" pitchFamily="34" charset="0"/>
              </a:rPr>
              <a:t>KAPAN PERANCANGAN TERSTRUKTUR DI PEKENALAKAN</a:t>
            </a:r>
            <a:endParaRPr lang="id-ID" sz="2500" dirty="0">
              <a:latin typeface="Arial Rounded MT Bold"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smtClean="0"/>
              <a:t>Model objek yaitu menggambarkan struktur statis dari suatu objek dalam</a:t>
            </a:r>
            <a:r>
              <a:rPr lang="id-ID" b="1" dirty="0" smtClean="0"/>
              <a:t> </a:t>
            </a:r>
            <a:r>
              <a:rPr lang="id-ID" dirty="0" smtClean="0"/>
              <a:t>sistem dan relasinya yang berisi diagram objek yaitu suatugraph dimana</a:t>
            </a:r>
            <a:r>
              <a:rPr lang="id-ID" b="1" dirty="0" smtClean="0"/>
              <a:t> </a:t>
            </a:r>
            <a:r>
              <a:rPr lang="id-ID" dirty="0" smtClean="0"/>
              <a:t>node-nya adalah kelas yang mempunyai relasi antar kelas.</a:t>
            </a:r>
            <a:endParaRPr lang="id-ID" dirty="0"/>
          </a:p>
        </p:txBody>
      </p:sp>
      <p:sp>
        <p:nvSpPr>
          <p:cNvPr id="3" name="Title 2"/>
          <p:cNvSpPr>
            <a:spLocks noGrp="1"/>
          </p:cNvSpPr>
          <p:nvPr>
            <p:ph type="title"/>
          </p:nvPr>
        </p:nvSpPr>
        <p:spPr/>
        <p:txBody>
          <a:bodyPr/>
          <a:lstStyle/>
          <a:p>
            <a:r>
              <a:rPr lang="id-ID" dirty="0" smtClean="0"/>
              <a:t>Pengertian Model Objek</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smtClean="0"/>
              <a:t>Model dinamik yaitu menggambarkan aspek dari sistem yang berubah setiap saat yang dipergunakan untuk menyatakan aspek kontrol dari sistem yang berisi state diagram yaitu </a:t>
            </a:r>
            <a:r>
              <a:rPr lang="id-ID" dirty="0" smtClean="0"/>
              <a:t>suatu graph dimana node-nya adalah state dan arc </a:t>
            </a:r>
            <a:r>
              <a:rPr lang="id-ID" dirty="0" smtClean="0"/>
              <a:t>adalah </a:t>
            </a:r>
            <a:r>
              <a:rPr lang="id-ID" dirty="0" smtClean="0"/>
              <a:t>trannsisi antara state </a:t>
            </a:r>
            <a:r>
              <a:rPr lang="id-ID" dirty="0" smtClean="0"/>
              <a:t>yang disebabkan oleh event.</a:t>
            </a:r>
            <a:endParaRPr lang="id-ID" dirty="0"/>
          </a:p>
        </p:txBody>
      </p:sp>
      <p:sp>
        <p:nvSpPr>
          <p:cNvPr id="3" name="Title 2"/>
          <p:cNvSpPr>
            <a:spLocks noGrp="1"/>
          </p:cNvSpPr>
          <p:nvPr>
            <p:ph type="title"/>
          </p:nvPr>
        </p:nvSpPr>
        <p:spPr/>
        <p:txBody>
          <a:bodyPr/>
          <a:lstStyle/>
          <a:p>
            <a:r>
              <a:rPr lang="id-ID" dirty="0" smtClean="0"/>
              <a:t>Pengertian Model Dinamik</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smtClean="0"/>
              <a:t>Model fungsional yaitu </a:t>
            </a:r>
            <a:r>
              <a:rPr lang="id-ID" dirty="0" smtClean="0"/>
              <a:t>menggambarkan </a:t>
            </a:r>
            <a:r>
              <a:rPr lang="id-ID" dirty="0" smtClean="0"/>
              <a:t>transformasi nilai data di dalam sistem yang flow diagram yaitu </a:t>
            </a:r>
            <a:r>
              <a:rPr lang="id-ID" dirty="0" smtClean="0"/>
              <a:t>suatu graph </a:t>
            </a:r>
            <a:r>
              <a:rPr lang="id-ID" dirty="0" smtClean="0"/>
              <a:t>dimananodenya menyatakan proses </a:t>
            </a:r>
            <a:r>
              <a:rPr lang="id-ID" dirty="0" smtClean="0"/>
              <a:t>dan arc-nya </a:t>
            </a:r>
            <a:r>
              <a:rPr lang="id-ID" dirty="0" smtClean="0"/>
              <a:t>adalah aliran data.</a:t>
            </a:r>
          </a:p>
          <a:p>
            <a:pPr algn="just"/>
            <a:r>
              <a:rPr lang="id-ID" dirty="0" smtClean="0"/>
              <a:t/>
            </a:r>
            <a:br>
              <a:rPr lang="id-ID" dirty="0" smtClean="0"/>
            </a:br>
            <a:endParaRPr lang="id-ID" dirty="0"/>
          </a:p>
        </p:txBody>
      </p:sp>
      <p:sp>
        <p:nvSpPr>
          <p:cNvPr id="3" name="Title 2"/>
          <p:cNvSpPr>
            <a:spLocks noGrp="1"/>
          </p:cNvSpPr>
          <p:nvPr>
            <p:ph type="title"/>
          </p:nvPr>
        </p:nvSpPr>
        <p:spPr/>
        <p:txBody>
          <a:bodyPr/>
          <a:lstStyle/>
          <a:p>
            <a:r>
              <a:rPr lang="id-ID" dirty="0" smtClean="0"/>
              <a:t>Model Fungsional</a:t>
            </a: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30238" indent="-520700" algn="just">
              <a:buNone/>
            </a:pPr>
            <a:r>
              <a:rPr lang="id-ID" dirty="0" smtClean="0"/>
              <a:t>1. </a:t>
            </a:r>
            <a:r>
              <a:rPr lang="id-ID" dirty="0" smtClean="0"/>
              <a:t>Merancang </a:t>
            </a:r>
            <a:r>
              <a:rPr lang="id-ID" dirty="0" smtClean="0"/>
              <a:t>berdasar </a:t>
            </a:r>
            <a:r>
              <a:rPr lang="id-ID" dirty="0" smtClean="0"/>
              <a:t>modul adalah  Modularisasi </a:t>
            </a:r>
            <a:r>
              <a:rPr lang="id-ID" dirty="0" smtClean="0"/>
              <a:t>adalah proses yang membagi suatu sistem menjadi beberapa modul yang dapat beroperasi secara independen.</a:t>
            </a:r>
          </a:p>
          <a:p>
            <a:pPr marL="539750" indent="-430213" algn="just">
              <a:buNone/>
            </a:pPr>
            <a:r>
              <a:rPr lang="id-ID" i="1" dirty="0" smtClean="0"/>
              <a:t>2.</a:t>
            </a:r>
            <a:r>
              <a:rPr lang="id-ID" dirty="0" smtClean="0"/>
              <a:t> </a:t>
            </a:r>
            <a:r>
              <a:rPr lang="id-ID" dirty="0" smtClean="0"/>
              <a:t>Bekerja </a:t>
            </a:r>
            <a:r>
              <a:rPr lang="id-ID" dirty="0" smtClean="0"/>
              <a:t>dengan pendekatan </a:t>
            </a:r>
            <a:r>
              <a:rPr lang="id-ID" i="1" dirty="0" smtClean="0"/>
              <a:t>top-down </a:t>
            </a:r>
            <a:r>
              <a:rPr lang="id-ID" dirty="0" smtClean="0"/>
              <a:t>Dimulai </a:t>
            </a:r>
            <a:r>
              <a:rPr lang="id-ID" dirty="0" smtClean="0"/>
              <a:t>dari level atas (secara global) kemudian diuraikan sampai ke tingkat modul (rinci).</a:t>
            </a:r>
          </a:p>
          <a:p>
            <a:r>
              <a:rPr lang="id-ID" dirty="0" smtClean="0"/>
              <a:t/>
            </a:r>
            <a:br>
              <a:rPr lang="id-ID" dirty="0" smtClean="0"/>
            </a:br>
            <a:endParaRPr lang="id-ID" dirty="0"/>
          </a:p>
        </p:txBody>
      </p:sp>
      <p:sp>
        <p:nvSpPr>
          <p:cNvPr id="3" name="Title 2"/>
          <p:cNvSpPr>
            <a:spLocks noGrp="1"/>
          </p:cNvSpPr>
          <p:nvPr>
            <p:ph type="title"/>
          </p:nvPr>
        </p:nvSpPr>
        <p:spPr/>
        <p:txBody>
          <a:bodyPr>
            <a:normAutofit fontScale="90000"/>
          </a:bodyPr>
          <a:lstStyle/>
          <a:p>
            <a:r>
              <a:rPr lang="id-ID" b="0" dirty="0" smtClean="0"/>
              <a:t>Ciri-ciri utama teknik terstruktur</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39750" indent="-430213" algn="just">
              <a:buNone/>
            </a:pPr>
            <a:r>
              <a:rPr lang="id-ID" dirty="0" smtClean="0"/>
              <a:t>3. </a:t>
            </a:r>
            <a:r>
              <a:rPr lang="id-ID" dirty="0" smtClean="0"/>
              <a:t>Dilakukan </a:t>
            </a:r>
            <a:r>
              <a:rPr lang="id-ID" dirty="0" smtClean="0"/>
              <a:t>secara </a:t>
            </a:r>
            <a:r>
              <a:rPr lang="id-ID" dirty="0" smtClean="0"/>
              <a:t>iterasi Dengan </a:t>
            </a:r>
            <a:r>
              <a:rPr lang="id-ID" dirty="0" smtClean="0"/>
              <a:t>iterasi akan didapat hasil yang lebih baik, terlalu banyak iterasi juga akan menurunkan hasilnya dan menunjukkan bahwa tahap sebelumnya tidak dilakukan dengan baik</a:t>
            </a:r>
          </a:p>
          <a:p>
            <a:pPr marL="539750" indent="-430213" algn="just">
              <a:buNone/>
              <a:tabLst>
                <a:tab pos="630238" algn="l"/>
              </a:tabLst>
            </a:pPr>
            <a:r>
              <a:rPr lang="id-ID" dirty="0" smtClean="0"/>
              <a:t>4. Kegiatan </a:t>
            </a:r>
            <a:r>
              <a:rPr lang="id-ID" dirty="0" smtClean="0"/>
              <a:t>dilakukan secara </a:t>
            </a:r>
            <a:r>
              <a:rPr lang="id-ID" dirty="0" smtClean="0"/>
              <a:t>paralel Pengembangan </a:t>
            </a:r>
            <a:r>
              <a:rPr lang="id-ID" dirty="0" smtClean="0"/>
              <a:t>subsistem-subsistem dapat dilakukan secara paralel, sehingga akan memperpendek waktu pengembangan sistem</a:t>
            </a:r>
          </a:p>
          <a:p>
            <a:endParaRPr lang="id-ID" dirty="0"/>
          </a:p>
        </p:txBody>
      </p:sp>
      <p:sp>
        <p:nvSpPr>
          <p:cNvPr id="3" name="Title 2"/>
          <p:cNvSpPr>
            <a:spLocks noGrp="1"/>
          </p:cNvSpPr>
          <p:nvPr>
            <p:ph type="title"/>
          </p:nvPr>
        </p:nvSpPr>
        <p:spPr/>
        <p:txBody>
          <a:bodyPr>
            <a:normAutofit fontScale="90000"/>
          </a:bodyPr>
          <a:lstStyle/>
          <a:p>
            <a:r>
              <a:rPr lang="id-ID" b="0" dirty="0" smtClean="0"/>
              <a:t>Ciri-ciri utama teknik terstruktur</a:t>
            </a: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809625" indent="-700088" algn="just">
              <a:buNone/>
            </a:pPr>
            <a:r>
              <a:rPr lang="id-ID" dirty="0" smtClean="0"/>
              <a:t>1.  </a:t>
            </a:r>
            <a:r>
              <a:rPr lang="id-ID" dirty="0" smtClean="0"/>
              <a:t>meningkatkan produktivitas karena </a:t>
            </a:r>
            <a:r>
              <a:rPr lang="id-ID" dirty="0" smtClean="0"/>
              <a:t>kelas dan objek yang ditemukan dalam suatu masalah masih dapat dipakai ulang untuk masalah lainnva yang melibatkan objek tersebut (</a:t>
            </a:r>
            <a:r>
              <a:rPr lang="id-ID" i="1" dirty="0" smtClean="0"/>
              <a:t>reusable</a:t>
            </a:r>
            <a:r>
              <a:rPr lang="id-ID" dirty="0" smtClean="0"/>
              <a:t>)</a:t>
            </a:r>
          </a:p>
          <a:p>
            <a:pPr marL="809625" indent="-700088" algn="just">
              <a:buNone/>
            </a:pPr>
            <a:r>
              <a:rPr lang="id-ID" dirty="0" smtClean="0"/>
              <a:t>2.   </a:t>
            </a:r>
            <a:r>
              <a:rPr lang="id-ID" dirty="0" smtClean="0"/>
              <a:t>kecepatan pengembangan karena </a:t>
            </a:r>
            <a:r>
              <a:rPr lang="id-ID" dirty="0" smtClean="0"/>
              <a:t>sistem yang dibangun dengan baik dan benar pada saat analisis dan perancangan akan menyebabkan berkurangnva kesalahan pada saat pengkodean kemudahan </a:t>
            </a:r>
            <a:r>
              <a:rPr lang="id-ID" dirty="0" smtClean="0"/>
              <a:t>pemeliharaan</a:t>
            </a:r>
            <a:endParaRPr lang="id-ID" dirty="0" smtClean="0"/>
          </a:p>
        </p:txBody>
      </p:sp>
      <p:sp>
        <p:nvSpPr>
          <p:cNvPr id="3" name="Title 2"/>
          <p:cNvSpPr>
            <a:spLocks noGrp="1"/>
          </p:cNvSpPr>
          <p:nvPr>
            <p:ph type="title"/>
          </p:nvPr>
        </p:nvSpPr>
        <p:spPr/>
        <p:txBody>
          <a:bodyPr>
            <a:normAutofit/>
          </a:bodyPr>
          <a:lstStyle/>
          <a:p>
            <a:pPr algn="just"/>
            <a:r>
              <a:rPr lang="id-ID" b="0" dirty="0" smtClean="0"/>
              <a:t>Keuntungan berorientasi objek</a:t>
            </a:r>
            <a:endParaRPr lang="id-ID"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id-ID" dirty="0" smtClean="0"/>
              <a:t>3</a:t>
            </a:r>
            <a:r>
              <a:rPr lang="id-ID" dirty="0" smtClean="0"/>
              <a:t>.</a:t>
            </a:r>
            <a:r>
              <a:rPr lang="id-ID" dirty="0" smtClean="0"/>
              <a:t> </a:t>
            </a:r>
            <a:r>
              <a:rPr lang="id-ID" dirty="0" smtClean="0"/>
              <a:t>karena </a:t>
            </a:r>
            <a:r>
              <a:rPr lang="id-ID" dirty="0" smtClean="0"/>
              <a:t>dengan model objek, pola-pola yang cenderung tetap dan stabil dapat dipisahkan dan pola-pola yang mungkin sering berubah-ubah adanya konsistensi karena sifat pewarisan dan penggunaan notasi yang sama pada saat analisis, perancangan maupun pengkodean. meningkatkan kualitas perangkat lunak</a:t>
            </a:r>
          </a:p>
          <a:p>
            <a:pPr>
              <a:buNone/>
            </a:pPr>
            <a:endParaRPr lang="id-ID" dirty="0" smtClean="0"/>
          </a:p>
          <a:p>
            <a:endParaRPr lang="id-ID" dirty="0"/>
          </a:p>
        </p:txBody>
      </p:sp>
      <p:sp>
        <p:nvSpPr>
          <p:cNvPr id="3" name="Title 2"/>
          <p:cNvSpPr>
            <a:spLocks noGrp="1"/>
          </p:cNvSpPr>
          <p:nvPr>
            <p:ph type="title"/>
          </p:nvPr>
        </p:nvSpPr>
        <p:spPr/>
        <p:txBody>
          <a:bodyPr/>
          <a:lstStyle/>
          <a:p>
            <a:r>
              <a:rPr lang="id-ID" b="0" dirty="0" smtClean="0"/>
              <a:t>Keuntungan berorientasi objek</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smtClean="0"/>
              <a:t>Stabilias Sistem</a:t>
            </a:r>
          </a:p>
          <a:p>
            <a:r>
              <a:rPr lang="id-ID" dirty="0" smtClean="0"/>
              <a:t>Kemampuan Perubahan</a:t>
            </a:r>
          </a:p>
          <a:p>
            <a:r>
              <a:rPr lang="id-ID" dirty="0" smtClean="0"/>
              <a:t>Penggunaan Ulang Komponen Software</a:t>
            </a:r>
          </a:p>
          <a:p>
            <a:r>
              <a:rPr lang="id-ID" dirty="0" smtClean="0"/>
              <a:t>Sistem berbasis realiti</a:t>
            </a:r>
          </a:p>
          <a:p>
            <a:r>
              <a:rPr lang="id-ID" dirty="0" smtClean="0"/>
              <a:t>Kemampuan Akses Data</a:t>
            </a:r>
          </a:p>
          <a:p>
            <a:r>
              <a:rPr lang="id-ID" dirty="0" smtClean="0"/>
              <a:t>Keterkaitan dan Kepemilikan user</a:t>
            </a:r>
          </a:p>
          <a:p>
            <a:endParaRPr lang="id-ID" dirty="0"/>
          </a:p>
        </p:txBody>
      </p:sp>
      <p:sp>
        <p:nvSpPr>
          <p:cNvPr id="3" name="Title 2"/>
          <p:cNvSpPr>
            <a:spLocks noGrp="1"/>
          </p:cNvSpPr>
          <p:nvPr>
            <p:ph type="title"/>
          </p:nvPr>
        </p:nvSpPr>
        <p:spPr/>
        <p:txBody>
          <a:bodyPr>
            <a:normAutofit/>
          </a:bodyPr>
          <a:lstStyle/>
          <a:p>
            <a:r>
              <a:rPr lang="id-ID" sz="3200" dirty="0" smtClean="0">
                <a:latin typeface="Arial Rounded MT Bold" pitchFamily="34" charset="0"/>
              </a:rPr>
              <a:t>Keunggulan Analisan Berorientasi Objek</a:t>
            </a:r>
            <a:endParaRPr lang="id-ID" sz="3200" dirty="0">
              <a:latin typeface="Arial Rounded MT Bold"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39750" indent="-430213" algn="just">
              <a:buNone/>
            </a:pPr>
            <a:r>
              <a:rPr lang="id-ID" dirty="0" smtClean="0"/>
              <a:t>4.  </a:t>
            </a:r>
            <a:r>
              <a:rPr lang="id-ID" dirty="0" smtClean="0"/>
              <a:t>Karena </a:t>
            </a:r>
            <a:r>
              <a:rPr lang="id-ID" dirty="0" smtClean="0"/>
              <a:t>pendekatan pengembangan lebih dekat dengan dunia nyata dan adanya konsistensi pada saat pengembangannva, perangkat lunak yang dihasilkan akan mampu memenuhi kebutuhan pemakai serta mempunyai sedikit kesalahan.</a:t>
            </a:r>
          </a:p>
          <a:p>
            <a:endParaRPr lang="id-ID" dirty="0"/>
          </a:p>
        </p:txBody>
      </p:sp>
      <p:sp>
        <p:nvSpPr>
          <p:cNvPr id="3" name="Title 2"/>
          <p:cNvSpPr>
            <a:spLocks noGrp="1"/>
          </p:cNvSpPr>
          <p:nvPr>
            <p:ph type="title"/>
          </p:nvPr>
        </p:nvSpPr>
        <p:spPr/>
        <p:txBody>
          <a:bodyPr/>
          <a:lstStyle/>
          <a:p>
            <a:r>
              <a:rPr lang="id-ID" b="0" dirty="0" smtClean="0"/>
              <a:t>Keuntungan berorientasi objek</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smtClean="0"/>
              <a:t>Data adalah sesuatu yang belum mempunyai arti bagi penerimanya dan masih memerlukan adanya suatu pengolahan. Data bisa berujut suatu keadaan, gambar, suara, huruf, angka, matematika, bahasa ataupun simbol-simbol lainnya yang bisa kita gunakan sebagai bahan untuk melihat lingkungan, obyek, kejadian ataupun suatu konsep</a:t>
            </a:r>
            <a:endParaRPr lang="id-ID" dirty="0"/>
          </a:p>
        </p:txBody>
      </p:sp>
      <p:sp>
        <p:nvSpPr>
          <p:cNvPr id="3" name="Title 2"/>
          <p:cNvSpPr>
            <a:spLocks noGrp="1"/>
          </p:cNvSpPr>
          <p:nvPr>
            <p:ph type="title"/>
          </p:nvPr>
        </p:nvSpPr>
        <p:spPr/>
        <p:txBody>
          <a:bodyPr/>
          <a:lstStyle/>
          <a:p>
            <a:r>
              <a:rPr lang="id-ID" dirty="0" smtClean="0"/>
              <a:t>Definisi</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id-ID" dirty="0" smtClean="0"/>
              <a:t>Informasi merupakan hasil pengolahan dari sebuah model, formasi, organisasi, ataupun suatu perubahan bentuk dari data yang memiliki nilai tertentu, dan bisa digunakan untuk menambah pengetahuan bagi yang menerimanya. Dalam hal ini, data bisa dianggap sebagai obyek dan informasi adalah suatu subyek yang bermanfaat bagi penerimanya. Informasi juga bisa disebut sebagai hasil pengolahan ataupun pemrosesan data.</a:t>
            </a:r>
            <a:endParaRPr lang="id-ID" dirty="0"/>
          </a:p>
        </p:txBody>
      </p:sp>
      <p:sp>
        <p:nvSpPr>
          <p:cNvPr id="3" name="Title 2"/>
          <p:cNvSpPr>
            <a:spLocks noGrp="1"/>
          </p:cNvSpPr>
          <p:nvPr>
            <p:ph type="title"/>
          </p:nvPr>
        </p:nvSpPr>
        <p:spPr/>
        <p:txBody>
          <a:bodyPr/>
          <a:lstStyle/>
          <a:p>
            <a:r>
              <a:rPr lang="id-ID" dirty="0" smtClean="0"/>
              <a:t>Definisi</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smtClean="0"/>
              <a:t>Pemodelan (</a:t>
            </a:r>
            <a:r>
              <a:rPr lang="id-ID" i="1" dirty="0" smtClean="0"/>
              <a:t>modeling</a:t>
            </a:r>
            <a:r>
              <a:rPr lang="id-ID" dirty="0" smtClean="0"/>
              <a:t>) adalah proses merancang piranti lunak sebelum </a:t>
            </a:r>
            <a:r>
              <a:rPr lang="id-ID" dirty="0" smtClean="0"/>
              <a:t>melakukan pengkodean (</a:t>
            </a:r>
            <a:r>
              <a:rPr lang="id-ID" i="1" dirty="0" smtClean="0"/>
              <a:t>coding</a:t>
            </a:r>
            <a:r>
              <a:rPr lang="id-ID" dirty="0" smtClean="0"/>
              <a:t>). </a:t>
            </a:r>
            <a:endParaRPr lang="id-ID" dirty="0" smtClean="0"/>
          </a:p>
          <a:p>
            <a:pPr algn="just"/>
            <a:r>
              <a:rPr lang="id-ID" dirty="0" smtClean="0"/>
              <a:t>Model piranti lunak dapat dianalogikan seperti pembuatan blueprint pada </a:t>
            </a:r>
            <a:r>
              <a:rPr lang="id-ID" dirty="0" smtClean="0"/>
              <a:t>pembangunan gedung</a:t>
            </a:r>
          </a:p>
          <a:p>
            <a:pPr algn="just"/>
            <a:r>
              <a:rPr lang="id-ID" dirty="0" smtClean="0"/>
              <a:t>Membuat model dari sebuah sistem yang kompleks sangatlah penting karena kita tidak</a:t>
            </a:r>
            <a:br>
              <a:rPr lang="id-ID" dirty="0" smtClean="0"/>
            </a:br>
            <a:r>
              <a:rPr lang="id-ID" dirty="0" smtClean="0"/>
              <a:t>dapat memahami sistem semacam itu secara menyeluruh</a:t>
            </a:r>
            <a:endParaRPr lang="id-ID" dirty="0" smtClean="0"/>
          </a:p>
          <a:p>
            <a:pPr algn="just"/>
            <a:endParaRPr lang="id-ID" dirty="0"/>
          </a:p>
        </p:txBody>
      </p:sp>
      <p:sp>
        <p:nvSpPr>
          <p:cNvPr id="3" name="Title 2"/>
          <p:cNvSpPr>
            <a:spLocks noGrp="1"/>
          </p:cNvSpPr>
          <p:nvPr>
            <p:ph type="title"/>
          </p:nvPr>
        </p:nvSpPr>
        <p:spPr/>
        <p:txBody>
          <a:bodyPr/>
          <a:lstStyle/>
          <a:p>
            <a:r>
              <a:rPr lang="id-ID" dirty="0" smtClean="0"/>
              <a:t>Definisi</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id-ID" dirty="0" smtClean="0"/>
              <a:t>Analisis dan desain berorientasi objek adalah cara baru dalam memikirkan suatu masalah dengan menggunakan model yang dibuat menurut konsep sekitar dunia nyata. </a:t>
            </a:r>
            <a:endParaRPr lang="id-ID" dirty="0" smtClean="0"/>
          </a:p>
          <a:p>
            <a:pPr algn="just"/>
            <a:r>
              <a:rPr lang="id-ID" dirty="0" smtClean="0"/>
              <a:t>Dasar </a:t>
            </a:r>
            <a:r>
              <a:rPr lang="id-ID" dirty="0" smtClean="0"/>
              <a:t>pembuatan adalah objek, yang merupakan kombinasi antara struktur data dan perilaku dalam satu </a:t>
            </a:r>
            <a:r>
              <a:rPr lang="id-ID" dirty="0" smtClean="0"/>
              <a:t>entitas</a:t>
            </a:r>
          </a:p>
          <a:p>
            <a:pPr algn="just"/>
            <a:r>
              <a:rPr lang="id-ID" dirty="0" smtClean="0"/>
              <a:t>Model berorientasi objek bermanfaat untuk memahami masalah, komunikasi dengan ahli aplikasi, pemodelan suatu organisasi, menyiapkan dokumentasi serta perancangan program dan basis data. </a:t>
            </a:r>
            <a:endParaRPr lang="id-ID" dirty="0"/>
          </a:p>
        </p:txBody>
      </p:sp>
      <p:sp>
        <p:nvSpPr>
          <p:cNvPr id="3" name="Title 2"/>
          <p:cNvSpPr>
            <a:spLocks noGrp="1"/>
          </p:cNvSpPr>
          <p:nvPr>
            <p:ph type="title"/>
          </p:nvPr>
        </p:nvSpPr>
        <p:spPr/>
        <p:txBody>
          <a:bodyPr/>
          <a:lstStyle/>
          <a:p>
            <a:r>
              <a:rPr lang="id-ID" dirty="0" smtClean="0"/>
              <a:t>Definisi</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smtClean="0"/>
              <a:t>Pertama-tama suatu model analisis dibuat untuk menggambarkan aspek dasar dari domain aplikasi, dimana model tersebut berisi objek yang terdapat dalam domain aplikasi termasuk deskripsi dari keterangan objek dan perilakunya.</a:t>
            </a:r>
            <a:endParaRPr lang="id-ID" dirty="0"/>
          </a:p>
        </p:txBody>
      </p:sp>
      <p:sp>
        <p:nvSpPr>
          <p:cNvPr id="3" name="Title 2"/>
          <p:cNvSpPr>
            <a:spLocks noGrp="1"/>
          </p:cNvSpPr>
          <p:nvPr>
            <p:ph type="title"/>
          </p:nvPr>
        </p:nvSpPr>
        <p:spPr/>
        <p:txBody>
          <a:bodyPr/>
          <a:lstStyle/>
          <a:p>
            <a:r>
              <a:rPr lang="id-ID" dirty="0" smtClean="0"/>
              <a:t>Definisi</a:t>
            </a: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id-ID" dirty="0" smtClean="0"/>
              <a:t>Identitas berarti bahwa data diukur menjadi deskrit yang membedakan entitas disebut objek</a:t>
            </a:r>
            <a:r>
              <a:rPr lang="id-ID" dirty="0" smtClean="0"/>
              <a:t>.</a:t>
            </a:r>
          </a:p>
          <a:p>
            <a:pPr algn="just"/>
            <a:r>
              <a:rPr lang="id-ID" dirty="0" smtClean="0"/>
              <a:t>Atribut menggambarkan data yang dapat memberikan informasi mengenai kelas atau objek dimana atribut tersebut berada</a:t>
            </a:r>
            <a:r>
              <a:rPr lang="id-ID" dirty="0" smtClean="0"/>
              <a:t>.</a:t>
            </a:r>
          </a:p>
          <a:p>
            <a:pPr algn="just"/>
            <a:r>
              <a:rPr lang="id-ID" dirty="0" smtClean="0"/>
              <a:t>Metode adalah subprogram yang tergabung dalam objek bersama – sama dengan  atribut</a:t>
            </a:r>
            <a:r>
              <a:rPr lang="id-ID" dirty="0" smtClean="0"/>
              <a:t>.</a:t>
            </a:r>
          </a:p>
          <a:p>
            <a:pPr algn="just"/>
            <a:r>
              <a:rPr lang="id-ID" dirty="0" smtClean="0"/>
              <a:t> </a:t>
            </a:r>
            <a:r>
              <a:rPr lang="id-ID" dirty="0" smtClean="0"/>
              <a:t>Metode     dipergunakan untuk pengaksesan terhadap data yang terdapat dalam objek tersebut. Sering juga disebut   sebagai procedure atau function.</a:t>
            </a:r>
            <a:endParaRPr lang="id-ID" dirty="0" smtClean="0"/>
          </a:p>
          <a:p>
            <a:pPr algn="just"/>
            <a:endParaRPr lang="id-ID" dirty="0"/>
          </a:p>
        </p:txBody>
      </p:sp>
      <p:sp>
        <p:nvSpPr>
          <p:cNvPr id="3" name="Title 2"/>
          <p:cNvSpPr>
            <a:spLocks noGrp="1"/>
          </p:cNvSpPr>
          <p:nvPr>
            <p:ph type="title"/>
          </p:nvPr>
        </p:nvSpPr>
        <p:spPr/>
        <p:txBody>
          <a:bodyPr/>
          <a:lstStyle/>
          <a:p>
            <a:r>
              <a:rPr lang="id-ID" dirty="0" smtClean="0"/>
              <a:t>Pengertian</a:t>
            </a: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id-ID" dirty="0" smtClean="0"/>
              <a:t>Message merupakan cara untuk berhubungan antara satu objek dengan objek lain dengan cara mengikirimkan pesan oleh suatu objek kepada objek tertentu</a:t>
            </a:r>
            <a:r>
              <a:rPr lang="id-ID" dirty="0" smtClean="0"/>
              <a:t>.</a:t>
            </a:r>
          </a:p>
          <a:p>
            <a:pPr algn="just"/>
            <a:r>
              <a:rPr lang="id-ID" b="1" dirty="0" smtClean="0"/>
              <a:t>Operasi merupakan f</a:t>
            </a:r>
            <a:r>
              <a:rPr lang="id-ID" dirty="0" smtClean="0"/>
              <a:t>ungsi </a:t>
            </a:r>
            <a:r>
              <a:rPr lang="id-ID" dirty="0" smtClean="0"/>
              <a:t>di dalam kelas yang dikombinasikan ke bentuk tingkah laku kelas</a:t>
            </a:r>
            <a:r>
              <a:rPr lang="id-ID" b="1" dirty="0" smtClean="0"/>
              <a:t> </a:t>
            </a:r>
            <a:r>
              <a:rPr lang="id-ID" dirty="0" smtClean="0"/>
              <a:t>suatu </a:t>
            </a:r>
            <a:r>
              <a:rPr lang="id-ID" dirty="0" smtClean="0"/>
              <a:t>objek</a:t>
            </a:r>
          </a:p>
          <a:p>
            <a:pPr algn="just"/>
            <a:r>
              <a:rPr lang="id-ID" b="1" u="sng" dirty="0" smtClean="0"/>
              <a:t>Properti </a:t>
            </a:r>
            <a:r>
              <a:rPr lang="id-ID" b="1" u="sng" dirty="0" smtClean="0"/>
              <a:t>Objek merupakan </a:t>
            </a:r>
            <a:r>
              <a:rPr lang="id-ID" dirty="0" smtClean="0"/>
              <a:t>Layanan </a:t>
            </a:r>
            <a:r>
              <a:rPr lang="id-ID" dirty="0" smtClean="0"/>
              <a:t>(Service</a:t>
            </a:r>
            <a:r>
              <a:rPr lang="id-ID" dirty="0" smtClean="0"/>
              <a:t>) metode </a:t>
            </a:r>
            <a:r>
              <a:rPr lang="id-ID" dirty="0" smtClean="0"/>
              <a:t>atau operasi yang berfungsi untuk memanipulasi objek itu sendiri.  Fungsi atau transformasi yang dapat dilakukan terhadap objek atau dilakukan   oleh objek. </a:t>
            </a:r>
          </a:p>
          <a:p>
            <a:pPr algn="just"/>
            <a:endParaRPr lang="id-ID" dirty="0" smtClean="0"/>
          </a:p>
          <a:p>
            <a:pPr algn="just"/>
            <a:endParaRPr lang="id-ID" dirty="0"/>
          </a:p>
        </p:txBody>
      </p:sp>
      <p:sp>
        <p:nvSpPr>
          <p:cNvPr id="3" name="Title 2"/>
          <p:cNvSpPr>
            <a:spLocks noGrp="1"/>
          </p:cNvSpPr>
          <p:nvPr>
            <p:ph type="title"/>
          </p:nvPr>
        </p:nvSpPr>
        <p:spPr/>
        <p:txBody>
          <a:bodyPr/>
          <a:lstStyle/>
          <a:p>
            <a:r>
              <a:rPr lang="id-ID" dirty="0" smtClean="0"/>
              <a:t>Pengertian</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TotalTime>
  <Words>571</Words>
  <Application>Microsoft Office PowerPoint</Application>
  <PresentationFormat>On-screen Show (4:3)</PresentationFormat>
  <Paragraphs>66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Analisis dan Desain Berorientasi Obyek</vt:lpstr>
      <vt:lpstr>Keunggulan Analisan Berorientasi Objek</vt:lpstr>
      <vt:lpstr>Definisi</vt:lpstr>
      <vt:lpstr>Definisi</vt:lpstr>
      <vt:lpstr>Definisi</vt:lpstr>
      <vt:lpstr>Definisi</vt:lpstr>
      <vt:lpstr>Definisi</vt:lpstr>
      <vt:lpstr>Pengertian</vt:lpstr>
      <vt:lpstr>Pengertian</vt:lpstr>
      <vt:lpstr>Pengertian</vt:lpstr>
      <vt:lpstr>Pengertian Objek</vt:lpstr>
      <vt:lpstr>KAPAN PERANCANGAN TERSTRUKTUR DI PEKENALAKAN</vt:lpstr>
      <vt:lpstr>Pengertian Model Objek</vt:lpstr>
      <vt:lpstr>Pengertian Model Dinamik</vt:lpstr>
      <vt:lpstr>Model Fungsional</vt:lpstr>
      <vt:lpstr>Ciri-ciri utama teknik terstruktur</vt:lpstr>
      <vt:lpstr>Ciri-ciri utama teknik terstruktur</vt:lpstr>
      <vt:lpstr>Keuntungan berorientasi objek</vt:lpstr>
      <vt:lpstr>Keuntungan berorientasi objek</vt:lpstr>
      <vt:lpstr>Keuntungan berorientasi objek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dan Desain Berorientasi Obyek</dc:title>
  <dc:creator>Acer</dc:creator>
  <cp:lastModifiedBy>Acer</cp:lastModifiedBy>
  <cp:revision>4</cp:revision>
  <dcterms:created xsi:type="dcterms:W3CDTF">2016-09-19T05:40:09Z</dcterms:created>
  <dcterms:modified xsi:type="dcterms:W3CDTF">2016-09-19T06:19:19Z</dcterms:modified>
</cp:coreProperties>
</file>