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7463BB2-DBFE-4619-B8CA-D4A1CCF6F8CC}" type="datetimeFigureOut">
              <a:rPr lang="id-ID" smtClean="0"/>
              <a:t>26/10/2018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8570E-6389-494F-9C8F-CD94038DFAC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533400"/>
            <a:ext cx="5829094" cy="2868168"/>
          </a:xfrm>
        </p:spPr>
        <p:txBody>
          <a:bodyPr/>
          <a:lstStyle/>
          <a:p>
            <a:r>
              <a:rPr lang="en-US" sz="4400" dirty="0" err="1"/>
              <a:t>Analisis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Desain</a:t>
            </a:r>
            <a:r>
              <a:rPr lang="en-US" sz="4400" dirty="0"/>
              <a:t> </a:t>
            </a:r>
            <a:r>
              <a:rPr lang="en-US" sz="4400" dirty="0" err="1"/>
              <a:t>Berorientasi</a:t>
            </a:r>
            <a:br>
              <a:rPr lang="en-US" sz="4400" dirty="0"/>
            </a:br>
            <a:r>
              <a:rPr lang="en-US" sz="4400" dirty="0" err="1"/>
              <a:t>Obyek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Asrianda, S. Kom, M. Kom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/>
              <a:t>Metode Rumbaugh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/>
          <a:lstStyle/>
          <a:p>
            <a:r>
              <a:rPr lang="id-ID" dirty="0"/>
              <a:t>Tahap atau skema pelaksanaan: </a:t>
            </a:r>
          </a:p>
          <a:p>
            <a:pPr marL="1054100" indent="-514350">
              <a:buFont typeface="+mj-lt"/>
              <a:buAutoNum type="alphaLcPeriod"/>
            </a:pPr>
            <a:r>
              <a:rPr lang="id-ID" dirty="0"/>
              <a:t>Tentukan ruang lingkup masalah </a:t>
            </a:r>
          </a:p>
          <a:p>
            <a:pPr marL="1054100" indent="-514350">
              <a:buFont typeface="+mj-lt"/>
              <a:buAutoNum type="alphaLcPeriod"/>
            </a:pPr>
            <a:r>
              <a:rPr lang="id-ID" dirty="0"/>
              <a:t>Buat model objek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Identifikasi kelas yang relevan dengan permasalahan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Definisikan atribut dan asosiasi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Definisikan keterkaitan (</a:t>
            </a:r>
            <a:r>
              <a:rPr lang="id-ID" i="1" dirty="0"/>
              <a:t>link) antar kelas dan objek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Organisasikan kelas objek dengan menggunakan pewarisan 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/>
              <a:t>Metode Rumbaugh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239000" cy="5169876"/>
          </a:xfrm>
        </p:spPr>
        <p:txBody>
          <a:bodyPr/>
          <a:lstStyle/>
          <a:p>
            <a:pPr marL="874713" indent="-514350">
              <a:buFont typeface="+mj-lt"/>
              <a:buAutoNum type="alphaLcPeriod" startAt="3"/>
            </a:pPr>
            <a:r>
              <a:rPr lang="id-ID" dirty="0"/>
              <a:t>Buat model dinamik </a:t>
            </a:r>
          </a:p>
          <a:p>
            <a:pPr marL="1528763" indent="-628650">
              <a:buFont typeface="+mj-lt"/>
              <a:buAutoNum type="arabicPeriod"/>
            </a:pPr>
            <a:r>
              <a:rPr lang="id-ID" dirty="0"/>
              <a:t>Siapkan skenario </a:t>
            </a:r>
          </a:p>
          <a:p>
            <a:pPr marL="1528763" indent="-628650">
              <a:buFont typeface="+mj-lt"/>
              <a:buAutoNum type="arabicPeriod"/>
            </a:pPr>
            <a:r>
              <a:rPr lang="id-ID" dirty="0"/>
              <a:t>Definisikan kejadian (event) dan buat penelusurannya untuk setiap skenario </a:t>
            </a:r>
          </a:p>
          <a:p>
            <a:pPr marL="1528763" indent="-628650">
              <a:buFont typeface="+mj-lt"/>
              <a:buAutoNum type="arabicPeriod"/>
            </a:pPr>
            <a:r>
              <a:rPr lang="id-ID" dirty="0"/>
              <a:t>Bangun diagram aliran kejadian (event flow diagram)</a:t>
            </a:r>
          </a:p>
          <a:p>
            <a:pPr marL="1528763" indent="-628650">
              <a:buFont typeface="+mj-lt"/>
              <a:buAutoNum type="arabicPeriod"/>
            </a:pPr>
            <a:r>
              <a:rPr lang="id-ID" dirty="0"/>
              <a:t>Buat diagram keadaan (</a:t>
            </a:r>
            <a:r>
              <a:rPr lang="id-ID" i="1" dirty="0"/>
              <a:t>state diagram) 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/>
              <a:t>Metode Rumbaugh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7239000" cy="5312752"/>
          </a:xfrm>
        </p:spPr>
        <p:txBody>
          <a:bodyPr/>
          <a:lstStyle/>
          <a:p>
            <a:pPr marL="1144588" indent="-514350">
              <a:buFont typeface="+mj-lt"/>
              <a:buAutoNum type="alphaLcPeriod" startAt="4"/>
            </a:pPr>
            <a:r>
              <a:rPr lang="id-ID" dirty="0"/>
              <a:t>Buat model fungsional sistem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Identifikasikan masukan dan keluaran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Gunakan diagram aliran data untuk merepresentasikan aliran transformasi</a:t>
            </a:r>
          </a:p>
          <a:p>
            <a:pPr marL="1593850" indent="-514350" algn="just">
              <a:buFont typeface="+mj-lt"/>
              <a:buAutoNum type="arabicPeriod"/>
            </a:pPr>
            <a:r>
              <a:rPr lang="id-ID" dirty="0"/>
              <a:t>Buat spesifikasi proses untuk Setiap fungsi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r>
              <a:rPr lang="id-ID" dirty="0"/>
              <a:t>ANALISIS BERORIENTASI OBJEK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rmAutofit/>
          </a:bodyPr>
          <a:lstStyle/>
          <a:p>
            <a:r>
              <a:rPr lang="id-ID" b="1" dirty="0"/>
              <a:t>Analisis </a:t>
            </a:r>
          </a:p>
          <a:p>
            <a:pPr marL="1144588" indent="-514350" algn="just">
              <a:buFont typeface="+mj-lt"/>
              <a:buAutoNum type="alphaLcPeriod"/>
            </a:pPr>
            <a:r>
              <a:rPr lang="id-ID" dirty="0"/>
              <a:t>Penguraian suatu pokok atas berbagai bagiannya dan penelaahan bagian</a:t>
            </a:r>
          </a:p>
          <a:p>
            <a:pPr marL="1144588" indent="-514350" algn="just">
              <a:buFont typeface="+mj-lt"/>
              <a:buAutoNum type="alphaLcPeriod"/>
            </a:pPr>
            <a:r>
              <a:rPr lang="id-ID" dirty="0"/>
              <a:t>itu sendiri serta hubungan antar bagian untuk memperoleh pengertian yang tepat dan pemahaman arti keseluruhan. </a:t>
            </a:r>
          </a:p>
          <a:p>
            <a:pPr marL="1144588" indent="-514350" algn="just">
              <a:buFont typeface="+mj-lt"/>
              <a:buAutoNum type="alphaLcPeriod"/>
            </a:pPr>
            <a:r>
              <a:rPr lang="es-ES" dirty="0" err="1"/>
              <a:t>Studi</a:t>
            </a:r>
            <a:r>
              <a:rPr lang="es-ES" dirty="0"/>
              <a:t> </a:t>
            </a:r>
            <a:r>
              <a:rPr lang="es-ES" dirty="0" err="1"/>
              <a:t>dari</a:t>
            </a:r>
            <a:r>
              <a:rPr lang="es-ES" dirty="0"/>
              <a:t> </a:t>
            </a:r>
            <a:r>
              <a:rPr lang="es-ES" dirty="0" err="1"/>
              <a:t>suatu</a:t>
            </a:r>
            <a:r>
              <a:rPr lang="es-ES" dirty="0"/>
              <a:t> </a:t>
            </a:r>
            <a:r>
              <a:rPr lang="es-ES" dirty="0" err="1"/>
              <a:t>permasalahan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cara </a:t>
            </a:r>
            <a:r>
              <a:rPr lang="es-ES" dirty="0" err="1"/>
              <a:t>memilah-milah</a:t>
            </a:r>
            <a:r>
              <a:rPr lang="es-ES" dirty="0"/>
              <a:t> </a:t>
            </a:r>
            <a:r>
              <a:rPr lang="es-ES" dirty="0" err="1"/>
              <a:t>permasalahan</a:t>
            </a:r>
            <a:r>
              <a:rPr lang="id-ID" dirty="0"/>
              <a:t> tersebut sehingga dapat dipahami dan dievaluasi, sebelum diambil tindakan-tindakan tertentu. </a:t>
            </a:r>
          </a:p>
          <a:p>
            <a:endParaRPr lang="id-ID" b="1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r>
              <a:rPr lang="id-ID" dirty="0"/>
              <a:t>Analisis Berorientasi Objek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239000" cy="5169876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Investigasi masalah untuk menemukan (mengidentifikasikan) dan </a:t>
            </a:r>
            <a:r>
              <a:rPr lang="nn-NO" dirty="0"/>
              <a:t>mendefinisikan objek-objek atau konsep-konsep yang ada di ruang </a:t>
            </a:r>
            <a:r>
              <a:rPr lang="id-ID" dirty="0"/>
              <a:t>masalah.</a:t>
            </a:r>
          </a:p>
          <a:p>
            <a:pPr algn="just"/>
            <a:r>
              <a:rPr lang="id-ID" dirty="0"/>
              <a:t>Proses untuk menentukan objek-objek potensial yang ada dalam sistem dan mendeskripsikan karakterisitik dan hubungannya dalam sebuah notasi formal. </a:t>
            </a:r>
          </a:p>
          <a:p>
            <a:pPr algn="just"/>
            <a:r>
              <a:rPr lang="id-ID" dirty="0"/>
              <a:t>Aplikasi konsep berorientasi objek untuk memodelkan permasalahan dan sistem, baik untuk lingkup perangkat lunak maupun non-perangkat lunak. </a:t>
            </a:r>
          </a:p>
          <a:p>
            <a:endParaRPr lang="id-ID" b="1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239000" cy="677246"/>
          </a:xfrm>
        </p:spPr>
        <p:txBody>
          <a:bodyPr/>
          <a:lstStyle/>
          <a:p>
            <a:pPr algn="ctr"/>
            <a:r>
              <a:rPr lang="id-ID" dirty="0"/>
              <a:t>TUJUAN ANALISIS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/>
              <a:t>Memahami permasalahan secara enyeluruh.</a:t>
            </a:r>
          </a:p>
          <a:p>
            <a:pPr algn="just"/>
            <a:r>
              <a:rPr lang="id-ID" sz="2800" dirty="0"/>
              <a:t>Mengungkapkan apa yang harus dikerjakan oleh sistem untuk memenuhi kebutuhan pemakai.</a:t>
            </a:r>
          </a:p>
          <a:p>
            <a:pPr algn="just"/>
            <a:r>
              <a:rPr lang="id-ID" sz="2800" dirty="0"/>
              <a:t>Mengetahui ruang lingkup produk (</a:t>
            </a:r>
            <a:r>
              <a:rPr lang="id-ID" sz="2800" i="1" dirty="0"/>
              <a:t>product space) dan pemakai yang akan </a:t>
            </a:r>
            <a:r>
              <a:rPr lang="id-ID" sz="2800" dirty="0"/>
              <a:t>menggunakan produk tersebut.</a:t>
            </a:r>
          </a:p>
          <a:p>
            <a:pPr>
              <a:buNone/>
            </a:pPr>
            <a:endParaRPr lang="id-ID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/>
              <a:t>Tahap Analisis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rmAutofit/>
          </a:bodyPr>
          <a:lstStyle/>
          <a:p>
            <a:pPr algn="just"/>
            <a:r>
              <a:rPr lang="id-ID" sz="2800" dirty="0"/>
              <a:t>Mempelajari permasalahan</a:t>
            </a:r>
          </a:p>
          <a:p>
            <a:pPr algn="just"/>
            <a:r>
              <a:rPr lang="id-ID" sz="2800" dirty="0"/>
              <a:t>Menentukan kebutuhan pemakai</a:t>
            </a:r>
          </a:p>
          <a:p>
            <a:pPr algn="just"/>
            <a:r>
              <a:rPr lang="id-ID" sz="2800" dirty="0"/>
              <a:t>Mengubah kebutuhan yang belum Terstruktur menjadi model-model atau </a:t>
            </a:r>
            <a:r>
              <a:rPr lang="sv-SE" sz="2800" dirty="0"/>
              <a:t>gambar-gambar dengan memanfaatkan metode dan teknik analisis</a:t>
            </a:r>
            <a:r>
              <a:rPr lang="id-ID" sz="2800" dirty="0"/>
              <a:t> tertentu. </a:t>
            </a:r>
          </a:p>
          <a:p>
            <a:pPr algn="just"/>
            <a:r>
              <a:rPr lang="id-ID" sz="2800" dirty="0"/>
              <a:t>Mendokumentasikan hasil analisis, misalnya </a:t>
            </a:r>
            <a:r>
              <a:rPr lang="id-ID" sz="2800" i="1" dirty="0"/>
              <a:t>Software Requirement Specification (SRS). </a:t>
            </a:r>
            <a:endParaRPr lang="id-ID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96582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Metode Analisis Berorientasi Objek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472386" cy="5098438"/>
          </a:xfrm>
        </p:spPr>
        <p:txBody>
          <a:bodyPr>
            <a:normAutofit/>
          </a:bodyPr>
          <a:lstStyle/>
          <a:p>
            <a:pPr algn="just"/>
            <a:r>
              <a:rPr lang="id-ID" dirty="0"/>
              <a:t>Cara kerja yang sistematis untuk mengerjakan tahap analisis berdasarkan pendekatan objek. </a:t>
            </a:r>
          </a:p>
          <a:p>
            <a:pPr algn="just"/>
            <a:r>
              <a:rPr lang="id-ID" dirty="0"/>
              <a:t>Ada kumpulan aturan-aturan tertentu yang harus diikuti untuk menyelesaikan pekerjaan analisis tersebut. </a:t>
            </a:r>
          </a:p>
          <a:p>
            <a:pPr algn="just"/>
            <a:r>
              <a:rPr lang="id-ID" dirty="0"/>
              <a:t>Mempunyai urut-urutan aktivitas, teknik, dan alat bantu (</a:t>
            </a:r>
            <a:r>
              <a:rPr lang="id-ID" i="1" dirty="0"/>
              <a:t>tools) tertentu </a:t>
            </a:r>
            <a:r>
              <a:rPr lang="id-ID" dirty="0"/>
              <a:t>untuk memodelkan (mendokumentasikan) hasil dari setiap aktivitas. </a:t>
            </a:r>
          </a:p>
          <a:p>
            <a:pPr algn="just"/>
            <a:r>
              <a:rPr lang="id-ID" dirty="0"/>
              <a:t>Ada beberapa metode yang dapat digunakan untuk melakukan analisis berorientasi objek, dan diantaranya adalah sebagai berikut. </a:t>
            </a:r>
          </a:p>
          <a:p>
            <a:endParaRPr lang="id-ID" b="1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Metode Coad &amp; Yourdan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7239000" cy="51698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Diperkenalkan oleh Peter Coad dan Edward Yourdan pada tahun 1990.</a:t>
            </a:r>
          </a:p>
          <a:p>
            <a:pPr algn="just"/>
            <a:r>
              <a:rPr lang="id-ID" dirty="0"/>
              <a:t>Disebut juga dengan nama </a:t>
            </a:r>
            <a:r>
              <a:rPr lang="id-ID" i="1" dirty="0"/>
              <a:t>Object Oriented Analysis (OOA), dan </a:t>
            </a:r>
            <a:r>
              <a:rPr lang="sv-SE" dirty="0"/>
              <a:t>dipandang sebagai salah satu teknik yang mudah untuk dipelajari.</a:t>
            </a:r>
          </a:p>
          <a:p>
            <a:pPr algn="just"/>
            <a:r>
              <a:rPr lang="id-ID" dirty="0"/>
              <a:t>Notasi model relatif sederhana karena didasarkan pada struktur fisik dunia nyata, dan petunjuk untuk melakukan analisis cukup jelas.</a:t>
            </a:r>
          </a:p>
          <a:p>
            <a:r>
              <a:rPr lang="id-ID" dirty="0"/>
              <a:t>Tahap atau skema pelaksanaan: </a:t>
            </a:r>
          </a:p>
          <a:p>
            <a:pPr marL="1233488" indent="-514350">
              <a:buFont typeface="+mj-lt"/>
              <a:buAutoNum type="alphaLcPeriod"/>
            </a:pPr>
            <a:r>
              <a:rPr lang="id-ID" dirty="0"/>
              <a:t>Identifikasi kelas dan objek</a:t>
            </a:r>
          </a:p>
          <a:p>
            <a:pPr marL="1233488" indent="-514350">
              <a:buFont typeface="+mj-lt"/>
              <a:buAutoNum type="alphaLcPeriod"/>
            </a:pPr>
            <a:r>
              <a:rPr lang="id-ID" dirty="0"/>
              <a:t>Identifikasi struktur </a:t>
            </a:r>
          </a:p>
          <a:p>
            <a:pPr marL="1503363" indent="-514350">
              <a:buFont typeface="+mj-lt"/>
              <a:buAutoNum type="arabicPeriod"/>
            </a:pPr>
            <a:r>
              <a:rPr lang="id-ID" dirty="0"/>
              <a:t>Struktur "</a:t>
            </a:r>
            <a:r>
              <a:rPr lang="id-ID" i="1" dirty="0"/>
              <a:t>generalization-specification”</a:t>
            </a:r>
          </a:p>
          <a:p>
            <a:pPr marL="1503363" indent="-514350">
              <a:buFont typeface="+mj-lt"/>
              <a:buAutoNum type="arabicPeriod"/>
            </a:pPr>
            <a:r>
              <a:rPr lang="id-ID" dirty="0"/>
              <a:t>Struktur “</a:t>
            </a:r>
            <a:r>
              <a:rPr lang="id-ID" i="1" dirty="0"/>
              <a:t>whole-part” atau “a-part-of” 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80068"/>
          </a:xfrm>
        </p:spPr>
        <p:txBody>
          <a:bodyPr/>
          <a:lstStyle/>
          <a:p>
            <a:pPr algn="ctr"/>
            <a:r>
              <a:rPr lang="id-ID" dirty="0"/>
              <a:t>Metode Coad &amp; Yourdan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/>
          <a:lstStyle/>
          <a:p>
            <a:r>
              <a:rPr lang="id-ID" dirty="0"/>
              <a:t>• Identifikasi subjek </a:t>
            </a:r>
          </a:p>
          <a:p>
            <a:r>
              <a:rPr lang="id-ID" dirty="0"/>
              <a:t>• Definisikan atribut </a:t>
            </a:r>
          </a:p>
          <a:p>
            <a:pPr marL="1054100" indent="-514350">
              <a:buFont typeface="+mj-lt"/>
              <a:buAutoNum type="alphaLcPeriod"/>
            </a:pPr>
            <a:r>
              <a:rPr lang="id-ID" dirty="0"/>
              <a:t>Atribut implisi objek</a:t>
            </a:r>
          </a:p>
          <a:p>
            <a:pPr marL="1054100" indent="-514350">
              <a:buFont typeface="+mj-lt"/>
              <a:buAutoNum type="alphaLcPeriod"/>
            </a:pPr>
            <a:r>
              <a:rPr lang="id-ID" dirty="0"/>
              <a:t>Koneksi instan (</a:t>
            </a:r>
            <a:r>
              <a:rPr lang="id-ID" i="1" dirty="0"/>
              <a:t>instance connection) </a:t>
            </a:r>
          </a:p>
          <a:p>
            <a:r>
              <a:rPr lang="id-ID" dirty="0"/>
              <a:t>Definisikan layanan</a:t>
            </a:r>
          </a:p>
          <a:p>
            <a:pPr marL="1144588" indent="-514350">
              <a:buFont typeface="+mj-lt"/>
              <a:buAutoNum type="alphaLcPeriod"/>
            </a:pPr>
            <a:r>
              <a:rPr lang="id-ID" dirty="0"/>
              <a:t>Layanan implisit objek</a:t>
            </a:r>
          </a:p>
          <a:p>
            <a:pPr marL="1144588" indent="-514350" algn="just">
              <a:buFont typeface="+mj-lt"/>
              <a:buAutoNum type="alphaLcPeriod"/>
            </a:pPr>
            <a:r>
              <a:rPr lang="id-ID" dirty="0"/>
              <a:t>Layanan yang berasosiasi dengan atribut</a:t>
            </a:r>
          </a:p>
          <a:p>
            <a:pPr marL="1144588" indent="-514350" algn="just">
              <a:buFont typeface="+mj-lt"/>
              <a:buAutoNum type="alphaLcPeriod"/>
            </a:pPr>
            <a:r>
              <a:rPr lang="id-ID" dirty="0"/>
              <a:t>Layanan yang berasosiasi dengan “</a:t>
            </a:r>
            <a:r>
              <a:rPr lang="id-ID" i="1" dirty="0"/>
              <a:t>message-connection” 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pPr algn="ctr"/>
            <a:r>
              <a:rPr lang="id-ID" dirty="0"/>
              <a:t>Metode Rumbaugh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7239000" cy="5098438"/>
          </a:xfrm>
        </p:spPr>
        <p:txBody>
          <a:bodyPr/>
          <a:lstStyle/>
          <a:p>
            <a:pPr algn="just"/>
            <a:r>
              <a:rPr lang="id-ID" dirty="0"/>
              <a:t>Diperkenalkan oleh James Rumbaugh, Michael Blaha, William Premerlan, Frederick Eddy dan William Lorensen pada tahun 1991. </a:t>
            </a:r>
          </a:p>
          <a:p>
            <a:pPr algn="just"/>
            <a:r>
              <a:rPr lang="id-ID" dirty="0"/>
              <a:t>Lebih dikenal dengan </a:t>
            </a:r>
            <a:r>
              <a:rPr lang="id-ID" i="1" dirty="0"/>
              <a:t>Object Modeling Technique (OMT) yang dapat </a:t>
            </a:r>
            <a:r>
              <a:rPr lang="fi-FI" dirty="0"/>
              <a:t>digunakan baik untuk analisis maupun desain. </a:t>
            </a:r>
          </a:p>
          <a:p>
            <a:pPr algn="just"/>
            <a:r>
              <a:rPr lang="id-ID" dirty="0"/>
              <a:t>Selain model-model fisik dari objek, pendekatan analisis dilkukan juga untuk model-model dinamik dan model fungsional.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</TotalTime>
  <Words>530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Trebuchet MS</vt:lpstr>
      <vt:lpstr>Wingdings</vt:lpstr>
      <vt:lpstr>Wingdings 2</vt:lpstr>
      <vt:lpstr>Opulent</vt:lpstr>
      <vt:lpstr>Analisis dan Desain Berorientasi Obyek</vt:lpstr>
      <vt:lpstr>ANALISIS BERORIENTASI OBJEK </vt:lpstr>
      <vt:lpstr>Analisis Berorientasi Objek </vt:lpstr>
      <vt:lpstr>TUJUAN ANALISIS</vt:lpstr>
      <vt:lpstr>Tahap Analisis </vt:lpstr>
      <vt:lpstr>Metode Analisis Berorientasi Objek </vt:lpstr>
      <vt:lpstr>Metode Coad &amp; Yourdan </vt:lpstr>
      <vt:lpstr>Metode Coad &amp; Yourdan </vt:lpstr>
      <vt:lpstr>Metode Rumbaugh </vt:lpstr>
      <vt:lpstr>Metode Rumbaugh </vt:lpstr>
      <vt:lpstr>Metode Rumbaugh </vt:lpstr>
      <vt:lpstr>Metode Rumbaugh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dan Desain Berorientasi Obyek</dc:title>
  <dc:creator>Acer</dc:creator>
  <cp:lastModifiedBy>Ari Sp</cp:lastModifiedBy>
  <cp:revision>5</cp:revision>
  <dcterms:created xsi:type="dcterms:W3CDTF">2016-10-10T05:19:53Z</dcterms:created>
  <dcterms:modified xsi:type="dcterms:W3CDTF">2018-10-26T07:51:26Z</dcterms:modified>
</cp:coreProperties>
</file>