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82" r:id="rId3"/>
    <p:sldId id="376" r:id="rId4"/>
    <p:sldId id="383" r:id="rId5"/>
    <p:sldId id="384" r:id="rId6"/>
    <p:sldId id="385" r:id="rId7"/>
    <p:sldId id="386" r:id="rId8"/>
    <p:sldId id="388" r:id="rId9"/>
    <p:sldId id="391" r:id="rId10"/>
    <p:sldId id="389" r:id="rId11"/>
    <p:sldId id="390" r:id="rId12"/>
    <p:sldId id="393" r:id="rId13"/>
    <p:sldId id="394" r:id="rId14"/>
    <p:sldId id="392" r:id="rId15"/>
    <p:sldId id="260" r:id="rId16"/>
    <p:sldId id="397" r:id="rId17"/>
    <p:sldId id="398" r:id="rId18"/>
    <p:sldId id="3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0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47579-B255-42CE-B70E-AFEF179CEEF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CAB1-A75D-473E-BD31-FB6C7829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CAB1-A75D-473E-BD31-FB6C7829E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PEMOGRAMAN </a:t>
            </a:r>
          </a:p>
          <a:p>
            <a:r>
              <a:rPr lang="en-US" dirty="0" smtClean="0"/>
              <a:t>WEB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200" dirty="0" smtClean="0"/>
              <a:t>Object Oriented Programming (1)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Hariesa B.P, ST, MM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FASILKOM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: </a:t>
            </a:r>
            <a:r>
              <a:rPr lang="en-US" dirty="0" err="1" smtClean="0"/>
              <a:t>classobject.php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80951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47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: </a:t>
            </a:r>
            <a:r>
              <a:rPr lang="en-US" dirty="0" err="1" smtClean="0"/>
              <a:t>classobject</a:t>
            </a:r>
            <a:r>
              <a:rPr lang="en-US" dirty="0" smtClean="0"/>
              <a:t> (request)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71549"/>
            <a:ext cx="3886200" cy="577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59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Data/Method </a:t>
            </a:r>
            <a:r>
              <a:rPr lang="en-US" dirty="0"/>
              <a:t>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ea typeface="Simsun (Founder Extended)" pitchFamily="65" charset="-122"/>
                <a:cs typeface="Courier New" pitchFamily="49" charset="0"/>
              </a:rPr>
              <a:t>From operations </a:t>
            </a:r>
            <a:r>
              <a:rPr lang="en-US" i="1" dirty="0">
                <a:ea typeface="Simsun (Founder Extended)" pitchFamily="65" charset="-122"/>
                <a:cs typeface="Courier New" pitchFamily="49" charset="0"/>
              </a:rPr>
              <a:t>within</a:t>
            </a:r>
            <a:r>
              <a:rPr lang="en-US" dirty="0">
                <a:ea typeface="Simsun (Founder Extended)" pitchFamily="65" charset="-122"/>
                <a:cs typeface="Courier New" pitchFamily="49" charset="0"/>
              </a:rPr>
              <a:t> the class, class’s data / methods can be accessed / called by using:</a:t>
            </a:r>
          </a:p>
          <a:p>
            <a:pPr marL="547688" lvl="1" indent="-228600">
              <a:lnSpc>
                <a:spcPct val="110000"/>
              </a:lnSpc>
              <a:spcBef>
                <a:spcPts val="800"/>
              </a:spcBef>
            </a:pPr>
            <a:r>
              <a:rPr lang="en-US" sz="2300" dirty="0">
                <a:solidFill>
                  <a:srgbClr val="FFFF0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$this</a:t>
            </a:r>
            <a:r>
              <a:rPr lang="en-US" sz="2300" dirty="0">
                <a:solidFill>
                  <a:srgbClr val="00B05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 </a:t>
            </a:r>
            <a:r>
              <a:rPr lang="en-US" sz="2300" dirty="0">
                <a:ea typeface="Simsun (Founder Extended)" pitchFamily="65" charset="-122"/>
                <a:cs typeface="Courier New" pitchFamily="49" charset="0"/>
              </a:rPr>
              <a:t>= a variable that refers to the current instance of the class, and can be used only in the definition of the class, including the constructor &amp; destructor </a:t>
            </a:r>
          </a:p>
          <a:p>
            <a:pPr marL="547688" lvl="1" indent="-228600">
              <a:lnSpc>
                <a:spcPct val="110000"/>
              </a:lnSpc>
              <a:spcBef>
                <a:spcPts val="800"/>
              </a:spcBef>
            </a:pPr>
            <a:r>
              <a:rPr lang="en-US" sz="2300" dirty="0">
                <a:ea typeface="Simsun (Founder Extended)" pitchFamily="65" charset="-122"/>
                <a:cs typeface="Courier New" pitchFamily="49" charset="0"/>
              </a:rPr>
              <a:t>The pointer operator </a:t>
            </a:r>
            <a:r>
              <a:rPr lang="en-US" sz="2300" dirty="0">
                <a:solidFill>
                  <a:srgbClr val="FFFF0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-&gt;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0" y="4467224"/>
            <a:ext cx="9143588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057400" y="5029200"/>
            <a:ext cx="838200" cy="528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345904"/>
            <a:ext cx="838200" cy="528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5293518"/>
            <a:ext cx="838200" cy="528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6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Data/Method </a:t>
            </a:r>
            <a:r>
              <a:rPr lang="en-US" dirty="0"/>
              <a:t>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ea typeface="Simsun (Founder Extended)" pitchFamily="65" charset="-122"/>
                <a:cs typeface="Courier New" pitchFamily="49" charset="0"/>
              </a:rPr>
              <a:t>From </a:t>
            </a:r>
            <a:r>
              <a:rPr lang="en-US" i="1" dirty="0">
                <a:ea typeface="Simsun (Founder Extended)" pitchFamily="65" charset="-122"/>
                <a:cs typeface="Courier New" pitchFamily="49" charset="0"/>
              </a:rPr>
              <a:t>outside</a:t>
            </a:r>
            <a:r>
              <a:rPr lang="en-US" dirty="0">
                <a:ea typeface="Simsun (Founder Extended)" pitchFamily="65" charset="-122"/>
                <a:cs typeface="Courier New" pitchFamily="49" charset="0"/>
              </a:rPr>
              <a:t> the class, accessible (as determined by access modifiers) data and methods are accessed through a variable holding an instance of the class, by using the same pointer operator.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90"/>
          <a:stretch/>
        </p:blipFill>
        <p:spPr bwMode="auto">
          <a:xfrm>
            <a:off x="4953000" y="3638549"/>
            <a:ext cx="3886200" cy="321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953000" y="4572000"/>
            <a:ext cx="2590800" cy="528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Attribut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Attribut</a:t>
            </a:r>
            <a:r>
              <a:rPr lang="en-US" dirty="0" smtClean="0"/>
              <a:t> </a:t>
            </a:r>
            <a:r>
              <a:rPr lang="en-US" dirty="0" smtClean="0">
                <a:ea typeface="Simsun (Founder Extended)" pitchFamily="65" charset="-122"/>
                <a:cs typeface="Courier New" pitchFamily="49" charset="0"/>
              </a:rPr>
              <a:t>are </a:t>
            </a:r>
            <a:r>
              <a:rPr lang="en-US" dirty="0">
                <a:ea typeface="Simsun (Founder Extended)" pitchFamily="65" charset="-122"/>
                <a:cs typeface="Courier New" pitchFamily="49" charset="0"/>
              </a:rPr>
              <a:t>declared as variables within the class definition using keywords that match their visibility: </a:t>
            </a:r>
            <a:r>
              <a:rPr lang="en-US" dirty="0">
                <a:solidFill>
                  <a:srgbClr val="FFFF00"/>
                </a:solidFill>
                <a:ea typeface="Simsun (Founder Extended)" pitchFamily="65" charset="-122"/>
                <a:cs typeface="Courier New" pitchFamily="49" charset="0"/>
              </a:rPr>
              <a:t>public, private, or protected</a:t>
            </a:r>
            <a:r>
              <a:rPr lang="en-US" dirty="0" smtClean="0">
                <a:solidFill>
                  <a:srgbClr val="FFFF00"/>
                </a:solidFill>
                <a:ea typeface="Simsun (Founder Extended)" pitchFamily="65" charset="-122"/>
                <a:cs typeface="Courier New" pitchFamily="49" charset="0"/>
              </a:rPr>
              <a:t>.</a:t>
            </a:r>
          </a:p>
          <a:p>
            <a:r>
              <a:rPr lang="en-US" dirty="0" err="1" smtClean="0">
                <a:ea typeface="Simsun (Founder Extended)" pitchFamily="65" charset="-122"/>
                <a:cs typeface="Courier New" pitchFamily="49" charset="0"/>
              </a:rPr>
              <a:t>Visibilty</a:t>
            </a:r>
            <a:r>
              <a:rPr lang="en-US" dirty="0" smtClean="0">
                <a:ea typeface="Simsun (Founder Extended)" pitchFamily="65" charset="-122"/>
                <a:cs typeface="Courier New" pitchFamily="49" charset="0"/>
              </a:rPr>
              <a:t> member:</a:t>
            </a:r>
          </a:p>
          <a:p>
            <a:pPr lvl="1"/>
            <a:r>
              <a:rPr lang="id-ID" altLang="en-US" sz="2000" dirty="0"/>
              <a:t>Public </a:t>
            </a:r>
          </a:p>
          <a:p>
            <a:pPr lvl="2"/>
            <a:r>
              <a:rPr lang="id-ID" altLang="en-US" sz="1700" dirty="0"/>
              <a:t>Member ini dapat diakses dimanapun, walaupun dari luar classnya</a:t>
            </a:r>
          </a:p>
          <a:p>
            <a:pPr lvl="1"/>
            <a:r>
              <a:rPr lang="id-ID" altLang="en-US" sz="2000" dirty="0"/>
              <a:t>Private</a:t>
            </a:r>
          </a:p>
          <a:p>
            <a:pPr lvl="2"/>
            <a:r>
              <a:rPr lang="id-ID" altLang="en-US" sz="1700" dirty="0"/>
              <a:t>Member ini hanya dapat diakses didalam pendeklarasioan class nya saja. Member tidak dapat dikenal dikelas turunannya</a:t>
            </a:r>
          </a:p>
          <a:p>
            <a:pPr lvl="1"/>
            <a:r>
              <a:rPr lang="id-ID" altLang="en-US" sz="2000" dirty="0"/>
              <a:t>Protected</a:t>
            </a:r>
          </a:p>
          <a:p>
            <a:pPr lvl="2"/>
            <a:r>
              <a:rPr lang="id-ID" altLang="en-US" sz="1700" dirty="0"/>
              <a:t>Mirip dengan private, tetapi member ini dapat dikenal di kelas turunannya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5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classobject.php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391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frmobject.php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7141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78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frminput.php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68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29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Variable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7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(1)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14400"/>
            <a:ext cx="9144000" cy="5181600"/>
          </a:xfrm>
        </p:spPr>
        <p:txBody>
          <a:bodyPr/>
          <a:lstStyle/>
          <a:p>
            <a:r>
              <a:rPr lang="id-ID" altLang="en-US" sz="2400" dirty="0"/>
              <a:t>OOP </a:t>
            </a:r>
            <a:r>
              <a:rPr lang="en-US" altLang="en-US" sz="2400" dirty="0" err="1" smtClean="0"/>
              <a:t>adalah</a:t>
            </a:r>
            <a:r>
              <a:rPr lang="en-US" alt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tata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program (</a:t>
            </a:r>
            <a:r>
              <a:rPr lang="en-US" sz="2400" i="1" dirty="0"/>
              <a:t>programming paradigm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“</a:t>
            </a:r>
            <a:r>
              <a:rPr lang="en-US" sz="2400" i="1" dirty="0" err="1"/>
              <a:t>objek</a:t>
            </a:r>
            <a:r>
              <a:rPr lang="en-US" sz="2400" dirty="0"/>
              <a:t>” yang </a:t>
            </a:r>
            <a:r>
              <a:rPr lang="en-US" sz="2400" dirty="0" err="1"/>
              <a:t>memiliki</a:t>
            </a:r>
            <a:r>
              <a:rPr lang="en-US" sz="2400" dirty="0"/>
              <a:t> data (</a:t>
            </a:r>
            <a:r>
              <a:rPr lang="en-US" sz="2400" i="1" dirty="0" err="1"/>
              <a:t>atribut</a:t>
            </a:r>
            <a:r>
              <a:rPr lang="en-US" sz="2400" dirty="0"/>
              <a:t> yang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prosedur</a:t>
            </a:r>
            <a:r>
              <a:rPr lang="en-US" sz="2400" dirty="0"/>
              <a:t> (</a:t>
            </a:r>
            <a:r>
              <a:rPr lang="en-US" sz="2400" i="1" dirty="0"/>
              <a:t>function</a:t>
            </a:r>
            <a:r>
              <a:rPr lang="en-US" sz="2400" dirty="0"/>
              <a:t>) yang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 </a:t>
            </a:r>
            <a:r>
              <a:rPr lang="en-US" sz="2400" i="1" dirty="0"/>
              <a:t>method</a:t>
            </a:r>
            <a:r>
              <a:rPr lang="en-US" sz="2400" dirty="0"/>
              <a:t>. 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OOP </a:t>
            </a:r>
            <a:r>
              <a:rPr lang="en-US" sz="2400" dirty="0" err="1" smtClean="0"/>
              <a:t>dijelaskan</a:t>
            </a:r>
            <a:r>
              <a:rPr lang="en-US" sz="2400" dirty="0" smtClean="0"/>
              <a:t> </a:t>
            </a:r>
            <a:r>
              <a:rPr lang="en-US" altLang="en-US" sz="2400" dirty="0" err="1" smtClean="0"/>
              <a:t>sebagai</a:t>
            </a:r>
            <a:r>
              <a:rPr lang="id-ID" altLang="en-US" sz="2400" dirty="0" smtClean="0"/>
              <a:t> </a:t>
            </a:r>
            <a:r>
              <a:rPr lang="id-ID" altLang="en-US" sz="2400" dirty="0"/>
              <a:t>pemograman yang berorientasi kepada object</a:t>
            </a:r>
            <a:r>
              <a:rPr lang="id-ID" altLang="en-US" sz="2400" dirty="0" smtClean="0"/>
              <a:t>.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Kelebihan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OOP :</a:t>
            </a:r>
          </a:p>
          <a:p>
            <a:pPr lvl="1"/>
            <a:r>
              <a:rPr lang="en-US" altLang="en-US" sz="2400" dirty="0" err="1" smtClean="0"/>
              <a:t>Terstruktur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Efektif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bila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digunakan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untuk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membuat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aplikasi</a:t>
            </a:r>
            <a:r>
              <a:rPr lang="en-US" altLang="en-US" sz="2400" dirty="0" smtClean="0"/>
              <a:t> yang  </a:t>
            </a:r>
            <a:r>
              <a:rPr lang="en-US" altLang="en-US" sz="2400" dirty="0" err="1" smtClean="0"/>
              <a:t>berskala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besar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Lebih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mudah</a:t>
            </a:r>
            <a:r>
              <a:rPr lang="en-US" altLang="en-US" sz="2400" dirty="0" smtClean="0"/>
              <a:t> &amp; </a:t>
            </a:r>
            <a:r>
              <a:rPr lang="en-US" altLang="en-US" sz="2400" dirty="0" err="1" smtClean="0"/>
              <a:t>menghemat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waktu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karena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obyek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bisa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dipanggil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lagi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sesuai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kebutuhan</a:t>
            </a:r>
            <a:endParaRPr lang="en-US" altLang="en-US" sz="2400" dirty="0" smtClean="0"/>
          </a:p>
          <a:p>
            <a:endParaRPr lang="id-ID" sz="2400" dirty="0" smtClean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6090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(2) :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altLang="en-US" dirty="0"/>
              <a:t>Object : kumpulan dari </a:t>
            </a:r>
            <a:r>
              <a:rPr lang="en-US" altLang="en-US" dirty="0" smtClean="0"/>
              <a:t>data, </a:t>
            </a:r>
            <a:r>
              <a:rPr lang="en-US" altLang="en-US" i="1" dirty="0" smtClean="0"/>
              <a:t>method</a:t>
            </a:r>
            <a:r>
              <a:rPr lang="en-US" altLang="en-US" dirty="0" smtClean="0"/>
              <a:t>, </a:t>
            </a:r>
            <a:r>
              <a:rPr lang="id-ID" altLang="en-US" dirty="0" smtClean="0"/>
              <a:t>variabel </a:t>
            </a:r>
            <a:r>
              <a:rPr lang="id-ID" altLang="en-US" dirty="0"/>
              <a:t>dan fungsi yang dibungkus menjadi satu entitas.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dirty="0" smtClean="0">
                <a:cs typeface="Courier New" pitchFamily="49" charset="0"/>
              </a:rPr>
              <a:t>Element Objects:</a:t>
            </a:r>
            <a:endParaRPr lang="en-US" dirty="0">
              <a:cs typeface="Courier New" pitchFamily="49" charset="0"/>
            </a:endParaRPr>
          </a:p>
          <a:p>
            <a:pPr lvl="1" indent="-273050">
              <a:lnSpc>
                <a:spcPct val="105000"/>
              </a:lnSpc>
              <a:spcBef>
                <a:spcPts val="400"/>
              </a:spcBef>
            </a:pPr>
            <a:r>
              <a:rPr lang="en-US" sz="2300" dirty="0" smtClean="0">
                <a:solidFill>
                  <a:srgbClr val="FFFF00"/>
                </a:solidFill>
                <a:cs typeface="Courier New" pitchFamily="49" charset="0"/>
              </a:rPr>
              <a:t>State</a:t>
            </a:r>
            <a:r>
              <a:rPr lang="en-US" sz="2300" dirty="0" smtClean="0">
                <a:solidFill>
                  <a:srgbClr val="00B050"/>
                </a:solidFill>
                <a:cs typeface="Courier New" pitchFamily="49" charset="0"/>
              </a:rPr>
              <a:t> </a:t>
            </a:r>
            <a:r>
              <a:rPr lang="en-US" sz="2300" dirty="0">
                <a:ea typeface="Simsun (Founder Extended)" pitchFamily="65" charset="-122"/>
              </a:rPr>
              <a:t>→ a set of</a:t>
            </a:r>
            <a:r>
              <a:rPr lang="en-US" sz="2300" dirty="0">
                <a:solidFill>
                  <a:srgbClr val="FFFF00"/>
                </a:solidFill>
                <a:ea typeface="Simsun (Founder Extended)" pitchFamily="65" charset="-122"/>
              </a:rPr>
              <a:t> attributes </a:t>
            </a:r>
            <a:r>
              <a:rPr lang="en-US" sz="2300" dirty="0" smtClean="0">
                <a:ea typeface="Simsun (Founder Extended)" pitchFamily="65" charset="-122"/>
              </a:rPr>
              <a:t>(variables</a:t>
            </a:r>
            <a:r>
              <a:rPr lang="en-US" sz="2300" dirty="0">
                <a:ea typeface="Simsun (Founder Extended)" pitchFamily="65" charset="-122"/>
              </a:rPr>
              <a:t>, properties, data fields) = properties or variables that relate to / describe the object, </a:t>
            </a:r>
            <a:r>
              <a:rPr lang="en-US" sz="2300" dirty="0"/>
              <a:t>with their current values.</a:t>
            </a:r>
          </a:p>
          <a:p>
            <a:pPr lvl="1" indent="-273050">
              <a:lnSpc>
                <a:spcPct val="105000"/>
              </a:lnSpc>
              <a:spcBef>
                <a:spcPts val="400"/>
              </a:spcBef>
            </a:pPr>
            <a:r>
              <a:rPr lang="en-US" sz="2300" dirty="0">
                <a:solidFill>
                  <a:srgbClr val="FFFF00"/>
                </a:solidFill>
                <a:cs typeface="Courier New" pitchFamily="49" charset="0"/>
              </a:rPr>
              <a:t>Behavior</a:t>
            </a:r>
            <a:r>
              <a:rPr lang="en-US" sz="2300" dirty="0">
                <a:ea typeface="Simsun (Founder Extended)" pitchFamily="65" charset="-122"/>
              </a:rPr>
              <a:t>  → a set of operations </a:t>
            </a:r>
            <a:r>
              <a:rPr lang="en-US" sz="2300" dirty="0" smtClean="0">
                <a:ea typeface="Simsun (Founder Extended)" pitchFamily="65" charset="-122"/>
              </a:rPr>
              <a:t>(methods</a:t>
            </a:r>
            <a:r>
              <a:rPr lang="en-US" sz="2300" dirty="0">
                <a:ea typeface="Simsun (Founder Extended)" pitchFamily="65" charset="-122"/>
              </a:rPr>
              <a:t>) = actions or functions that the object can perform to modify itself – its state, or perform for some external effect /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(3)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sz="2400" dirty="0" smtClean="0"/>
              <a:t>Class y</a:t>
            </a:r>
            <a:r>
              <a:rPr lang="id-ID" altLang="en-US" sz="2400" dirty="0" smtClean="0"/>
              <a:t>aitu </a:t>
            </a:r>
            <a:r>
              <a:rPr lang="id-ID" altLang="en-US" sz="2400" dirty="0"/>
              <a:t>struktur data/cetak biru dari suatu object dimana didalamnya terdefinisikan variable, method umum dari semua obyek.</a:t>
            </a:r>
          </a:p>
          <a:p>
            <a:r>
              <a:rPr lang="id-ID" altLang="en-US" sz="2400" dirty="0"/>
              <a:t>Class disusun berdasarkan karakteristik dari sebuah object benda. Sifat ini disebut sebagai Abstraksi(Abstraction)</a:t>
            </a:r>
          </a:p>
          <a:p>
            <a:r>
              <a:rPr lang="id-ID" altLang="en-US" sz="2400" dirty="0"/>
              <a:t>Class adalah penampung sekumpulan elemen data(variabel) dan kode program (function) yang digunakan oleh pengolahan datanya. Sifat ini disebut sebagai enkapsulasi (Encapsulation)</a:t>
            </a:r>
          </a:p>
          <a:p>
            <a:r>
              <a:rPr lang="id-ID" altLang="en-US" sz="2400" dirty="0"/>
              <a:t>Class dapat disusun secara hierarki sehingga suatu class dapat mewariskan beberapa atau semua karakteristik ke class lain (child class). Sifat ini disebut sebagai pewarisan (Inheritance)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728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 descr="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2" b="9090"/>
          <a:stretch>
            <a:fillRect/>
          </a:stretch>
        </p:blipFill>
        <p:spPr bwMode="auto">
          <a:xfrm>
            <a:off x="838200" y="0"/>
            <a:ext cx="830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1" descr="logo ke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5000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Straight Connector 15"/>
          <p:cNvSpPr>
            <a:spLocks noChangeShapeType="1"/>
          </p:cNvSpPr>
          <p:nvPr/>
        </p:nvSpPr>
        <p:spPr bwMode="auto">
          <a:xfrm>
            <a:off x="152400" y="838200"/>
            <a:ext cx="7572375" cy="4763"/>
          </a:xfrm>
          <a:prstGeom prst="line">
            <a:avLst/>
          </a:prstGeom>
          <a:noFill/>
          <a:ln w="38100">
            <a:solidFill>
              <a:srgbClr val="4BAC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Placeholder 1"/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4000" dirty="0" err="1" smtClean="0">
                <a:solidFill>
                  <a:srgbClr val="FFC000"/>
                </a:solidFill>
                <a:latin typeface="Baskerville Old Face" pitchFamily="18" charset="0"/>
              </a:rPr>
              <a:t>Definisi</a:t>
            </a:r>
            <a:r>
              <a:rPr lang="en-US" altLang="en-US" sz="4000" dirty="0" smtClean="0">
                <a:solidFill>
                  <a:srgbClr val="FFC000"/>
                </a:solidFill>
                <a:latin typeface="Baskerville Old Face" pitchFamily="18" charset="0"/>
              </a:rPr>
              <a:t> (4) : </a:t>
            </a:r>
            <a:r>
              <a:rPr lang="id-ID" altLang="en-US" sz="4000" dirty="0" smtClean="0">
                <a:solidFill>
                  <a:srgbClr val="FFC000"/>
                </a:solidFill>
                <a:latin typeface="Baskerville Old Face" pitchFamily="18" charset="0"/>
              </a:rPr>
              <a:t>Variable &amp; Function</a:t>
            </a:r>
          </a:p>
        </p:txBody>
      </p:sp>
      <p:sp>
        <p:nvSpPr>
          <p:cNvPr id="6150" name="Text Placeholder 2"/>
          <p:cNvSpPr>
            <a:spLocks noGrp="1" noChangeArrowheads="1"/>
          </p:cNvSpPr>
          <p:nvPr>
            <p:ph type="body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d-ID" altLang="en-US" sz="2400" smtClean="0">
                <a:solidFill>
                  <a:schemeClr val="bg1"/>
                </a:solidFill>
              </a:rPr>
              <a:t>Berdasarkan sifat abstraksi, suatu class menyimpan karakteristik suatu benda dalam suatu variable.</a:t>
            </a:r>
          </a:p>
          <a:p>
            <a:pPr eaLnBrk="1" hangingPunct="1"/>
            <a:r>
              <a:rPr lang="id-ID" altLang="en-US" sz="2400" smtClean="0">
                <a:solidFill>
                  <a:schemeClr val="bg1"/>
                </a:solidFill>
              </a:rPr>
              <a:t>Variable sering disebut sebagai properti.</a:t>
            </a:r>
          </a:p>
          <a:p>
            <a:pPr eaLnBrk="1" hangingPunct="1"/>
            <a:r>
              <a:rPr lang="id-ID" altLang="en-US" sz="2400" smtClean="0">
                <a:solidFill>
                  <a:schemeClr val="bg1"/>
                </a:solidFill>
              </a:rPr>
              <a:t>Function adalah method dari suatu class yang melaksanakan suatu perilaku tertentu</a:t>
            </a:r>
          </a:p>
          <a:p>
            <a:pPr eaLnBrk="1" hangingPunct="1"/>
            <a:endParaRPr lang="id-ID" altLang="en-US" sz="200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9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altLang="en-US" dirty="0"/>
              <a:t>Definisi suatu class dimulai dengan keyword Class, diikuti dengan nama classnya</a:t>
            </a:r>
            <a:r>
              <a:rPr lang="id-ID" altLang="en-US" dirty="0" smtClean="0"/>
              <a:t>.</a:t>
            </a:r>
            <a:endParaRPr lang="en-US" altLang="en-US" dirty="0" smtClean="0"/>
          </a:p>
          <a:p>
            <a:pPr lvl="1" indent="-27305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class </a:t>
            </a:r>
            <a:r>
              <a:rPr lang="en-US" i="1" dirty="0" err="1">
                <a:solidFill>
                  <a:srgbClr val="FFFF0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classname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 {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 </a:t>
            </a:r>
            <a:r>
              <a:rPr lang="en-US" dirty="0">
                <a:ea typeface="Simsun (Founder Extended)" pitchFamily="65" charset="-122"/>
                <a:cs typeface="Courier New" pitchFamily="49" charset="0"/>
              </a:rPr>
              <a:t>// </a:t>
            </a:r>
            <a:r>
              <a:rPr lang="en-US" i="1" dirty="0" err="1">
                <a:ea typeface="Simsun (Founder Extended)" pitchFamily="65" charset="-122"/>
                <a:cs typeface="Courier New" pitchFamily="49" charset="0"/>
              </a:rPr>
              <a:t>classname</a:t>
            </a:r>
            <a:r>
              <a:rPr lang="en-US" dirty="0">
                <a:ea typeface="Simsun (Founder Extended)" pitchFamily="65" charset="-122"/>
                <a:cs typeface="Courier New" pitchFamily="49" charset="0"/>
              </a:rPr>
              <a:t> is a PHP identifier!</a:t>
            </a:r>
          </a:p>
          <a:p>
            <a:pPr lvl="1" indent="-27305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		</a:t>
            </a:r>
            <a:r>
              <a:rPr lang="en-US" dirty="0">
                <a:ea typeface="Simsun (Founder Extended)" pitchFamily="65" charset="-122"/>
                <a:cs typeface="Courier New" pitchFamily="49" charset="0"/>
              </a:rPr>
              <a:t>//  the class body = data &amp; function member definitions</a:t>
            </a:r>
          </a:p>
          <a:p>
            <a:pPr lvl="1" indent="-27305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ea typeface="Simsun (Founder Extended)" pitchFamily="65" charset="-122"/>
                <a:cs typeface="Courier New" pitchFamily="49" charset="0"/>
              </a:rPr>
              <a:t>}</a:t>
            </a:r>
          </a:p>
          <a:p>
            <a:pPr marL="527050" indent="-457200">
              <a:lnSpc>
                <a:spcPct val="110000"/>
              </a:lnSpc>
              <a:spcBef>
                <a:spcPct val="0"/>
              </a:spcBef>
            </a:pPr>
            <a:r>
              <a:rPr lang="id-ID" altLang="en-US" dirty="0"/>
              <a:t>Umumnya isi class diawal dengan menuliskan variable yang akan digunakan dan diikuti dengan fungsi-fungsinya</a:t>
            </a:r>
            <a:endParaRPr lang="id-ID" altLang="en-US" sz="2800" dirty="0"/>
          </a:p>
          <a:p>
            <a:pPr marL="527050" indent="-457200">
              <a:lnSpc>
                <a:spcPct val="110000"/>
              </a:lnSpc>
              <a:spcBef>
                <a:spcPct val="0"/>
              </a:spcBef>
            </a:pPr>
            <a:r>
              <a:rPr lang="id-ID" altLang="en-US" dirty="0" smtClean="0"/>
              <a:t>.</a:t>
            </a:r>
            <a:endParaRPr lang="en-US" dirty="0">
              <a:solidFill>
                <a:srgbClr val="FFFF00"/>
              </a:solidFill>
              <a:latin typeface="Courier New" pitchFamily="49" charset="0"/>
              <a:ea typeface="Simsun (Founder Extended)" pitchFamily="65" charset="-122"/>
              <a:cs typeface="Courier New" pitchFamily="49" charset="0"/>
            </a:endParaRPr>
          </a:p>
          <a:p>
            <a:pPr lvl="1"/>
            <a:endParaRPr lang="id-ID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 descr="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2" b="9090"/>
          <a:stretch>
            <a:fillRect/>
          </a:stretch>
        </p:blipFill>
        <p:spPr bwMode="auto">
          <a:xfrm>
            <a:off x="838200" y="0"/>
            <a:ext cx="830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1" descr="logo ke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5000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Straight Connector 15"/>
          <p:cNvSpPr>
            <a:spLocks noChangeShapeType="1"/>
          </p:cNvSpPr>
          <p:nvPr/>
        </p:nvSpPr>
        <p:spPr bwMode="auto">
          <a:xfrm>
            <a:off x="152400" y="838200"/>
            <a:ext cx="7572375" cy="4763"/>
          </a:xfrm>
          <a:prstGeom prst="line">
            <a:avLst/>
          </a:prstGeom>
          <a:noFill/>
          <a:ln w="38100">
            <a:solidFill>
              <a:srgbClr val="4BAC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Placeholder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52400" y="152400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id-ID" altLang="en-US" sz="4000" smtClean="0">
                <a:solidFill>
                  <a:srgbClr val="FFC000"/>
                </a:solidFill>
                <a:latin typeface="Baskerville Old Face" pitchFamily="18" charset="0"/>
              </a:rPr>
              <a:t>Inisiasi Class</a:t>
            </a:r>
          </a:p>
        </p:txBody>
      </p:sp>
      <p:sp>
        <p:nvSpPr>
          <p:cNvPr id="8198" name="Tex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295400"/>
            <a:ext cx="8305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d-ID" altLang="en-US" sz="2400" smtClean="0">
                <a:solidFill>
                  <a:schemeClr val="bg1"/>
                </a:solidFill>
              </a:rPr>
              <a:t>Insiasi suatu class dilakukan  dengan perintah new</a:t>
            </a:r>
            <a:endParaRPr lang="en-US" altLang="en-US" sz="2400" smtClean="0">
              <a:solidFill>
                <a:schemeClr val="bg1"/>
              </a:solidFill>
            </a:endParaRPr>
          </a:p>
          <a:p>
            <a:pPr eaLnBrk="1" hangingPunct="1"/>
            <a:r>
              <a:rPr lang="id-ID" altLang="en-US" sz="2400" smtClean="0">
                <a:solidFill>
                  <a:schemeClr val="bg1"/>
                </a:solidFill>
              </a:rPr>
              <a:t>ketika suatu inisiasi class dilakukan maka secara otomatis akan memanggil semua variable dan fungsi yang dimiliki oleh class tersebut</a:t>
            </a:r>
            <a:endParaRPr lang="en-US" altLang="en-US" sz="240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sz="200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2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OOP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4267200"/>
            <a:ext cx="8305800" cy="1828800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43000"/>
            <a:ext cx="853992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90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18519</TotalTime>
  <Words>510</Words>
  <Application>Microsoft Office PowerPoint</Application>
  <PresentationFormat>On-screen Show (4:3)</PresentationFormat>
  <Paragraphs>62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IT</cp:lastModifiedBy>
  <cp:revision>168</cp:revision>
  <dcterms:created xsi:type="dcterms:W3CDTF">2013-02-08T01:55:00Z</dcterms:created>
  <dcterms:modified xsi:type="dcterms:W3CDTF">2018-10-20T05:10:10Z</dcterms:modified>
</cp:coreProperties>
</file>