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C1EA2-938A-4A09-9376-9976425F12A6}" type="doc">
      <dgm:prSet loTypeId="urn:microsoft.com/office/officeart/2005/8/layout/equation2" loCatId="relationship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F5FC6D0-7F73-4CE5-ADB6-B16FE2DBA4C4}">
      <dgm:prSet custT="1"/>
      <dgm:spPr/>
      <dgm:t>
        <a:bodyPr/>
        <a:lstStyle/>
        <a:p>
          <a:r>
            <a:rPr lang="id-ID" sz="1800" dirty="0" smtClean="0"/>
            <a:t>deskripsi berbagai jenis kalender </a:t>
          </a:r>
          <a:endParaRPr lang="en-US" sz="1800" b="0" dirty="0"/>
        </a:p>
      </dgm:t>
    </dgm:pt>
    <dgm:pt modelId="{FBE85270-E573-40E4-ACFE-919EB7A8EB2A}" type="parTrans" cxnId="{23A51D4B-4646-4009-BE1A-B936C7982D42}">
      <dgm:prSet/>
      <dgm:spPr/>
      <dgm:t>
        <a:bodyPr/>
        <a:lstStyle/>
        <a:p>
          <a:endParaRPr lang="en-US"/>
        </a:p>
      </dgm:t>
    </dgm:pt>
    <dgm:pt modelId="{CAC47F0F-31C5-4EE8-9EE3-6AD75FBFAA28}" type="sibTrans" cxnId="{23A51D4B-4646-4009-BE1A-B936C7982D42}">
      <dgm:prSet/>
      <dgm:spPr/>
      <dgm:t>
        <a:bodyPr/>
        <a:lstStyle/>
        <a:p>
          <a:endParaRPr lang="en-US"/>
        </a:p>
      </dgm:t>
    </dgm:pt>
    <dgm:pt modelId="{71FE5D27-7F10-4880-8F24-EDDEE95B8D8C}">
      <dgm:prSet custT="1"/>
      <dgm:spPr/>
      <dgm:t>
        <a:bodyPr/>
        <a:lstStyle/>
        <a:p>
          <a:r>
            <a:rPr lang="id-ID" sz="1800" dirty="0" smtClean="0"/>
            <a:t>menggabungkan ke dalam model data bisnis</a:t>
          </a:r>
          <a:endParaRPr lang="en-US" sz="1800" b="0" dirty="0"/>
        </a:p>
      </dgm:t>
    </dgm:pt>
    <dgm:pt modelId="{A0150D34-A0F3-45EC-A0AA-FD3C6769A226}" type="parTrans" cxnId="{6F9BEBE9-ECF5-4FC9-AE68-51FA6229A1D7}">
      <dgm:prSet/>
      <dgm:spPr/>
      <dgm:t>
        <a:bodyPr/>
        <a:lstStyle/>
        <a:p>
          <a:endParaRPr lang="en-US"/>
        </a:p>
      </dgm:t>
    </dgm:pt>
    <dgm:pt modelId="{A831C0E3-90F6-4296-9EB7-079F8DEC7836}" type="sibTrans" cxnId="{6F9BEBE9-ECF5-4FC9-AE68-51FA6229A1D7}">
      <dgm:prSet/>
      <dgm:spPr/>
      <dgm:t>
        <a:bodyPr/>
        <a:lstStyle/>
        <a:p>
          <a:endParaRPr lang="en-US"/>
        </a:p>
      </dgm:t>
    </dgm:pt>
    <dgm:pt modelId="{AC817985-C1BD-45E9-A1ED-82C5D00C261D}">
      <dgm:prSet custT="1"/>
      <dgm:spPr/>
      <dgm:t>
        <a:bodyPr/>
        <a:lstStyle/>
        <a:p>
          <a:r>
            <a:rPr lang="en-US" sz="3600" dirty="0" err="1" smtClean="0"/>
            <a:t>Peran</a:t>
          </a:r>
          <a:r>
            <a:rPr lang="en-US" sz="3600" dirty="0" smtClean="0"/>
            <a:t> </a:t>
          </a:r>
          <a:r>
            <a:rPr lang="en-US" sz="3600" dirty="0" err="1" smtClean="0"/>
            <a:t>Tanggal</a:t>
          </a:r>
          <a:r>
            <a:rPr lang="en-US" sz="3600" dirty="0" smtClean="0"/>
            <a:t> </a:t>
          </a:r>
          <a:r>
            <a:rPr lang="en-US" sz="3600" dirty="0" err="1" smtClean="0"/>
            <a:t>Dalam</a:t>
          </a:r>
          <a:r>
            <a:rPr lang="en-US" sz="3600" dirty="0" smtClean="0"/>
            <a:t> Data Warehouse</a:t>
          </a:r>
          <a:endParaRPr lang="en-US" sz="3600" b="0" dirty="0"/>
        </a:p>
      </dgm:t>
    </dgm:pt>
    <dgm:pt modelId="{9FC2F9DD-C0A6-4CB5-BA99-82396AE07E63}" type="parTrans" cxnId="{C4386AC4-F9AB-4B21-B9B1-BF4CD9B67E4C}">
      <dgm:prSet/>
      <dgm:spPr/>
      <dgm:t>
        <a:bodyPr/>
        <a:lstStyle/>
        <a:p>
          <a:endParaRPr lang="en-US"/>
        </a:p>
      </dgm:t>
    </dgm:pt>
    <dgm:pt modelId="{43AD3BD2-D3A0-46A6-BBC8-6B52918F3EF6}" type="sibTrans" cxnId="{C4386AC4-F9AB-4B21-B9B1-BF4CD9B67E4C}">
      <dgm:prSet/>
      <dgm:spPr/>
      <dgm:t>
        <a:bodyPr/>
        <a:lstStyle/>
        <a:p>
          <a:endParaRPr lang="en-US"/>
        </a:p>
      </dgm:t>
    </dgm:pt>
    <dgm:pt modelId="{6CE3C093-23D7-4553-9E5A-B6B3D2E51DD5}" type="pres">
      <dgm:prSet presAssocID="{069C1EA2-938A-4A09-9376-9976425F12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F33F71-23E9-4DAD-8EB5-7AE5CE89DCA6}" type="pres">
      <dgm:prSet presAssocID="{069C1EA2-938A-4A09-9376-9976425F12A6}" presName="vNodes" presStyleCnt="0"/>
      <dgm:spPr/>
    </dgm:pt>
    <dgm:pt modelId="{374DB637-6223-4AB4-B5E2-E1683E5573F8}" type="pres">
      <dgm:prSet presAssocID="{EF5FC6D0-7F73-4CE5-ADB6-B16FE2DBA4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58479-B778-4549-9CA3-0FC71A9442DA}" type="pres">
      <dgm:prSet presAssocID="{CAC47F0F-31C5-4EE8-9EE3-6AD75FBFAA28}" presName="spacerT" presStyleCnt="0"/>
      <dgm:spPr/>
    </dgm:pt>
    <dgm:pt modelId="{F8B20C64-EA86-4209-9A87-B032F825EB38}" type="pres">
      <dgm:prSet presAssocID="{CAC47F0F-31C5-4EE8-9EE3-6AD75FBFAA28}" presName="sibTrans" presStyleLbl="sibTrans2D1" presStyleIdx="0" presStyleCnt="2"/>
      <dgm:spPr/>
    </dgm:pt>
    <dgm:pt modelId="{648443B8-B60E-43E1-8AE0-CCA02647E26E}" type="pres">
      <dgm:prSet presAssocID="{CAC47F0F-31C5-4EE8-9EE3-6AD75FBFAA28}" presName="spacerB" presStyleCnt="0"/>
      <dgm:spPr/>
    </dgm:pt>
    <dgm:pt modelId="{7F85432F-EF0B-454B-A1DC-439729147FAE}" type="pres">
      <dgm:prSet presAssocID="{71FE5D27-7F10-4880-8F24-EDDEE95B8D8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515FB-E730-45E4-BBC5-72CE3451BBBF}" type="pres">
      <dgm:prSet presAssocID="{069C1EA2-938A-4A09-9376-9976425F12A6}" presName="sibTransLast" presStyleLbl="sibTrans2D1" presStyleIdx="1" presStyleCnt="2"/>
      <dgm:spPr/>
    </dgm:pt>
    <dgm:pt modelId="{FF55CBF8-4DF9-4F0F-9A54-D7B2F3ECB8F0}" type="pres">
      <dgm:prSet presAssocID="{069C1EA2-938A-4A09-9376-9976425F12A6}" presName="connectorText" presStyleLbl="sibTrans2D1" presStyleIdx="1" presStyleCnt="2"/>
      <dgm:spPr/>
    </dgm:pt>
    <dgm:pt modelId="{8240D5EC-EAD0-4AF5-B9C3-4CF03917839A}" type="pres">
      <dgm:prSet presAssocID="{069C1EA2-938A-4A09-9376-9976425F12A6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8E652-94C4-49EE-9E2F-66C37FF67F8E}" type="presOf" srcId="{A831C0E3-90F6-4296-9EB7-079F8DEC7836}" destId="{716515FB-E730-45E4-BBC5-72CE3451BBBF}" srcOrd="0" destOrd="0" presId="urn:microsoft.com/office/officeart/2005/8/layout/equation2"/>
    <dgm:cxn modelId="{45FAB134-9964-443C-9C1F-CE0348E4F2DC}" type="presOf" srcId="{AC817985-C1BD-45E9-A1ED-82C5D00C261D}" destId="{8240D5EC-EAD0-4AF5-B9C3-4CF03917839A}" srcOrd="0" destOrd="0" presId="urn:microsoft.com/office/officeart/2005/8/layout/equation2"/>
    <dgm:cxn modelId="{CE721696-11F8-4242-A28B-8D25C345982A}" type="presOf" srcId="{CAC47F0F-31C5-4EE8-9EE3-6AD75FBFAA28}" destId="{F8B20C64-EA86-4209-9A87-B032F825EB38}" srcOrd="0" destOrd="0" presId="urn:microsoft.com/office/officeart/2005/8/layout/equation2"/>
    <dgm:cxn modelId="{37B0F6BA-784B-4795-8278-760BC818F988}" type="presOf" srcId="{71FE5D27-7F10-4880-8F24-EDDEE95B8D8C}" destId="{7F85432F-EF0B-454B-A1DC-439729147FAE}" srcOrd="0" destOrd="0" presId="urn:microsoft.com/office/officeart/2005/8/layout/equation2"/>
    <dgm:cxn modelId="{C4386AC4-F9AB-4B21-B9B1-BF4CD9B67E4C}" srcId="{069C1EA2-938A-4A09-9376-9976425F12A6}" destId="{AC817985-C1BD-45E9-A1ED-82C5D00C261D}" srcOrd="2" destOrd="0" parTransId="{9FC2F9DD-C0A6-4CB5-BA99-82396AE07E63}" sibTransId="{43AD3BD2-D3A0-46A6-BBC8-6B52918F3EF6}"/>
    <dgm:cxn modelId="{6F9BEBE9-ECF5-4FC9-AE68-51FA6229A1D7}" srcId="{069C1EA2-938A-4A09-9376-9976425F12A6}" destId="{71FE5D27-7F10-4880-8F24-EDDEE95B8D8C}" srcOrd="1" destOrd="0" parTransId="{A0150D34-A0F3-45EC-A0AA-FD3C6769A226}" sibTransId="{A831C0E3-90F6-4296-9EB7-079F8DEC7836}"/>
    <dgm:cxn modelId="{3D11C0C7-1A68-429B-8377-7EC9D22742D4}" type="presOf" srcId="{069C1EA2-938A-4A09-9376-9976425F12A6}" destId="{6CE3C093-23D7-4553-9E5A-B6B3D2E51DD5}" srcOrd="0" destOrd="0" presId="urn:microsoft.com/office/officeart/2005/8/layout/equation2"/>
    <dgm:cxn modelId="{23A51D4B-4646-4009-BE1A-B936C7982D42}" srcId="{069C1EA2-938A-4A09-9376-9976425F12A6}" destId="{EF5FC6D0-7F73-4CE5-ADB6-B16FE2DBA4C4}" srcOrd="0" destOrd="0" parTransId="{FBE85270-E573-40E4-ACFE-919EB7A8EB2A}" sibTransId="{CAC47F0F-31C5-4EE8-9EE3-6AD75FBFAA28}"/>
    <dgm:cxn modelId="{0FDB0762-C994-4FA9-B22D-F7161E14D0EC}" type="presOf" srcId="{EF5FC6D0-7F73-4CE5-ADB6-B16FE2DBA4C4}" destId="{374DB637-6223-4AB4-B5E2-E1683E5573F8}" srcOrd="0" destOrd="0" presId="urn:microsoft.com/office/officeart/2005/8/layout/equation2"/>
    <dgm:cxn modelId="{D70C4ADB-D957-41E3-AAD6-5809A30321E8}" type="presOf" srcId="{A831C0E3-90F6-4296-9EB7-079F8DEC7836}" destId="{FF55CBF8-4DF9-4F0F-9A54-D7B2F3ECB8F0}" srcOrd="1" destOrd="0" presId="urn:microsoft.com/office/officeart/2005/8/layout/equation2"/>
    <dgm:cxn modelId="{6EEFD746-E1A9-4793-A2E0-6A3095EAF119}" type="presParOf" srcId="{6CE3C093-23D7-4553-9E5A-B6B3D2E51DD5}" destId="{FAF33F71-23E9-4DAD-8EB5-7AE5CE89DCA6}" srcOrd="0" destOrd="0" presId="urn:microsoft.com/office/officeart/2005/8/layout/equation2"/>
    <dgm:cxn modelId="{A9A41BF2-22D3-418C-A2BE-56E79B6623EC}" type="presParOf" srcId="{FAF33F71-23E9-4DAD-8EB5-7AE5CE89DCA6}" destId="{374DB637-6223-4AB4-B5E2-E1683E5573F8}" srcOrd="0" destOrd="0" presId="urn:microsoft.com/office/officeart/2005/8/layout/equation2"/>
    <dgm:cxn modelId="{0FEAED9C-16B0-47B0-BE7F-35C9D0867F21}" type="presParOf" srcId="{FAF33F71-23E9-4DAD-8EB5-7AE5CE89DCA6}" destId="{7C458479-B778-4549-9CA3-0FC71A9442DA}" srcOrd="1" destOrd="0" presId="urn:microsoft.com/office/officeart/2005/8/layout/equation2"/>
    <dgm:cxn modelId="{5776D7A1-66F6-4764-B023-03CEECE6C92C}" type="presParOf" srcId="{FAF33F71-23E9-4DAD-8EB5-7AE5CE89DCA6}" destId="{F8B20C64-EA86-4209-9A87-B032F825EB38}" srcOrd="2" destOrd="0" presId="urn:microsoft.com/office/officeart/2005/8/layout/equation2"/>
    <dgm:cxn modelId="{A95F3020-BF66-4E5D-B5E7-E1B03DAFAB50}" type="presParOf" srcId="{FAF33F71-23E9-4DAD-8EB5-7AE5CE89DCA6}" destId="{648443B8-B60E-43E1-8AE0-CCA02647E26E}" srcOrd="3" destOrd="0" presId="urn:microsoft.com/office/officeart/2005/8/layout/equation2"/>
    <dgm:cxn modelId="{505CD724-D258-4B38-96D7-B7CA4E92D42F}" type="presParOf" srcId="{FAF33F71-23E9-4DAD-8EB5-7AE5CE89DCA6}" destId="{7F85432F-EF0B-454B-A1DC-439729147FAE}" srcOrd="4" destOrd="0" presId="urn:microsoft.com/office/officeart/2005/8/layout/equation2"/>
    <dgm:cxn modelId="{63E640F0-8D09-4ACE-9702-602D70614498}" type="presParOf" srcId="{6CE3C093-23D7-4553-9E5A-B6B3D2E51DD5}" destId="{716515FB-E730-45E4-BBC5-72CE3451BBBF}" srcOrd="1" destOrd="0" presId="urn:microsoft.com/office/officeart/2005/8/layout/equation2"/>
    <dgm:cxn modelId="{E3CF1ADD-1E12-433F-893E-DB5184384D05}" type="presParOf" srcId="{716515FB-E730-45E4-BBC5-72CE3451BBBF}" destId="{FF55CBF8-4DF9-4F0F-9A54-D7B2F3ECB8F0}" srcOrd="0" destOrd="0" presId="urn:microsoft.com/office/officeart/2005/8/layout/equation2"/>
    <dgm:cxn modelId="{FEFF14D7-760A-48BD-857E-8FF019768215}" type="presParOf" srcId="{6CE3C093-23D7-4553-9E5A-B6B3D2E51DD5}" destId="{8240D5EC-EAD0-4AF5-B9C3-4CF03917839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DB637-6223-4AB4-B5E2-E1683E5573F8}">
      <dsp:nvSpPr>
        <dsp:cNvPr id="0" name=""/>
        <dsp:cNvSpPr/>
      </dsp:nvSpPr>
      <dsp:spPr>
        <a:xfrm>
          <a:off x="1464096" y="1949"/>
          <a:ext cx="1832446" cy="18324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deskripsi berbagai jenis kalender </a:t>
          </a:r>
          <a:endParaRPr lang="en-US" sz="1800" b="0" kern="1200" dirty="0"/>
        </a:p>
      </dsp:txBody>
      <dsp:txXfrm>
        <a:off x="1732452" y="270305"/>
        <a:ext cx="1295734" cy="1295734"/>
      </dsp:txXfrm>
    </dsp:sp>
    <dsp:sp modelId="{F8B20C64-EA86-4209-9A87-B032F825EB38}">
      <dsp:nvSpPr>
        <dsp:cNvPr id="0" name=""/>
        <dsp:cNvSpPr/>
      </dsp:nvSpPr>
      <dsp:spPr>
        <a:xfrm>
          <a:off x="1848910" y="1983190"/>
          <a:ext cx="1062818" cy="1062818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989787" y="2389612"/>
        <a:ext cx="781064" cy="249974"/>
      </dsp:txXfrm>
    </dsp:sp>
    <dsp:sp modelId="{7F85432F-EF0B-454B-A1DC-439729147FAE}">
      <dsp:nvSpPr>
        <dsp:cNvPr id="0" name=""/>
        <dsp:cNvSpPr/>
      </dsp:nvSpPr>
      <dsp:spPr>
        <a:xfrm>
          <a:off x="1464096" y="3194804"/>
          <a:ext cx="1832446" cy="18324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menggabungkan ke dalam model data bisnis</a:t>
          </a:r>
          <a:endParaRPr lang="en-US" sz="1800" b="0" kern="1200" dirty="0"/>
        </a:p>
      </dsp:txBody>
      <dsp:txXfrm>
        <a:off x="1732452" y="3463160"/>
        <a:ext cx="1295734" cy="1295734"/>
      </dsp:txXfrm>
    </dsp:sp>
    <dsp:sp modelId="{716515FB-E730-45E4-BBC5-72CE3451BBBF}">
      <dsp:nvSpPr>
        <dsp:cNvPr id="0" name=""/>
        <dsp:cNvSpPr/>
      </dsp:nvSpPr>
      <dsp:spPr>
        <a:xfrm>
          <a:off x="3571409" y="2173764"/>
          <a:ext cx="582717" cy="6816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571409" y="2310098"/>
        <a:ext cx="407902" cy="409002"/>
      </dsp:txXfrm>
    </dsp:sp>
    <dsp:sp modelId="{8240D5EC-EAD0-4AF5-B9C3-4CF03917839A}">
      <dsp:nvSpPr>
        <dsp:cNvPr id="0" name=""/>
        <dsp:cNvSpPr/>
      </dsp:nvSpPr>
      <dsp:spPr>
        <a:xfrm>
          <a:off x="4396010" y="682153"/>
          <a:ext cx="3664892" cy="366489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Peran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Tanggal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Dalam</a:t>
          </a:r>
          <a:r>
            <a:rPr lang="en-US" sz="3600" kern="1200" dirty="0" smtClean="0"/>
            <a:t> Data Warehouse</a:t>
          </a:r>
          <a:endParaRPr lang="en-US" sz="3600" b="0" kern="1200" dirty="0"/>
        </a:p>
      </dsp:txBody>
      <dsp:txXfrm>
        <a:off x="4932721" y="1218864"/>
        <a:ext cx="2591470" cy="2591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endParaRPr 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DIISI DENGAN FAKULTAS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990600"/>
            <a:ext cx="8305800" cy="533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52400" y="8337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76200"/>
            <a:ext cx="6629400" cy="690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ftar Pusta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152400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Daftar</a:t>
            </a:r>
            <a:r>
              <a:rPr lang="en-US" sz="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Pustaka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52400" y="1014174"/>
            <a:ext cx="868680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5000" baseline="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Kasih</a:t>
            </a:r>
            <a:endParaRPr lang="en-US" sz="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381000"/>
            <a:ext cx="8305800" cy="594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"/>
          <p:cNvSpPr/>
          <p:nvPr userDrawn="1"/>
        </p:nvSpPr>
        <p:spPr>
          <a:xfrm rot="5400000">
            <a:off x="7049488" y="4759531"/>
            <a:ext cx="834243" cy="3354779"/>
          </a:xfrm>
          <a:custGeom>
            <a:avLst/>
            <a:gdLst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3200400 h 3200400"/>
              <a:gd name="connsiteX4" fmla="*/ 0 w 1420091"/>
              <a:gd name="connsiteY4" fmla="*/ 0 h 3200400"/>
              <a:gd name="connsiteX0" fmla="*/ 0 w 1420091"/>
              <a:gd name="connsiteY0" fmla="*/ 0 h 3200400"/>
              <a:gd name="connsiteX1" fmla="*/ 1420091 w 1420091"/>
              <a:gd name="connsiteY1" fmla="*/ 0 h 3200400"/>
              <a:gd name="connsiteX2" fmla="*/ 1420091 w 1420091"/>
              <a:gd name="connsiteY2" fmla="*/ 3200400 h 3200400"/>
              <a:gd name="connsiteX3" fmla="*/ 0 w 1420091"/>
              <a:gd name="connsiteY3" fmla="*/ 0 h 3200400"/>
              <a:gd name="connsiteX0" fmla="*/ 0 w 660070"/>
              <a:gd name="connsiteY0" fmla="*/ 617517 h 3200400"/>
              <a:gd name="connsiteX1" fmla="*/ 660070 w 660070"/>
              <a:gd name="connsiteY1" fmla="*/ 0 h 3200400"/>
              <a:gd name="connsiteX2" fmla="*/ 660070 w 660070"/>
              <a:gd name="connsiteY2" fmla="*/ 3200400 h 3200400"/>
              <a:gd name="connsiteX3" fmla="*/ 0 w 660070"/>
              <a:gd name="connsiteY3" fmla="*/ 617517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200400"/>
              <a:gd name="connsiteX1" fmla="*/ 1313213 w 1313213"/>
              <a:gd name="connsiteY1" fmla="*/ 0 h 3200400"/>
              <a:gd name="connsiteX2" fmla="*/ 1313213 w 1313213"/>
              <a:gd name="connsiteY2" fmla="*/ 3200400 h 3200400"/>
              <a:gd name="connsiteX3" fmla="*/ 0 w 1313213"/>
              <a:gd name="connsiteY3" fmla="*/ 0 h 3200400"/>
              <a:gd name="connsiteX0" fmla="*/ 0 w 1313213"/>
              <a:gd name="connsiteY0" fmla="*/ 0 h 3354779"/>
              <a:gd name="connsiteX1" fmla="*/ 1313213 w 1313213"/>
              <a:gd name="connsiteY1" fmla="*/ 0 h 3354779"/>
              <a:gd name="connsiteX2" fmla="*/ 1313213 w 1313213"/>
              <a:gd name="connsiteY2" fmla="*/ 3354779 h 3354779"/>
              <a:gd name="connsiteX3" fmla="*/ 0 w 1313213"/>
              <a:gd name="connsiteY3" fmla="*/ 0 h 3354779"/>
              <a:gd name="connsiteX0" fmla="*/ 0 w 1313240"/>
              <a:gd name="connsiteY0" fmla="*/ 0 h 3354779"/>
              <a:gd name="connsiteX1" fmla="*/ 1313213 w 1313240"/>
              <a:gd name="connsiteY1" fmla="*/ 0 h 3354779"/>
              <a:gd name="connsiteX2" fmla="*/ 1313213 w 1313240"/>
              <a:gd name="connsiteY2" fmla="*/ 3354779 h 3354779"/>
              <a:gd name="connsiteX3" fmla="*/ 0 w 1313240"/>
              <a:gd name="connsiteY3" fmla="*/ 0 h 335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240" h="3354779">
                <a:moveTo>
                  <a:pt x="0" y="0"/>
                </a:moveTo>
                <a:lnTo>
                  <a:pt x="1313213" y="0"/>
                </a:lnTo>
                <a:lnTo>
                  <a:pt x="1313213" y="3354779"/>
                </a:lnTo>
                <a:cubicBezTo>
                  <a:pt x="1314862" y="3309257"/>
                  <a:pt x="1245260" y="1613065"/>
                  <a:pt x="0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2">
            <a:hlinkClick r:id="" action="ppaction://hlinkshowjump?jump=previousslide" highlightClick="1"/>
            <a:hlinkHover r:id="" action="ppaction://noaction" highlightClick="1"/>
          </p:cNvPr>
          <p:cNvSpPr/>
          <p:nvPr userDrawn="1"/>
        </p:nvSpPr>
        <p:spPr>
          <a:xfrm flipH="1">
            <a:off x="78267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&lt;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hevron 2">
            <a:hlinkClick r:id="" action="ppaction://hlinkshowjump?jump=nextslide" highlightClick="1"/>
            <a:hlinkHover r:id="" action="ppaction://noaction" highlightClick="1"/>
          </p:cNvPr>
          <p:cNvSpPr/>
          <p:nvPr userDrawn="1"/>
        </p:nvSpPr>
        <p:spPr>
          <a:xfrm>
            <a:off x="8817324" y="6516984"/>
            <a:ext cx="304800" cy="304799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800" h="22860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&gt;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hevron 2">
            <a:hlinkClick r:id="" action="ppaction://hlinkshowjump?jump=firstslide" highlightClick="1"/>
            <a:hlinkHover r:id="" action="ppaction://noaction" highlightClick="1"/>
          </p:cNvPr>
          <p:cNvSpPr/>
          <p:nvPr userDrawn="1"/>
        </p:nvSpPr>
        <p:spPr>
          <a:xfrm flipH="1">
            <a:off x="8035408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hevron 2">
            <a:hlinkClick r:id="" action="ppaction://hlinkshowjump?jump=endshow" highlightClick="1"/>
            <a:hlinkHover r:id="" action="ppaction://noaction" highlightClick="1"/>
          </p:cNvPr>
          <p:cNvSpPr/>
          <p:nvPr userDrawn="1"/>
        </p:nvSpPr>
        <p:spPr>
          <a:xfrm>
            <a:off x="8464899" y="6516984"/>
            <a:ext cx="443814" cy="304800"/>
          </a:xfrm>
          <a:custGeom>
            <a:avLst/>
            <a:gdLst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114300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66799 w 304800"/>
              <a:gd name="connsiteY5" fmla="*/ 114300 h 228600"/>
              <a:gd name="connsiteX6" fmla="*/ 0 w 304800"/>
              <a:gd name="connsiteY6" fmla="*/ 0 h 228600"/>
              <a:gd name="connsiteX0" fmla="*/ 0 w 304800"/>
              <a:gd name="connsiteY0" fmla="*/ 0 h 228600"/>
              <a:gd name="connsiteX1" fmla="*/ 190500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190500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33749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0 w 304800"/>
              <a:gd name="connsiteY0" fmla="*/ 0 h 228600"/>
              <a:gd name="connsiteX1" fmla="*/ 243016 w 304800"/>
              <a:gd name="connsiteY1" fmla="*/ 0 h 228600"/>
              <a:gd name="connsiteX2" fmla="*/ 304800 w 304800"/>
              <a:gd name="connsiteY2" fmla="*/ 114300 h 228600"/>
              <a:gd name="connsiteX3" fmla="*/ 239927 w 304800"/>
              <a:gd name="connsiteY3" fmla="*/ 228600 h 228600"/>
              <a:gd name="connsiteX4" fmla="*/ 0 w 304800"/>
              <a:gd name="connsiteY4" fmla="*/ 228600 h 228600"/>
              <a:gd name="connsiteX5" fmla="*/ 0 w 304800"/>
              <a:gd name="connsiteY5" fmla="*/ 0 h 228600"/>
              <a:gd name="connsiteX0" fmla="*/ 135924 w 440724"/>
              <a:gd name="connsiteY0" fmla="*/ 0 h 228600"/>
              <a:gd name="connsiteX1" fmla="*/ 378940 w 440724"/>
              <a:gd name="connsiteY1" fmla="*/ 0 h 228600"/>
              <a:gd name="connsiteX2" fmla="*/ 440724 w 440724"/>
              <a:gd name="connsiteY2" fmla="*/ 114300 h 228600"/>
              <a:gd name="connsiteX3" fmla="*/ 375851 w 440724"/>
              <a:gd name="connsiteY3" fmla="*/ 228600 h 228600"/>
              <a:gd name="connsiteX4" fmla="*/ 0 w 440724"/>
              <a:gd name="connsiteY4" fmla="*/ 228600 h 228600"/>
              <a:gd name="connsiteX5" fmla="*/ 135924 w 440724"/>
              <a:gd name="connsiteY5" fmla="*/ 0 h 228600"/>
              <a:gd name="connsiteX0" fmla="*/ 0 w 443814"/>
              <a:gd name="connsiteY0" fmla="*/ 0 h 228600"/>
              <a:gd name="connsiteX1" fmla="*/ 382030 w 443814"/>
              <a:gd name="connsiteY1" fmla="*/ 0 h 228600"/>
              <a:gd name="connsiteX2" fmla="*/ 443814 w 443814"/>
              <a:gd name="connsiteY2" fmla="*/ 114300 h 228600"/>
              <a:gd name="connsiteX3" fmla="*/ 378941 w 443814"/>
              <a:gd name="connsiteY3" fmla="*/ 228600 h 228600"/>
              <a:gd name="connsiteX4" fmla="*/ 3090 w 443814"/>
              <a:gd name="connsiteY4" fmla="*/ 228600 h 228600"/>
              <a:gd name="connsiteX5" fmla="*/ 0 w 443814"/>
              <a:gd name="connsiteY5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814" h="22860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AKHIRI</a:t>
            </a:r>
            <a:endParaRPr lang="en-US" sz="7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 numCol="2"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Penanggalan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endParaRPr lang="en-US" sz="18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DW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800" dirty="0"/>
              <a:t>DW System Model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1800" dirty="0"/>
              <a:t>Case Study: </a:t>
            </a:r>
            <a:r>
              <a:rPr lang="en-US" sz="1800" i="1" dirty="0"/>
              <a:t>A Location Specific Calendar</a:t>
            </a:r>
            <a:r>
              <a:rPr lang="en-US" sz="1800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Priambodo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11" name="Tombol 01">
            <a:hlinkClick r:id="rId2" action="ppaction://hlinksldjump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Pembuka</a:t>
            </a:r>
            <a:endParaRPr lang="en-US" sz="1300" dirty="0"/>
          </a:p>
        </p:txBody>
      </p:sp>
      <p:sp>
        <p:nvSpPr>
          <p:cNvPr id="9" name="Tombol 02">
            <a:hlinkClick r:id="rId5" action="ppaction://hlinksldjump" highlightClick="1"/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Daftar</a:t>
            </a:r>
            <a:r>
              <a:rPr lang="en-US" sz="1200" dirty="0" smtClean="0"/>
              <a:t> </a:t>
            </a:r>
            <a:r>
              <a:rPr lang="en-US" sz="1200" dirty="0" err="1" smtClean="0"/>
              <a:t>Pustaka</a:t>
            </a:r>
            <a:endParaRPr lang="en-US" sz="1200" dirty="0"/>
          </a:p>
        </p:txBody>
      </p:sp>
      <p:sp>
        <p:nvSpPr>
          <p:cNvPr id="10" name="Tombol 03">
            <a:hlinkClick r:id="" action="ppaction://hlinkshowjump?jump=endshow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Akhiri</a:t>
            </a:r>
            <a:r>
              <a:rPr lang="en-US" sz="1200" dirty="0" smtClean="0"/>
              <a:t> </a:t>
            </a:r>
            <a:r>
              <a:rPr lang="en-US" sz="1200" dirty="0" err="1" smtClean="0"/>
              <a:t>Presentasi</a:t>
            </a:r>
            <a:endParaRPr lang="en-US" sz="1200" dirty="0"/>
          </a:p>
        </p:txBody>
      </p:sp>
      <p:sp>
        <p:nvSpPr>
          <p:cNvPr id="18" name="Tombol 04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3733800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04</a:t>
            </a:r>
            <a:endParaRPr lang="en-US" sz="1200" dirty="0"/>
          </a:p>
        </p:txBody>
      </p:sp>
      <p:sp>
        <p:nvSpPr>
          <p:cNvPr id="14" name="Tombol 05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02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05</a:t>
            </a:r>
            <a:endParaRPr lang="en-US" sz="1200" dirty="0"/>
          </a:p>
        </p:txBody>
      </p:sp>
      <p:sp>
        <p:nvSpPr>
          <p:cNvPr id="12" name="Tombol 06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06</a:t>
            </a:r>
            <a:endParaRPr lang="en-US" sz="1200" dirty="0"/>
          </a:p>
        </p:txBody>
      </p:sp>
      <p:sp>
        <p:nvSpPr>
          <p:cNvPr id="13" name="Tombol 07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07</a:t>
            </a:r>
            <a:endParaRPr lang="en-US" sz="1200" dirty="0"/>
          </a:p>
        </p:txBody>
      </p:sp>
      <p:sp>
        <p:nvSpPr>
          <p:cNvPr id="19" name="Tombol 08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54197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08</a:t>
            </a:r>
            <a:endParaRPr lang="en-US" sz="1200" dirty="0"/>
          </a:p>
        </p:txBody>
      </p:sp>
      <p:sp>
        <p:nvSpPr>
          <p:cNvPr id="17" name="Tombol 09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86600" y="4648200"/>
            <a:ext cx="1600200" cy="402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09</a:t>
            </a:r>
            <a:endParaRPr lang="en-US" sz="1200" dirty="0"/>
          </a:p>
        </p:txBody>
      </p:sp>
      <p:sp>
        <p:nvSpPr>
          <p:cNvPr id="15" name="Tombol 10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098552"/>
            <a:ext cx="1600200" cy="3523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10</a:t>
            </a:r>
            <a:endParaRPr lang="en-US" sz="1200" dirty="0"/>
          </a:p>
        </p:txBody>
      </p:sp>
      <p:sp>
        <p:nvSpPr>
          <p:cNvPr id="16" name="Tombol 11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498602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11</a:t>
            </a:r>
            <a:endParaRPr lang="en-US" sz="1200" dirty="0"/>
          </a:p>
        </p:txBody>
      </p:sp>
      <p:sp>
        <p:nvSpPr>
          <p:cNvPr id="20" name="Tombol 12" hidden="1">
            <a:hlinkClick r:id="" action="ppaction://noaction" highlightClick="1">
              <a:snd r:embed="rId3" name="click.wav"/>
            </a:hlinkClick>
            <a:hlinkHover r:id="" action="ppaction://noaction" highlightClick="1">
              <a:snd r:embed="rId4" name="breeze.wav"/>
            </a:hlinkHover>
          </p:cNvPr>
          <p:cNvSpPr/>
          <p:nvPr/>
        </p:nvSpPr>
        <p:spPr>
          <a:xfrm>
            <a:off x="7096125" y="5943600"/>
            <a:ext cx="1600200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Tombol</a:t>
            </a:r>
            <a:r>
              <a:rPr lang="en-US" sz="1200" dirty="0" smtClean="0"/>
              <a:t> 12</a:t>
            </a:r>
            <a:endParaRPr lang="en-US" sz="12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714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3058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err="1" smtClean="0">
                <a:solidFill>
                  <a:schemeClr val="bg1"/>
                </a:solidFill>
              </a:rPr>
              <a:t>Kimbal</a:t>
            </a:r>
            <a:r>
              <a:rPr lang="en-US" sz="2400" dirty="0" smtClean="0">
                <a:solidFill>
                  <a:schemeClr val="bg1"/>
                </a:solidFill>
              </a:rPr>
              <a:t>, Ralph, 2000, </a:t>
            </a:r>
            <a:r>
              <a:rPr lang="en-US" sz="2400" b="1" i="1" dirty="0" smtClean="0">
                <a:solidFill>
                  <a:schemeClr val="bg1"/>
                </a:solidFill>
              </a:rPr>
              <a:t>The Data Warehouse Lifecycle Toolkit</a:t>
            </a:r>
            <a:r>
              <a:rPr lang="en-US" sz="2400" dirty="0" smtClean="0">
                <a:solidFill>
                  <a:schemeClr val="bg1"/>
                </a:solidFill>
              </a:rPr>
              <a:t>, New York- USA, </a:t>
            </a:r>
            <a:r>
              <a:rPr lang="en-US" sz="2400" dirty="0" err="1" smtClean="0">
                <a:solidFill>
                  <a:schemeClr val="bg1"/>
                </a:solidFill>
              </a:rPr>
              <a:t>Jhon</a:t>
            </a:r>
            <a:r>
              <a:rPr lang="en-US" sz="2400" dirty="0" smtClean="0">
                <a:solidFill>
                  <a:schemeClr val="bg1"/>
                </a:solidFill>
              </a:rPr>
              <a:t> Wiley &amp; Sons, </a:t>
            </a:r>
            <a:r>
              <a:rPr lang="en-US" sz="2400" dirty="0" err="1" smtClean="0">
                <a:solidFill>
                  <a:schemeClr val="bg1"/>
                </a:solidFill>
              </a:rPr>
              <a:t>Inc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dirty="0" err="1" smtClean="0">
                <a:solidFill>
                  <a:schemeClr val="bg1"/>
                </a:solidFill>
              </a:rPr>
              <a:t>Todman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Chris.,</a:t>
            </a:r>
            <a:r>
              <a:rPr lang="en-US" sz="2400" b="1" i="1" dirty="0" err="1" smtClean="0">
                <a:solidFill>
                  <a:schemeClr val="bg1"/>
                </a:solidFill>
              </a:rPr>
              <a:t>Designing</a:t>
            </a:r>
            <a:r>
              <a:rPr lang="en-US" sz="2400" b="1" i="1" dirty="0" smtClean="0">
                <a:solidFill>
                  <a:schemeClr val="bg1"/>
                </a:solidFill>
              </a:rPr>
              <a:t> A Data warehouse</a:t>
            </a:r>
            <a:r>
              <a:rPr lang="en-US" sz="2400" dirty="0" smtClean="0">
                <a:solidFill>
                  <a:schemeClr val="bg1"/>
                </a:solidFill>
              </a:rPr>
              <a:t>, Prentice-Hall, Inc., USA, 2001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</a:rPr>
              <a:t>Chuck-Ballard, Dirk-</a:t>
            </a:r>
            <a:r>
              <a:rPr lang="en-US" sz="2400" dirty="0" err="1" smtClean="0">
                <a:solidFill>
                  <a:schemeClr val="bg1"/>
                </a:solidFill>
              </a:rPr>
              <a:t>Herreman</a:t>
            </a:r>
            <a:r>
              <a:rPr lang="en-US" sz="2400" dirty="0" smtClean="0">
                <a:solidFill>
                  <a:schemeClr val="bg1"/>
                </a:solidFill>
              </a:rPr>
              <a:t>, Don-</a:t>
            </a:r>
            <a:r>
              <a:rPr lang="en-US" sz="2400" dirty="0" err="1" smtClean="0">
                <a:solidFill>
                  <a:schemeClr val="bg1"/>
                </a:solidFill>
              </a:rPr>
              <a:t>Schau</a:t>
            </a:r>
            <a:r>
              <a:rPr lang="en-US" sz="2400" dirty="0" smtClean="0">
                <a:solidFill>
                  <a:schemeClr val="bg1"/>
                </a:solidFill>
              </a:rPr>
              <a:t>, Rhonda-Bell, </a:t>
            </a:r>
            <a:r>
              <a:rPr lang="en-US" sz="2400" dirty="0" err="1" smtClean="0">
                <a:solidFill>
                  <a:schemeClr val="bg1"/>
                </a:solidFill>
              </a:rPr>
              <a:t>Eunsaeng</a:t>
            </a:r>
            <a:r>
              <a:rPr lang="en-US" sz="2400" dirty="0" smtClean="0">
                <a:solidFill>
                  <a:schemeClr val="bg1"/>
                </a:solidFill>
              </a:rPr>
              <a:t>-Kim, Ann-</a:t>
            </a:r>
            <a:r>
              <a:rPr lang="en-US" sz="2400" dirty="0" err="1" smtClean="0">
                <a:solidFill>
                  <a:schemeClr val="bg1"/>
                </a:solidFill>
              </a:rPr>
              <a:t>Valencic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i="1" dirty="0" smtClean="0">
                <a:solidFill>
                  <a:schemeClr val="bg1"/>
                </a:solidFill>
              </a:rPr>
              <a:t>Data Modeling Techniques for Data </a:t>
            </a:r>
            <a:r>
              <a:rPr lang="en-US" sz="2400" b="1" i="1" dirty="0" err="1" smtClean="0">
                <a:solidFill>
                  <a:schemeClr val="bg1"/>
                </a:solidFill>
              </a:rPr>
              <a:t>Warehousing</a:t>
            </a:r>
            <a:r>
              <a:rPr lang="en-US" sz="2400" dirty="0" err="1" smtClean="0">
                <a:solidFill>
                  <a:schemeClr val="bg1"/>
                </a:solidFill>
              </a:rPr>
              <a:t>,IBM</a:t>
            </a:r>
            <a:r>
              <a:rPr lang="en-US" sz="2400" dirty="0" smtClean="0">
                <a:solidFill>
                  <a:schemeClr val="bg1"/>
                </a:solidFill>
              </a:rPr>
              <a:t>, 1998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Priambodo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8153400" cy="690563"/>
          </a:xfrm>
        </p:spPr>
        <p:txBody>
          <a:bodyPr/>
          <a:lstStyle/>
          <a:p>
            <a:r>
              <a:rPr lang="en-US" b="1" dirty="0">
                <a:effectLst/>
              </a:rPr>
              <a:t>Introduction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28896909"/>
              </p:ext>
            </p:extLst>
          </p:nvPr>
        </p:nvGraphicFramePr>
        <p:xfrm>
          <a:off x="-381000" y="990600"/>
          <a:ext cx="9525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3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400" dirty="0"/>
              <a:t>Bisnis menggunakan berbagai kalender. Tujuan dari kalender adalah untuk menghubungkan tanggal untuk aplikasi tertentu. Dalam bisnis, selain standar (</a:t>
            </a:r>
            <a:r>
              <a:rPr lang="id-ID" sz="2400" dirty="0" smtClean="0"/>
              <a:t>Gregorian)</a:t>
            </a:r>
            <a:r>
              <a:rPr lang="en-US" sz="2400" dirty="0" smtClean="0"/>
              <a:t> </a:t>
            </a:r>
            <a:r>
              <a:rPr lang="id-ID" sz="2400" dirty="0" smtClean="0"/>
              <a:t>kalender</a:t>
            </a:r>
            <a:r>
              <a:rPr lang="id-ID" sz="2400" dirty="0"/>
              <a:t>, ada kalender fiskal yang digunakan untuk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id-ID" sz="2400" dirty="0"/>
              <a:t>akuntansi dan manajemen. Selain itu, beberapa perusahaan memiliki kalender lain </a:t>
            </a:r>
            <a:r>
              <a:rPr lang="id-ID" sz="2400" dirty="0" smtClean="0"/>
              <a:t>berdasarkan</a:t>
            </a:r>
            <a:r>
              <a:rPr lang="en-US" sz="2400" dirty="0"/>
              <a:t> </a:t>
            </a:r>
            <a:r>
              <a:rPr lang="id-ID" sz="2400" dirty="0" smtClean="0"/>
              <a:t>kebutuhan </a:t>
            </a:r>
            <a:r>
              <a:rPr lang="id-ID" sz="2400" dirty="0"/>
              <a:t>bisnis</a:t>
            </a:r>
            <a:r>
              <a:rPr lang="en-US" sz="2400" dirty="0"/>
              <a:t>, </a:t>
            </a:r>
            <a:r>
              <a:rPr lang="id-ID" sz="2400" dirty="0"/>
              <a:t>termasuk kalender siklus-penagihan, kalender pabrik, </a:t>
            </a:r>
            <a:r>
              <a:rPr lang="id-ID" sz="2400" dirty="0" smtClean="0"/>
              <a:t>dan</a:t>
            </a:r>
            <a:r>
              <a:rPr lang="en-US" sz="2400" dirty="0" smtClean="0"/>
              <a:t> lain-</a:t>
            </a:r>
            <a:r>
              <a:rPr lang="id-ID" sz="2400" dirty="0"/>
              <a:t>lain.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Kalendar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Dalam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Bisnis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3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400" dirty="0"/>
              <a:t>Kalender ini terdiri dari empat kuartal fiskal, yang masing-masing berisi tiga bulan fiskal, yang kadang-kadang disebut periode fiskal. Bulan-bulan fiskal masing-masing berisi individu tanggal, dan beberapa kalender fiskal</a:t>
            </a:r>
            <a:r>
              <a:rPr lang="en-US" sz="2400" dirty="0"/>
              <a:t> yang </a:t>
            </a:r>
            <a:r>
              <a:rPr lang="en-US" sz="2400" dirty="0" err="1"/>
              <a:t>dik</a:t>
            </a:r>
            <a:r>
              <a:rPr lang="id-ID" sz="2400" dirty="0"/>
              <a:t>elompokkan ke dalam minggu fiskal.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Kalendar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Fiskal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1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400" dirty="0"/>
              <a:t>Dalam industri ritel, perbandingan penjualan sering dilakukan pada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id-ID" sz="2400" dirty="0"/>
              <a:t>minggu-ke-minggu. Ketika hasil mingguan </a:t>
            </a:r>
            <a:r>
              <a:rPr lang="en-US" sz="2400" dirty="0" err="1"/>
              <a:t>dikumpulkan</a:t>
            </a:r>
            <a:r>
              <a:rPr lang="en-US" sz="2400" dirty="0"/>
              <a:t> </a:t>
            </a:r>
            <a:r>
              <a:rPr lang="id-ID" sz="2400" dirty="0"/>
              <a:t>hingga berbulan-bulan, perbandingan ini kalah</a:t>
            </a:r>
            <a:br>
              <a:rPr lang="id-ID" sz="2400" dirty="0"/>
            </a:br>
            <a:r>
              <a:rPr lang="id-ID" sz="2400" dirty="0"/>
              <a:t>beberapa makna karena minggu-minggu akan perlu dipisah. Perusahaan </a:t>
            </a:r>
            <a:r>
              <a:rPr lang="id-ID" sz="2400" dirty="0" smtClean="0"/>
              <a:t>ritel</a:t>
            </a:r>
            <a:r>
              <a:rPr lang="en-US" sz="2400" dirty="0" smtClean="0"/>
              <a:t> </a:t>
            </a:r>
            <a:r>
              <a:rPr lang="id-ID" sz="2400" dirty="0" smtClean="0"/>
              <a:t>telah </a:t>
            </a:r>
            <a:r>
              <a:rPr lang="id-ID" sz="2400" dirty="0"/>
              <a:t>memecahkan masalah ini dengan mengadopsi "4-5-4 kalender" untuk analisis fiskal dan pelaporan. Dengan pengecualian potensial pada akhir tahun, kalender ini </a:t>
            </a:r>
            <a:r>
              <a:rPr lang="id-ID" sz="2400" dirty="0" smtClean="0"/>
              <a:t>terbentuk</a:t>
            </a:r>
            <a:r>
              <a:rPr lang="en-US" sz="2400" dirty="0" smtClean="0"/>
              <a:t> </a:t>
            </a:r>
            <a:r>
              <a:rPr lang="id-ID" sz="2400" dirty="0" smtClean="0"/>
              <a:t>semua </a:t>
            </a:r>
            <a:r>
              <a:rPr lang="id-ID" sz="2400" dirty="0"/>
              <a:t>periodenya berdasarkan periode 7 hari yang berakhir pada hari tertentu dalam seminggu, seperti hari jumat. Setiap kuartal mengandung 13 minggu, dan ini dialokasikan </a:t>
            </a:r>
            <a:r>
              <a:rPr lang="id-ID" sz="2400" dirty="0" smtClean="0"/>
              <a:t>ke</a:t>
            </a:r>
            <a:r>
              <a:rPr lang="en-US" sz="2400" dirty="0" smtClean="0"/>
              <a:t> </a:t>
            </a:r>
            <a:r>
              <a:rPr lang="id-ID" sz="2400" dirty="0" smtClean="0"/>
              <a:t>3 </a:t>
            </a:r>
            <a:r>
              <a:rPr lang="id-ID" sz="2400" dirty="0"/>
              <a:t>bulan dalam triwulan, dengan bulan pertama mengandung 4 minggu, yang </a:t>
            </a:r>
            <a:r>
              <a:rPr lang="id-ID" sz="2400" dirty="0" smtClean="0"/>
              <a:t>kedua</a:t>
            </a:r>
            <a:r>
              <a:rPr lang="en-US" sz="2400" dirty="0" smtClean="0"/>
              <a:t> </a:t>
            </a:r>
            <a:r>
              <a:rPr lang="id-ID" sz="2400" dirty="0" smtClean="0"/>
              <a:t>bulan </a:t>
            </a:r>
            <a:r>
              <a:rPr lang="id-ID" sz="2400" dirty="0"/>
              <a:t>mengandung 5 minggu, dan bulan ketiga mengandung 4 minggu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Kalendar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Fiskal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4-5-4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6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sz="2400" dirty="0"/>
              <a:t>Kalender minggu-sentris lainnya adalah kalender fiskal 13 bulan. Kalender </a:t>
            </a:r>
            <a:r>
              <a:rPr lang="id-ID" sz="2400" dirty="0" smtClean="0"/>
              <a:t>ini</a:t>
            </a:r>
            <a:r>
              <a:rPr lang="en-US" sz="2400" dirty="0" smtClean="0"/>
              <a:t> </a:t>
            </a:r>
            <a:r>
              <a:rPr lang="id-ID" sz="2400" dirty="0" smtClean="0"/>
              <a:t>membagi </a:t>
            </a:r>
            <a:r>
              <a:rPr lang="id-ID" sz="2400" dirty="0"/>
              <a:t>tahun fiskal menjadi 13 bulan, masing-masing terdiri dari 4 minggu. Struktur </a:t>
            </a:r>
            <a:r>
              <a:rPr lang="id-ID" sz="2400" dirty="0" smtClean="0"/>
              <a:t>ini</a:t>
            </a:r>
            <a:r>
              <a:rPr lang="en-US" sz="2400" dirty="0" smtClean="0"/>
              <a:t> </a:t>
            </a:r>
            <a:r>
              <a:rPr lang="id-ID" sz="2400" dirty="0" smtClean="0"/>
              <a:t>memfasilitasi </a:t>
            </a:r>
            <a:r>
              <a:rPr lang="id-ID" sz="2400" dirty="0"/>
              <a:t>perbandingan bulan ke bulan, karena semua bulan terdiri daritepat 4 minggu, tetapi tidak mengakomodasi pelaporan triwulanan. Karena prevalensi persyaratan pelaporan keuangan triwulanan, jenis kalender ini jarang digunakan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8600" y="76200"/>
            <a:ext cx="7467600" cy="690563"/>
          </a:xfrm>
        </p:spPr>
        <p:txBody>
          <a:bodyPr/>
          <a:lstStyle/>
          <a:p>
            <a:r>
              <a:rPr lang="id-ID" b="1" dirty="0">
                <a:effectLst/>
              </a:rPr>
              <a:t>Kalender Fiskal Tiga Belas Bulan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9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sz="2400" dirty="0"/>
              <a:t>Banyak perusahaan, seperti perusahaan utilitas dan kartu kredit, memiliki acara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id-ID" sz="2400" dirty="0" smtClean="0"/>
              <a:t>terikat </a:t>
            </a:r>
            <a:r>
              <a:rPr lang="id-ID" sz="2400" dirty="0"/>
              <a:t>pada siklus penagihan. Misalnya, di perusahaan utilitas, pengukurnya </a:t>
            </a:r>
            <a:r>
              <a:rPr lang="id-ID" sz="2400" dirty="0" smtClean="0"/>
              <a:t>mungkin</a:t>
            </a:r>
            <a:r>
              <a:rPr lang="en-US" sz="2400" dirty="0" smtClean="0"/>
              <a:t> </a:t>
            </a:r>
            <a:r>
              <a:rPr lang="id-ID" sz="2400" dirty="0" smtClean="0"/>
              <a:t>baca </a:t>
            </a:r>
            <a:r>
              <a:rPr lang="id-ID" sz="2400" dirty="0"/>
              <a:t>2 hari sebelum penagihan, pembayaran mungkin jatuh tempo 14 hari setelah penagihan, biaya mungkin dikenakan pembayaran bunga 30 hari setelah penagihan, </a:t>
            </a:r>
            <a:r>
              <a:rPr lang="id-ID" sz="2400" dirty="0" smtClean="0"/>
              <a:t>dan</a:t>
            </a:r>
            <a:r>
              <a:rPr lang="en-US" sz="2400" dirty="0" smtClean="0"/>
              <a:t> </a:t>
            </a:r>
            <a:r>
              <a:rPr lang="id-ID" sz="2400" dirty="0" smtClean="0"/>
              <a:t>akun </a:t>
            </a:r>
            <a:r>
              <a:rPr lang="id-ID" sz="2400" dirty="0"/>
              <a:t>dapat masuk ke tunggakan 60 hari setelah penagihan.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b="1" dirty="0">
                <a:effectLst/>
              </a:rPr>
              <a:t>Kalender Siklus Penagihan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400" dirty="0"/>
              <a:t>Kalender pabrik adalah kalender khusus dan pada awalnya dikembangkan </a:t>
            </a:r>
            <a:r>
              <a:rPr lang="id-ID" sz="2400" dirty="0" smtClean="0"/>
              <a:t>untuk</a:t>
            </a:r>
            <a:r>
              <a:rPr lang="en-US" sz="2400" dirty="0" smtClean="0"/>
              <a:t> </a:t>
            </a:r>
            <a:r>
              <a:rPr lang="id-ID" sz="2400" dirty="0" smtClean="0"/>
              <a:t>jadwal </a:t>
            </a:r>
            <a:r>
              <a:rPr lang="id-ID" sz="2400" dirty="0"/>
              <a:t>dan rencana produksi di pabrik. Kalender pabrik </a:t>
            </a:r>
            <a:r>
              <a:rPr lang="id-ID" sz="2400" dirty="0" smtClean="0"/>
              <a:t>biasanya</a:t>
            </a:r>
            <a:r>
              <a:rPr lang="en-US" sz="2400" dirty="0" smtClean="0"/>
              <a:t> </a:t>
            </a:r>
            <a:r>
              <a:rPr lang="id-ID" sz="2400" dirty="0" smtClean="0"/>
              <a:t>berdasarkan </a:t>
            </a:r>
            <a:r>
              <a:rPr lang="id-ID" sz="2400" dirty="0"/>
              <a:t>hari kerja dan shift. Setiap hari dalam kalender pabrik mewakili satu </a:t>
            </a:r>
            <a:r>
              <a:rPr lang="id-ID" sz="2400" dirty="0" smtClean="0"/>
              <a:t>hari</a:t>
            </a:r>
            <a:r>
              <a:rPr lang="en-US" sz="2400" dirty="0" smtClean="0"/>
              <a:t> </a:t>
            </a:r>
            <a:r>
              <a:rPr lang="id-ID" sz="2400" dirty="0" smtClean="0"/>
              <a:t>dari </a:t>
            </a:r>
            <a:r>
              <a:rPr lang="id-ID" sz="2400" dirty="0"/>
              <a:t>produksi. Di masa lalu, kalender itu diselenggarakan oleh "siklus" di mana saja dari 100 hingga 1000 hari. Siklus-siklus ini adalah digunakan dalam penjadwalan produksi dan perencanaan untuk memudahkan perhitungan masa depan tanggal.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Kelendar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Pabrik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id-ID" dirty="0"/>
              <a:t>Hari-hari dalam seminggu, khususnya dalam bisnis ritel</a:t>
            </a:r>
            <a:endParaRPr lang="en-US" dirty="0"/>
          </a:p>
          <a:p>
            <a:pPr lvl="0"/>
            <a:r>
              <a:rPr lang="id-ID" dirty="0"/>
              <a:t>Akuntansi untuk hari yang tidak bekerja untuk memberikan perbandingan yang berarti analisis dan perhitungan waktu berlalu</a:t>
            </a:r>
            <a:endParaRPr lang="en-US" dirty="0"/>
          </a:p>
          <a:p>
            <a:pPr lvl="0"/>
            <a:r>
              <a:rPr lang="id-ID" dirty="0"/>
              <a:t>Menentukan periode waktu yang menarik, seperti musim liburan, untuk </a:t>
            </a:r>
            <a:r>
              <a:rPr lang="id-ID" dirty="0" smtClean="0"/>
              <a:t>analisis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Elemen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Kelendar</a:t>
            </a:r>
            <a:endParaRPr lang="en-US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7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495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Calibri</vt:lpstr>
      <vt:lpstr>Impact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Yuwan Jumaryadi</cp:lastModifiedBy>
  <cp:revision>159</cp:revision>
  <dcterms:created xsi:type="dcterms:W3CDTF">2013-02-08T01:55:00Z</dcterms:created>
  <dcterms:modified xsi:type="dcterms:W3CDTF">2018-09-12T03:07:21Z</dcterms:modified>
</cp:coreProperties>
</file>