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930" r:id="rId2"/>
    <p:sldId id="954" r:id="rId3"/>
    <p:sldId id="956" r:id="rId4"/>
    <p:sldId id="961" r:id="rId5"/>
    <p:sldId id="965" r:id="rId6"/>
    <p:sldId id="963" r:id="rId7"/>
    <p:sldId id="962" r:id="rId8"/>
    <p:sldId id="958" r:id="rId9"/>
    <p:sldId id="959" r:id="rId10"/>
    <p:sldId id="964" r:id="rId11"/>
    <p:sldId id="966" r:id="rId12"/>
  </p:sldIdLst>
  <p:sldSz cx="9144000" cy="6858000" type="screen4x3"/>
  <p:notesSz cx="6797675" cy="9928225"/>
  <p:embeddedFontLst>
    <p:embeddedFont>
      <p:font typeface="Arial Unicode MS" panose="020B0604020202020204" pitchFamily="34" charset="-128"/>
      <p:regular r:id="rId15"/>
    </p:embeddedFont>
    <p:embeddedFont>
      <p:font typeface="Wingdings 2" panose="05020102010507070707" pitchFamily="18" charset="2"/>
      <p:regular r:id="rId16"/>
    </p:embeddedFont>
    <p:embeddedFont>
      <p:font typeface="Arial Rounded MT Bold" panose="020F0704030504030204" pitchFamily="34" charset="0"/>
      <p:regular r:id="rId17"/>
    </p:embeddedFont>
    <p:embeddedFont>
      <p:font typeface="Wingdings 3" panose="05040102010807070707" pitchFamily="18" charset="2"/>
      <p:regular r:id="rId18"/>
    </p:embeddedFont>
    <p:embeddedFont>
      <p:font typeface="Verdana" panose="020B0604030504040204" pitchFamily="34" charset="0"/>
      <p:regular r:id="rId19"/>
      <p:bold r:id="rId20"/>
      <p:italic r:id="rId21"/>
      <p:boldItalic r:id="rId22"/>
    </p:embeddedFont>
    <p:embeddedFont>
      <p:font typeface="ＭＳ Ｐゴシック" panose="020B0600070205080204" pitchFamily="34" charset="-128"/>
      <p:regular r:id="rId23"/>
    </p:embeddedFont>
  </p:embeddedFontLst>
  <p:custDataLst>
    <p:tags r:id="rId24"/>
  </p:custDataLst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0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6">
          <p15:clr>
            <a:srgbClr val="A4A3A4"/>
          </p15:clr>
        </p15:guide>
        <p15:guide id="2" pos="2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7DAB"/>
    <a:srgbClr val="AABBD9"/>
    <a:srgbClr val="3E5C93"/>
    <a:srgbClr val="004290"/>
    <a:srgbClr val="9CB5DF"/>
    <a:srgbClr val="FFB7A6"/>
    <a:srgbClr val="00418F"/>
    <a:srgbClr val="66A1DB"/>
    <a:srgbClr val="456399"/>
    <a:srgbClr val="E73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 autoAdjust="0"/>
    <p:restoredTop sz="91698" autoAdjust="0"/>
  </p:normalViewPr>
  <p:slideViewPr>
    <p:cSldViewPr snapToGrid="0">
      <p:cViewPr varScale="1">
        <p:scale>
          <a:sx n="80" d="100"/>
          <a:sy n="80" d="100"/>
        </p:scale>
        <p:origin x="1709" y="48"/>
      </p:cViewPr>
      <p:guideLst>
        <p:guide orient="horz" pos="2160"/>
        <p:guide pos="10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56"/>
    </p:cViewPr>
  </p:sorterViewPr>
  <p:notesViewPr>
    <p:cSldViewPr snapToGrid="0">
      <p:cViewPr>
        <p:scale>
          <a:sx n="100" d="100"/>
          <a:sy n="100" d="100"/>
        </p:scale>
        <p:origin x="-1230" y="-72"/>
      </p:cViewPr>
      <p:guideLst>
        <p:guide orient="horz" pos="3106"/>
        <p:guide pos="2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0475" y="0"/>
            <a:ext cx="29972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t" anchorCtr="0" compatLnSpc="1">
            <a:prstTxWarp prst="textNoShape">
              <a:avLst/>
            </a:prstTxWarp>
          </a:bodyPr>
          <a:lstStyle>
            <a:lvl1pPr algn="r" defTabSz="4422775">
              <a:defRPr sz="1800">
                <a:latin typeface="Arial Unicode M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12725" y="9482138"/>
            <a:ext cx="29273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b" anchorCtr="0" compatLnSpc="1">
            <a:prstTxWarp prst="textNoShape">
              <a:avLst/>
            </a:prstTxWarp>
          </a:bodyPr>
          <a:lstStyle>
            <a:lvl1pPr algn="l" defTabSz="4422775">
              <a:defRPr sz="1800">
                <a:latin typeface="Arial Unicode M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586163" y="9482138"/>
            <a:ext cx="2998787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b" anchorCtr="0" compatLnSpc="1">
            <a:prstTxWarp prst="textNoShape">
              <a:avLst/>
            </a:prstTxWarp>
          </a:bodyPr>
          <a:lstStyle>
            <a:lvl1pPr algn="r" defTabSz="4422775">
              <a:defRPr sz="1800">
                <a:latin typeface="Arial Unicode M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6499225" y="0"/>
            <a:ext cx="179388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641" tIns="45829" rIns="91641" bIns="45829">
            <a:prstTxWarp prst="textNoShape">
              <a:avLst/>
            </a:prstTxWarp>
            <a:spAutoFit/>
          </a:bodyPr>
          <a:lstStyle/>
          <a:p>
            <a:pPr algn="r" defTabSz="4422775">
              <a:defRPr/>
            </a:pPr>
            <a:endParaRPr lang="en-US" sz="1800">
              <a:latin typeface="Arial Unicode MS" charset="0"/>
              <a:ea typeface="+mn-ea"/>
              <a:cs typeface="+mn-cs"/>
            </a:endParaRP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566738" y="0"/>
            <a:ext cx="4505325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982" tIns="45481" rIns="90982" bIns="45481">
            <a:prstTxWarp prst="textNoShape">
              <a:avLst/>
            </a:prstTxWarp>
            <a:spAutoFit/>
          </a:bodyPr>
          <a:lstStyle/>
          <a:p>
            <a:pPr algn="l" defTabSz="4422775">
              <a:defRPr/>
            </a:pPr>
            <a:endParaRPr lang="en-US" sz="1800">
              <a:latin typeface="Arial Unicode MS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86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7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t" anchorCtr="0" compatLnSpc="1">
            <a:prstTxWarp prst="textNoShape">
              <a:avLst/>
            </a:prstTxWarp>
          </a:bodyPr>
          <a:lstStyle>
            <a:lvl1pPr algn="l" defTabSz="4422775">
              <a:defRPr sz="1800">
                <a:latin typeface="Arial Unicode M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4288" y="0"/>
            <a:ext cx="2951162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t" anchorCtr="0" compatLnSpc="1">
            <a:prstTxWarp prst="textNoShape">
              <a:avLst/>
            </a:prstTxWarp>
          </a:bodyPr>
          <a:lstStyle>
            <a:lvl1pPr algn="r" defTabSz="4422775">
              <a:defRPr sz="1800">
                <a:latin typeface="Arial Unicode M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4238" y="723900"/>
            <a:ext cx="5005387" cy="37544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722813"/>
            <a:ext cx="4957762" cy="448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2735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b" anchorCtr="0" compatLnSpc="1">
            <a:prstTxWarp prst="textNoShape">
              <a:avLst/>
            </a:prstTxWarp>
          </a:bodyPr>
          <a:lstStyle>
            <a:lvl1pPr algn="l" defTabSz="4422775">
              <a:defRPr sz="1800">
                <a:latin typeface="Arial Unicode M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4288" y="9444038"/>
            <a:ext cx="295116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b" anchorCtr="0" compatLnSpc="1">
            <a:prstTxWarp prst="textNoShape">
              <a:avLst/>
            </a:prstTxWarp>
          </a:bodyPr>
          <a:lstStyle>
            <a:lvl1pPr algn="r" defTabSz="4422775">
              <a:defRPr sz="1800">
                <a:latin typeface="Arial Unicode MS" pitchFamily="-108" charset="0"/>
                <a:ea typeface="Arial Unicode MS" pitchFamily="-108" charset="0"/>
                <a:cs typeface="Arial Unicode MS" pitchFamily="-108" charset="0"/>
              </a:defRPr>
            </a:lvl1pPr>
          </a:lstStyle>
          <a:p>
            <a:pPr>
              <a:defRPr/>
            </a:pPr>
            <a:fld id="{D197666C-D6B8-904D-B8F2-816FE66458F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015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 Unicode MS" pitchFamily="-108" charset="0"/>
        <a:cs typeface="Arial Unicode MS" pitchFamily="-10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 Unicode MS" pitchFamily="-108" charset="0"/>
        <a:cs typeface="Arial Unicode MS" pitchFamily="-10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 Unicode MS" pitchFamily="-108" charset="0"/>
        <a:cs typeface="Arial Unicode MS" pitchFamily="-10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 Unicode MS" pitchFamily="-108" charset="0"/>
        <a:cs typeface="Arial Unicode MS" pitchFamily="-10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 Unicode MS" pitchFamily="-108" charset="0"/>
        <a:cs typeface="Arial Unicode MS" pitchFamily="-10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97666C-D6B8-904D-B8F2-816FE66458F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1st</a:t>
            </a:r>
            <a:r>
              <a:rPr lang="de-DE" baseline="0" dirty="0"/>
              <a:t> Point:</a:t>
            </a:r>
          </a:p>
          <a:p>
            <a:r>
              <a:rPr lang="de-DE" baseline="0" dirty="0"/>
              <a:t>	Siemens, Bosch: </a:t>
            </a:r>
            <a:r>
              <a:rPr lang="de-DE" baseline="0" dirty="0" err="1"/>
              <a:t>only</a:t>
            </a:r>
            <a:r>
              <a:rPr lang="de-DE" baseline="0" dirty="0"/>
              <a:t> a </a:t>
            </a:r>
            <a:r>
              <a:rPr lang="de-DE" baseline="0" dirty="0" err="1"/>
              <a:t>fraction</a:t>
            </a:r>
            <a:r>
              <a:rPr lang="de-DE" baseline="0" dirty="0"/>
              <a:t> </a:t>
            </a:r>
            <a:r>
              <a:rPr lang="de-DE" baseline="0" dirty="0" err="1"/>
              <a:t>traffic</a:t>
            </a:r>
            <a:r>
              <a:rPr lang="de-DE" baseline="0" dirty="0"/>
              <a:t>!</a:t>
            </a:r>
          </a:p>
          <a:p>
            <a:r>
              <a:rPr lang="de-DE" baseline="0" dirty="0"/>
              <a:t>2nd Point:</a:t>
            </a:r>
          </a:p>
          <a:p>
            <a:r>
              <a:rPr lang="de-DE" baseline="0" dirty="0"/>
              <a:t>	Ticket </a:t>
            </a:r>
            <a:r>
              <a:rPr lang="de-DE" baseline="0" dirty="0" err="1"/>
              <a:t>dodgers</a:t>
            </a:r>
            <a:r>
              <a:rPr lang="de-DE" baseline="0" dirty="0"/>
              <a:t> not </a:t>
            </a:r>
            <a:r>
              <a:rPr lang="de-DE" baseline="0" dirty="0" err="1"/>
              <a:t>included</a:t>
            </a:r>
            <a:r>
              <a:rPr lang="de-DE" baseline="0" dirty="0"/>
              <a:t>!</a:t>
            </a:r>
          </a:p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97666C-D6B8-904D-B8F2-816FE66458F0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001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Drivers</a:t>
            </a:r>
            <a:r>
              <a:rPr lang="de-DE" baseline="0" dirty="0"/>
              <a:t> </a:t>
            </a:r>
            <a:r>
              <a:rPr lang="de-DE" baseline="0" dirty="0" err="1"/>
              <a:t>search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parking</a:t>
            </a:r>
            <a:r>
              <a:rPr lang="de-DE" baseline="0" dirty="0"/>
              <a:t> </a:t>
            </a:r>
            <a:r>
              <a:rPr lang="de-DE" baseline="0" dirty="0" err="1"/>
              <a:t>spots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go</a:t>
            </a:r>
            <a:r>
              <a:rPr lang="de-DE" baseline="0" dirty="0"/>
              <a:t> in </a:t>
            </a:r>
            <a:r>
              <a:rPr lang="de-DE" baseline="0" dirty="0" err="1"/>
              <a:t>circles</a:t>
            </a:r>
            <a:r>
              <a:rPr lang="de-DE" baseline="0" dirty="0"/>
              <a:t>; </a:t>
            </a:r>
            <a:r>
              <a:rPr lang="de-DE" baseline="0" dirty="0" err="1"/>
              <a:t>or</a:t>
            </a:r>
            <a:r>
              <a:rPr lang="de-DE" baseline="0" dirty="0"/>
              <a:t> </a:t>
            </a:r>
            <a:r>
              <a:rPr lang="de-DE" baseline="0" dirty="0" err="1"/>
              <a:t>stay</a:t>
            </a:r>
            <a:r>
              <a:rPr lang="de-DE" baseline="0" dirty="0"/>
              <a:t> in </a:t>
            </a:r>
            <a:r>
              <a:rPr lang="de-DE" baseline="0" dirty="0" err="1"/>
              <a:t>lines</a:t>
            </a:r>
            <a:r>
              <a:rPr lang="de-DE" baseline="0" dirty="0"/>
              <a:t> in front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parking</a:t>
            </a:r>
            <a:r>
              <a:rPr lang="de-DE" baseline="0" dirty="0"/>
              <a:t> </a:t>
            </a:r>
            <a:r>
              <a:rPr lang="de-DE" baseline="0" dirty="0" err="1"/>
              <a:t>entrances</a:t>
            </a:r>
            <a:r>
              <a:rPr lang="de-DE" baseline="0" dirty="0"/>
              <a:t>; </a:t>
            </a:r>
            <a:r>
              <a:rPr lang="de-DE" dirty="0"/>
              <a:t>Gas </a:t>
            </a:r>
            <a:r>
              <a:rPr lang="de-DE" dirty="0" err="1"/>
              <a:t>emissions</a:t>
            </a:r>
            <a:r>
              <a:rPr lang="de-DE" dirty="0"/>
              <a:t>; 30%</a:t>
            </a:r>
            <a:r>
              <a:rPr lang="de-DE" baseline="0" dirty="0"/>
              <a:t> </a:t>
            </a:r>
            <a:r>
              <a:rPr lang="de-DE" baseline="0" dirty="0" err="1"/>
              <a:t>more</a:t>
            </a:r>
            <a:r>
              <a:rPr lang="de-DE" baseline="0" dirty="0"/>
              <a:t> </a:t>
            </a:r>
            <a:r>
              <a:rPr lang="de-DE" baseline="0" dirty="0" err="1"/>
              <a:t>traffic</a:t>
            </a:r>
            <a:r>
              <a:rPr lang="de-DE" baseline="0" dirty="0"/>
              <a:t> </a:t>
            </a:r>
            <a:r>
              <a:rPr lang="de-DE" baseline="0" dirty="0" err="1"/>
              <a:t>says</a:t>
            </a:r>
            <a:r>
              <a:rPr lang="de-DE" baseline="0" dirty="0"/>
              <a:t> a </a:t>
            </a:r>
            <a:r>
              <a:rPr lang="de-DE" baseline="0" dirty="0" err="1"/>
              <a:t>study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The </a:t>
            </a:r>
            <a:r>
              <a:rPr lang="de-DE" baseline="0" dirty="0" err="1"/>
              <a:t>solution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would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…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How</a:t>
            </a:r>
            <a:r>
              <a:rPr lang="de-DE" baseline="0" dirty="0"/>
              <a:t> do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go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</a:t>
            </a:r>
            <a:r>
              <a:rPr lang="de-DE" baseline="0" dirty="0" err="1"/>
              <a:t>this</a:t>
            </a:r>
            <a:r>
              <a:rPr lang="de-DE" baseline="0" dirty="0"/>
              <a:t>? </a:t>
            </a:r>
            <a:r>
              <a:rPr lang="de-DE" baseline="0" dirty="0" err="1"/>
              <a:t>Well</a:t>
            </a:r>
            <a:r>
              <a:rPr lang="de-DE" baseline="0" dirty="0"/>
              <a:t>, </a:t>
            </a:r>
            <a:r>
              <a:rPr lang="de-DE" baseline="0" dirty="0" err="1"/>
              <a:t>let</a:t>
            </a:r>
            <a:r>
              <a:rPr lang="de-DE" baseline="0" dirty="0"/>
              <a:t> </a:t>
            </a:r>
            <a:r>
              <a:rPr lang="de-DE" baseline="0" dirty="0" err="1"/>
              <a:t>us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observe</a:t>
            </a:r>
            <a:r>
              <a:rPr lang="de-DE" baseline="0" dirty="0"/>
              <a:t> </a:t>
            </a:r>
            <a:r>
              <a:rPr lang="de-DE" baseline="0" dirty="0" err="1"/>
              <a:t>some</a:t>
            </a:r>
            <a:r>
              <a:rPr lang="de-DE" baseline="0" dirty="0"/>
              <a:t> </a:t>
            </a:r>
            <a:r>
              <a:rPr lang="de-DE" baseline="0" dirty="0" err="1"/>
              <a:t>points</a:t>
            </a:r>
            <a:r>
              <a:rPr lang="de-DE" baseline="0" dirty="0"/>
              <a:t>: </a:t>
            </a:r>
            <a:r>
              <a:rPr lang="de-DE" baseline="0" dirty="0" err="1"/>
              <a:t>fluctuations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parking</a:t>
            </a:r>
            <a:r>
              <a:rPr lang="de-DE" baseline="0" dirty="0"/>
              <a:t> </a:t>
            </a:r>
            <a:r>
              <a:rPr lang="de-DE" baseline="0" dirty="0" err="1"/>
              <a:t>rates</a:t>
            </a:r>
            <a:r>
              <a:rPr lang="de-DE" baseline="0" dirty="0"/>
              <a:t>; </a:t>
            </a:r>
            <a:r>
              <a:rPr lang="de-DE" baseline="0" dirty="0" err="1"/>
              <a:t>Factors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play</a:t>
            </a:r>
            <a:r>
              <a:rPr lang="de-DE" baseline="0" dirty="0"/>
              <a:t> a </a:t>
            </a:r>
            <a:r>
              <a:rPr lang="de-DE" baseline="0" dirty="0" err="1"/>
              <a:t>role</a:t>
            </a:r>
            <a:r>
              <a:rPr lang="de-DE" baseline="0" dirty="0"/>
              <a:t>: time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day</a:t>
            </a:r>
            <a:r>
              <a:rPr lang="de-DE" baseline="0" dirty="0"/>
              <a:t>, </a:t>
            </a:r>
            <a:r>
              <a:rPr lang="de-DE" baseline="0" dirty="0" err="1"/>
              <a:t>day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week</a:t>
            </a:r>
            <a:r>
              <a:rPr lang="de-DE" baseline="0" dirty="0"/>
              <a:t>/</a:t>
            </a:r>
            <a:r>
              <a:rPr lang="de-DE" baseline="0" dirty="0" err="1"/>
              <a:t>weekend</a:t>
            </a:r>
            <a:r>
              <a:rPr lang="de-DE" baseline="0" dirty="0"/>
              <a:t>, </a:t>
            </a:r>
            <a:r>
              <a:rPr lang="de-DE" baseline="0" dirty="0" err="1"/>
              <a:t>holiday</a:t>
            </a:r>
            <a:r>
              <a:rPr lang="de-DE" baseline="0" dirty="0"/>
              <a:t>, </a:t>
            </a:r>
            <a:r>
              <a:rPr lang="de-DE" baseline="0" dirty="0" err="1"/>
              <a:t>weather</a:t>
            </a:r>
            <a:r>
              <a:rPr lang="de-DE" baseline="0" dirty="0"/>
              <a:t>, </a:t>
            </a:r>
            <a:r>
              <a:rPr lang="de-DE" baseline="0" dirty="0" err="1"/>
              <a:t>events</a:t>
            </a:r>
            <a:r>
              <a:rPr lang="de-DE" baseline="0" dirty="0"/>
              <a:t>, </a:t>
            </a:r>
            <a:r>
              <a:rPr lang="de-DE" baseline="0" dirty="0" err="1"/>
              <a:t>etc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97666C-D6B8-904D-B8F2-816FE66458F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214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ea typeface="Arial Unicode MS" pitchFamily="-110" charset="0"/>
                <a:cs typeface="Arial Unicode MS" pitchFamily="-110" charset="0"/>
              </a:rPr>
              <a:t>Application that is invoked by a</a:t>
            </a:r>
            <a:r>
              <a:rPr lang="en-US" baseline="0" dirty="0">
                <a:ea typeface="Arial Unicode MS" pitchFamily="-110" charset="0"/>
                <a:cs typeface="Arial Unicode MS" pitchFamily="-110" charset="0"/>
              </a:rPr>
              <a:t> mobile app; Basic query: </a:t>
            </a:r>
            <a:r>
              <a:rPr lang="en-US" dirty="0">
                <a:ea typeface="Arial Unicode MS" pitchFamily="-110" charset="0"/>
                <a:cs typeface="Arial Unicode MS" pitchFamily="-110" charset="0"/>
              </a:rPr>
              <a:t>here is my destination,</a:t>
            </a:r>
            <a:r>
              <a:rPr lang="en-US" baseline="0" dirty="0">
                <a:ea typeface="Arial Unicode MS" pitchFamily="-110" charset="0"/>
                <a:cs typeface="Arial Unicode MS" pitchFamily="-110" charset="0"/>
              </a:rPr>
              <a:t> give me the nearest parking options with free spots; </a:t>
            </a:r>
            <a:r>
              <a:rPr lang="en-US" baseline="0" dirty="0" err="1">
                <a:ea typeface="Arial Unicode MS" pitchFamily="-110" charset="0"/>
                <a:cs typeface="Arial Unicode MS" pitchFamily="-110" charset="0"/>
              </a:rPr>
              <a:t>Frankenberger</a:t>
            </a:r>
            <a:r>
              <a:rPr lang="en-US" baseline="0" dirty="0">
                <a:ea typeface="Arial Unicode MS" pitchFamily="-110" charset="0"/>
                <a:cs typeface="Arial Unicode MS" pitchFamily="-110" charset="0"/>
              </a:rPr>
              <a:t> </a:t>
            </a:r>
            <a:r>
              <a:rPr lang="en-US" baseline="0" dirty="0" err="1">
                <a:ea typeface="Arial Unicode MS" pitchFamily="-110" charset="0"/>
                <a:cs typeface="Arial Unicode MS" pitchFamily="-110" charset="0"/>
              </a:rPr>
              <a:t>Viertel</a:t>
            </a:r>
            <a:r>
              <a:rPr lang="en-US" baseline="0" dirty="0">
                <a:ea typeface="Arial Unicode MS" pitchFamily="-110" charset="0"/>
                <a:cs typeface="Arial Unicode MS" pitchFamily="-110" charset="0"/>
              </a:rPr>
              <a:t> in Aachen will be used as test quarter</a:t>
            </a:r>
          </a:p>
          <a:p>
            <a:pPr marL="171450" indent="-171450">
              <a:buFontTx/>
              <a:buChar char="-"/>
            </a:pPr>
            <a:r>
              <a:rPr lang="en-US" baseline="0" dirty="0">
                <a:ea typeface="Arial Unicode MS" pitchFamily="-110" charset="0"/>
                <a:cs typeface="Arial Unicode MS" pitchFamily="-110" charset="0"/>
              </a:rPr>
              <a:t>Use Machine Learning for prediction; </a:t>
            </a:r>
          </a:p>
          <a:p>
            <a:pPr marL="171450" indent="-171450">
              <a:buFontTx/>
              <a:buChar char="-"/>
            </a:pPr>
            <a:r>
              <a:rPr lang="en-US" baseline="0" dirty="0">
                <a:ea typeface="Arial Unicode MS" pitchFamily="-110" charset="0"/>
                <a:cs typeface="Arial Unicode MS" pitchFamily="-110" charset="0"/>
              </a:rPr>
              <a:t>As soon as data is forecasted accurately enough, we will move to applying the resulting models to areas where no source data is available</a:t>
            </a:r>
          </a:p>
          <a:p>
            <a:pPr marL="171450" indent="-171450">
              <a:buFontTx/>
              <a:buChar char="-"/>
            </a:pPr>
            <a:endParaRPr lang="en-US" dirty="0">
              <a:ea typeface="Arial Unicode MS" pitchFamily="-110" charset="0"/>
              <a:cs typeface="Arial Unicode MS" pitchFamily="-110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97666C-D6B8-904D-B8F2-816FE66458F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019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We</a:t>
            </a:r>
            <a:r>
              <a:rPr lang="de-DE" baseline="0" dirty="0"/>
              <a:t> will </a:t>
            </a:r>
            <a:r>
              <a:rPr lang="de-DE" baseline="0" dirty="0" err="1"/>
              <a:t>start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mapping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parking</a:t>
            </a:r>
            <a:r>
              <a:rPr lang="de-DE" baseline="0" dirty="0"/>
              <a:t> </a:t>
            </a:r>
            <a:r>
              <a:rPr lang="de-DE" baseline="0" dirty="0" err="1"/>
              <a:t>spots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geographic</a:t>
            </a:r>
            <a:r>
              <a:rPr lang="de-DE" baseline="0" dirty="0"/>
              <a:t> </a:t>
            </a:r>
            <a:r>
              <a:rPr lang="de-DE" baseline="0" dirty="0" err="1"/>
              <a:t>coordinates</a:t>
            </a:r>
            <a:r>
              <a:rPr lang="de-DE" baseline="0" dirty="0"/>
              <a:t>; </a:t>
            </a:r>
            <a:r>
              <a:rPr lang="de-DE" baseline="0" dirty="0" err="1"/>
              <a:t>we</a:t>
            </a:r>
            <a:r>
              <a:rPr lang="de-DE" baseline="0" dirty="0"/>
              <a:t> will </a:t>
            </a:r>
            <a:r>
              <a:rPr lang="de-DE" baseline="0" dirty="0" err="1"/>
              <a:t>use</a:t>
            </a:r>
            <a:r>
              <a:rPr lang="de-DE" baseline="0" dirty="0"/>
              <a:t> OSM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purpose</a:t>
            </a:r>
            <a:r>
              <a:rPr lang="de-DE" baseline="0" dirty="0"/>
              <a:t>, </a:t>
            </a:r>
            <a:r>
              <a:rPr lang="de-DE" baseline="0" dirty="0" err="1"/>
              <a:t>since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has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capability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storing</a:t>
            </a:r>
            <a:r>
              <a:rPr lang="de-DE" baseline="0" dirty="0"/>
              <a:t> such </a:t>
            </a:r>
            <a:r>
              <a:rPr lang="de-DE" baseline="0" dirty="0" err="1"/>
              <a:t>information</a:t>
            </a:r>
            <a:r>
              <a:rPr lang="de-DE" baseline="0" dirty="0"/>
              <a:t>; </a:t>
            </a:r>
            <a:r>
              <a:rPr lang="de-DE" baseline="0" dirty="0" err="1"/>
              <a:t>for</a:t>
            </a:r>
            <a:r>
              <a:rPr lang="de-DE" baseline="0" dirty="0"/>
              <a:t> Frankenberger Viertel </a:t>
            </a:r>
            <a:r>
              <a:rPr lang="de-DE" baseline="0" dirty="0" err="1"/>
              <a:t>there</a:t>
            </a:r>
            <a:r>
              <a:rPr lang="de-DE" baseline="0" dirty="0"/>
              <a:t> </a:t>
            </a:r>
            <a:r>
              <a:rPr lang="de-DE" baseline="0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already</a:t>
            </a:r>
            <a:r>
              <a:rPr lang="de-DE" baseline="0" dirty="0"/>
              <a:t> </a:t>
            </a:r>
            <a:r>
              <a:rPr lang="de-DE" baseline="0" dirty="0" err="1"/>
              <a:t>some</a:t>
            </a:r>
            <a:r>
              <a:rPr lang="de-DE" baseline="0" dirty="0"/>
              <a:t> </a:t>
            </a:r>
            <a:r>
              <a:rPr lang="de-DE" baseline="0" dirty="0" err="1"/>
              <a:t>parking</a:t>
            </a:r>
            <a:r>
              <a:rPr lang="de-DE" baseline="0" dirty="0"/>
              <a:t> </a:t>
            </a:r>
            <a:r>
              <a:rPr lang="de-DE" baseline="0" dirty="0" err="1"/>
              <a:t>spots</a:t>
            </a:r>
            <a:r>
              <a:rPr lang="de-DE" baseline="0" dirty="0"/>
              <a:t> &amp; </a:t>
            </a:r>
            <a:r>
              <a:rPr lang="de-DE" baseline="0" dirty="0" err="1"/>
              <a:t>locations</a:t>
            </a:r>
            <a:r>
              <a:rPr lang="de-DE" baseline="0" dirty="0"/>
              <a:t> </a:t>
            </a:r>
            <a:r>
              <a:rPr lang="de-DE" baseline="0" dirty="0" err="1"/>
              <a:t>marked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Already</a:t>
            </a:r>
            <a:r>
              <a:rPr lang="de-DE" baseline="0" dirty="0"/>
              <a:t> </a:t>
            </a:r>
            <a:r>
              <a:rPr lang="de-DE" baseline="0" dirty="0" err="1"/>
              <a:t>some</a:t>
            </a:r>
            <a:r>
              <a:rPr lang="de-DE" baseline="0" dirty="0"/>
              <a:t> Sensors </a:t>
            </a:r>
            <a:r>
              <a:rPr lang="de-DE" baseline="0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installed</a:t>
            </a:r>
            <a:r>
              <a:rPr lang="de-DE" baseline="0" dirty="0"/>
              <a:t>; </a:t>
            </a:r>
            <a:r>
              <a:rPr lang="de-DE" baseline="0" dirty="0" err="1"/>
              <a:t>they</a:t>
            </a:r>
            <a:r>
              <a:rPr lang="de-DE" baseline="0" dirty="0"/>
              <a:t> </a:t>
            </a:r>
            <a:r>
              <a:rPr lang="de-DE" baseline="0" dirty="0" err="1"/>
              <a:t>deliver</a:t>
            </a:r>
            <a:r>
              <a:rPr lang="de-DE" baseline="0" dirty="0"/>
              <a:t> live </a:t>
            </a:r>
            <a:r>
              <a:rPr lang="de-DE" baseline="0" dirty="0" err="1"/>
              <a:t>data</a:t>
            </a:r>
            <a:r>
              <a:rPr lang="de-DE" baseline="0" dirty="0"/>
              <a:t>; </a:t>
            </a:r>
            <a:r>
              <a:rPr lang="de-DE" baseline="0" dirty="0" err="1"/>
              <a:t>Parking</a:t>
            </a:r>
            <a:r>
              <a:rPr lang="de-DE" baseline="0" dirty="0"/>
              <a:t> Meters </a:t>
            </a:r>
            <a:r>
              <a:rPr lang="de-DE" baseline="0" dirty="0" err="1"/>
              <a:t>from</a:t>
            </a:r>
            <a:r>
              <a:rPr lang="de-DE" baseline="0" dirty="0"/>
              <a:t> City </a:t>
            </a:r>
            <a:r>
              <a:rPr lang="de-DE" baseline="0" dirty="0" err="1"/>
              <a:t>of</a:t>
            </a:r>
            <a:r>
              <a:rPr lang="de-DE" baseline="0" dirty="0"/>
              <a:t> Aachen via </a:t>
            </a:r>
            <a:r>
              <a:rPr lang="de-DE" baseline="0" dirty="0" err="1"/>
              <a:t>SoNah</a:t>
            </a:r>
            <a:r>
              <a:rPr lang="de-DE" baseline="0" dirty="0"/>
              <a:t>, </a:t>
            </a:r>
            <a:r>
              <a:rPr lang="de-DE" baseline="0" dirty="0" err="1"/>
              <a:t>currently</a:t>
            </a:r>
            <a:r>
              <a:rPr lang="de-DE" baseline="0" dirty="0"/>
              <a:t> </a:t>
            </a:r>
            <a:r>
              <a:rPr lang="de-DE" baseline="0" dirty="0" err="1"/>
              <a:t>only</a:t>
            </a:r>
            <a:r>
              <a:rPr lang="de-DE" baseline="0" dirty="0"/>
              <a:t> </a:t>
            </a:r>
            <a:r>
              <a:rPr lang="de-DE" baseline="0" dirty="0" err="1"/>
              <a:t>sparse</a:t>
            </a:r>
            <a:r>
              <a:rPr lang="de-DE" baseline="0" dirty="0"/>
              <a:t> </a:t>
            </a:r>
            <a:r>
              <a:rPr lang="de-DE" baseline="0" dirty="0" err="1"/>
              <a:t>data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a </a:t>
            </a:r>
            <a:r>
              <a:rPr lang="de-DE" baseline="0" dirty="0" err="1"/>
              <a:t>few</a:t>
            </a:r>
            <a:r>
              <a:rPr lang="de-DE" baseline="0" dirty="0"/>
              <a:t> </a:t>
            </a:r>
            <a:r>
              <a:rPr lang="de-DE" baseline="0" dirty="0" err="1"/>
              <a:t>measurements</a:t>
            </a:r>
            <a:r>
              <a:rPr lang="de-DE" baseline="0" dirty="0"/>
              <a:t> a </a:t>
            </a:r>
            <a:r>
              <a:rPr lang="de-DE" baseline="0" dirty="0" err="1"/>
              <a:t>day</a:t>
            </a:r>
            <a:r>
              <a:rPr lang="de-DE" baseline="0" dirty="0"/>
              <a:t>, but </a:t>
            </a:r>
            <a:r>
              <a:rPr lang="de-DE" baseline="0" dirty="0" err="1"/>
              <a:t>more</a:t>
            </a:r>
            <a:r>
              <a:rPr lang="de-DE" baseline="0" dirty="0"/>
              <a:t> </a:t>
            </a:r>
            <a:r>
              <a:rPr lang="de-DE" baseline="0" dirty="0" err="1"/>
              <a:t>data</a:t>
            </a:r>
            <a:r>
              <a:rPr lang="de-DE" baseline="0" dirty="0"/>
              <a:t> </a:t>
            </a:r>
            <a:r>
              <a:rPr lang="de-DE" baseline="0" dirty="0" err="1"/>
              <a:t>should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coming</a:t>
            </a:r>
            <a:r>
              <a:rPr lang="de-DE" baseline="0" dirty="0"/>
              <a:t> out </a:t>
            </a:r>
            <a:r>
              <a:rPr lang="de-DE" baseline="0" dirty="0" err="1"/>
              <a:t>way</a:t>
            </a:r>
            <a:r>
              <a:rPr lang="de-DE" baseline="0" dirty="0"/>
              <a:t>; Car Parks, … -</a:t>
            </a:r>
            <a:r>
              <a:rPr lang="de-DE" baseline="0" dirty="0" err="1"/>
              <a:t>data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available</a:t>
            </a:r>
            <a:r>
              <a:rPr lang="de-DE" baseline="0" dirty="0"/>
              <a:t> </a:t>
            </a:r>
            <a:r>
              <a:rPr lang="de-DE" baseline="0" dirty="0" err="1"/>
              <a:t>either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API </a:t>
            </a:r>
            <a:r>
              <a:rPr lang="de-DE" baseline="0" dirty="0" err="1"/>
              <a:t>or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</a:t>
            </a:r>
            <a:r>
              <a:rPr lang="de-DE" baseline="0" dirty="0" err="1"/>
              <a:t>data</a:t>
            </a:r>
            <a:r>
              <a:rPr lang="de-DE" baseline="0" dirty="0"/>
              <a:t> </a:t>
            </a:r>
            <a:r>
              <a:rPr lang="de-DE" baseline="0" dirty="0" err="1"/>
              <a:t>display</a:t>
            </a:r>
            <a:r>
              <a:rPr lang="de-DE" baseline="0" dirty="0"/>
              <a:t> on </a:t>
            </a:r>
            <a:r>
              <a:rPr lang="de-DE" baseline="0" dirty="0" err="1"/>
              <a:t>websites</a:t>
            </a:r>
            <a:r>
              <a:rPr lang="de-DE" baseline="0" dirty="0"/>
              <a:t> (</a:t>
            </a:r>
            <a:r>
              <a:rPr lang="de-DE" baseline="0" dirty="0" err="1"/>
              <a:t>we</a:t>
            </a:r>
            <a:r>
              <a:rPr lang="de-DE" baseline="0" dirty="0"/>
              <a:t> will </a:t>
            </a:r>
            <a:r>
              <a:rPr lang="de-DE" baseline="0" dirty="0" err="1"/>
              <a:t>contact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owners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ask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permission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scrape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data</a:t>
            </a:r>
            <a:r>
              <a:rPr lang="de-DE" baseline="0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Data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collected</a:t>
            </a:r>
            <a:r>
              <a:rPr lang="de-DE" baseline="0" dirty="0"/>
              <a:t> </a:t>
            </a:r>
            <a:r>
              <a:rPr lang="de-DE" baseline="0" dirty="0" err="1"/>
              <a:t>raw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needs</a:t>
            </a:r>
            <a:r>
              <a:rPr lang="de-DE" baseline="0" dirty="0"/>
              <a:t> </a:t>
            </a:r>
            <a:r>
              <a:rPr lang="de-DE" baseline="0" dirty="0" err="1"/>
              <a:t>processing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; </a:t>
            </a:r>
            <a:r>
              <a:rPr lang="de-DE" baseline="0" dirty="0" err="1"/>
              <a:t>grouping</a:t>
            </a:r>
            <a:r>
              <a:rPr lang="de-DE" baseline="0" dirty="0"/>
              <a:t> </a:t>
            </a:r>
            <a:r>
              <a:rPr lang="de-DE" baseline="0" dirty="0" err="1"/>
              <a:t>parking</a:t>
            </a:r>
            <a:r>
              <a:rPr lang="de-DE" baseline="0" dirty="0"/>
              <a:t> </a:t>
            </a:r>
            <a:r>
              <a:rPr lang="de-DE" baseline="0" dirty="0" err="1"/>
              <a:t>spots</a:t>
            </a:r>
            <a:r>
              <a:rPr lang="de-DE" baseline="0" dirty="0"/>
              <a:t> </a:t>
            </a:r>
            <a:r>
              <a:rPr lang="de-DE" baseline="0" dirty="0" err="1"/>
              <a:t>around</a:t>
            </a:r>
            <a:r>
              <a:rPr lang="de-DE" baseline="0" dirty="0"/>
              <a:t> a </a:t>
            </a:r>
            <a:r>
              <a:rPr lang="de-DE" baseline="0" dirty="0" err="1"/>
              <a:t>parking</a:t>
            </a:r>
            <a:r>
              <a:rPr lang="de-DE" baseline="0" dirty="0"/>
              <a:t> </a:t>
            </a:r>
            <a:r>
              <a:rPr lang="de-DE" baseline="0" dirty="0" err="1"/>
              <a:t>meter</a:t>
            </a:r>
            <a:r>
              <a:rPr lang="de-DE" baseline="0" dirty="0"/>
              <a:t> </a:t>
            </a:r>
            <a:r>
              <a:rPr lang="de-DE" baseline="0" dirty="0" err="1"/>
              <a:t>makes</a:t>
            </a:r>
            <a:r>
              <a:rPr lang="de-DE" baseline="0" dirty="0"/>
              <a:t> sense; </a:t>
            </a:r>
            <a:r>
              <a:rPr lang="de-DE" baseline="0" dirty="0" err="1"/>
              <a:t>events</a:t>
            </a:r>
            <a:r>
              <a:rPr lang="de-DE" baseline="0" dirty="0"/>
              <a:t> </a:t>
            </a:r>
            <a:r>
              <a:rPr lang="de-DE" baseline="0" dirty="0" err="1"/>
              <a:t>need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brought</a:t>
            </a:r>
            <a:r>
              <a:rPr lang="de-DE" baseline="0" dirty="0"/>
              <a:t> in </a:t>
            </a:r>
            <a:r>
              <a:rPr lang="de-DE" baseline="0" dirty="0" err="1"/>
              <a:t>relation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PL, so </a:t>
            </a:r>
            <a:r>
              <a:rPr lang="de-DE" baseline="0" dirty="0" err="1"/>
              <a:t>capturing</a:t>
            </a:r>
            <a:r>
              <a:rPr lang="de-DE" baseline="0" dirty="0"/>
              <a:t> all </a:t>
            </a:r>
            <a:r>
              <a:rPr lang="de-DE" baseline="0" dirty="0" err="1"/>
              <a:t>inside</a:t>
            </a:r>
            <a:r>
              <a:rPr lang="de-DE" baseline="0" dirty="0"/>
              <a:t> a </a:t>
            </a:r>
            <a:r>
              <a:rPr lang="de-DE" baseline="0" dirty="0" err="1"/>
              <a:t>radius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e.g. 500m </a:t>
            </a:r>
            <a:r>
              <a:rPr lang="de-DE" baseline="0" dirty="0" err="1"/>
              <a:t>may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an </a:t>
            </a:r>
            <a:r>
              <a:rPr lang="de-DE" baseline="0" dirty="0" err="1"/>
              <a:t>option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97666C-D6B8-904D-B8F2-816FE66458F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73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ARIMA</a:t>
            </a:r>
            <a:r>
              <a:rPr lang="de-DE" baseline="0" dirty="0"/>
              <a:t> = autoregressive </a:t>
            </a:r>
            <a:r>
              <a:rPr lang="de-DE" baseline="0" dirty="0" err="1"/>
              <a:t>integrated</a:t>
            </a:r>
            <a:r>
              <a:rPr lang="de-DE" baseline="0" dirty="0"/>
              <a:t> </a:t>
            </a:r>
            <a:r>
              <a:rPr lang="de-DE" baseline="0" dirty="0" err="1"/>
              <a:t>moving</a:t>
            </a:r>
            <a:r>
              <a:rPr lang="de-DE" baseline="0" dirty="0"/>
              <a:t> </a:t>
            </a:r>
            <a:r>
              <a:rPr lang="de-DE" baseline="0" dirty="0" err="1"/>
              <a:t>average</a:t>
            </a:r>
            <a:endParaRPr lang="de-DE" dirty="0"/>
          </a:p>
          <a:p>
            <a:r>
              <a:rPr lang="de-DE" dirty="0"/>
              <a:t>Regression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preferred</a:t>
            </a:r>
            <a:r>
              <a:rPr lang="de-DE" baseline="0" dirty="0"/>
              <a:t> </a:t>
            </a:r>
            <a:r>
              <a:rPr lang="de-DE" baseline="0" dirty="0" err="1"/>
              <a:t>over</a:t>
            </a:r>
            <a:r>
              <a:rPr lang="de-DE" baseline="0" dirty="0"/>
              <a:t> </a:t>
            </a:r>
            <a:r>
              <a:rPr lang="de-DE" baseline="0" dirty="0" err="1"/>
              <a:t>classification</a:t>
            </a:r>
            <a:r>
              <a:rPr lang="de-DE" baseline="0" dirty="0"/>
              <a:t>, </a:t>
            </a:r>
            <a:r>
              <a:rPr lang="de-DE" baseline="0" dirty="0" err="1"/>
              <a:t>since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dealing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continuous</a:t>
            </a:r>
            <a:r>
              <a:rPr lang="de-DE" baseline="0" dirty="0"/>
              <a:t> </a:t>
            </a:r>
            <a:r>
              <a:rPr lang="de-DE" baseline="0" dirty="0" err="1"/>
              <a:t>data</a:t>
            </a:r>
            <a:r>
              <a:rPr lang="de-DE" baseline="0" dirty="0"/>
              <a:t>. </a:t>
            </a:r>
            <a:r>
              <a:rPr lang="de-DE" baseline="0" dirty="0" err="1"/>
              <a:t>Nevertheless</a:t>
            </a:r>
            <a:r>
              <a:rPr lang="de-DE" baseline="0" dirty="0"/>
              <a:t>, </a:t>
            </a:r>
            <a:r>
              <a:rPr lang="de-DE" baseline="0" dirty="0" err="1"/>
              <a:t>classifiers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30min, 1h, 2h, </a:t>
            </a:r>
            <a:r>
              <a:rPr lang="de-DE" baseline="0" dirty="0" err="1"/>
              <a:t>etc</a:t>
            </a:r>
            <a:r>
              <a:rPr lang="de-DE" baseline="0" dirty="0"/>
              <a:t> will also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tried</a:t>
            </a:r>
            <a:r>
              <a:rPr lang="de-DE" baseline="0" dirty="0"/>
              <a:t> out </a:t>
            </a:r>
            <a:r>
              <a:rPr lang="de-DE" baseline="0" dirty="0" err="1"/>
              <a:t>if</a:t>
            </a:r>
            <a:r>
              <a:rPr lang="de-DE" baseline="0" dirty="0"/>
              <a:t> time </a:t>
            </a:r>
            <a:r>
              <a:rPr lang="de-DE" baseline="0" dirty="0" err="1"/>
              <a:t>permits</a:t>
            </a:r>
            <a:r>
              <a:rPr lang="de-DE" baseline="0" dirty="0"/>
              <a:t>, 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see</a:t>
            </a:r>
            <a:r>
              <a:rPr lang="de-DE" baseline="0" dirty="0"/>
              <a:t> </a:t>
            </a: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they</a:t>
            </a:r>
            <a:r>
              <a:rPr lang="de-DE" baseline="0" dirty="0"/>
              <a:t> </a:t>
            </a:r>
            <a:r>
              <a:rPr lang="de-DE" baseline="0" dirty="0" err="1"/>
              <a:t>perform</a:t>
            </a:r>
            <a:endParaRPr lang="de-DE" baseline="0" dirty="0"/>
          </a:p>
          <a:p>
            <a:r>
              <a:rPr lang="de-DE" dirty="0"/>
              <a:t>- Transferring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 PL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neighborhoods</a:t>
            </a:r>
            <a:r>
              <a:rPr lang="de-DE" dirty="0"/>
              <a:t> (</a:t>
            </a:r>
            <a:r>
              <a:rPr lang="de-DE" dirty="0" err="1"/>
              <a:t>schools</a:t>
            </a:r>
            <a:r>
              <a:rPr lang="de-DE" dirty="0"/>
              <a:t>, </a:t>
            </a:r>
            <a:r>
              <a:rPr lang="de-DE" dirty="0" err="1"/>
              <a:t>kindergartens</a:t>
            </a:r>
            <a:r>
              <a:rPr lang="de-DE" dirty="0"/>
              <a:t>, </a:t>
            </a:r>
            <a:r>
              <a:rPr lang="de-DE" dirty="0" err="1"/>
              <a:t>banks</a:t>
            </a:r>
            <a:r>
              <a:rPr lang="de-DE" dirty="0"/>
              <a:t>, </a:t>
            </a:r>
            <a:r>
              <a:rPr lang="de-DE" dirty="0" err="1"/>
              <a:t>supermarkets</a:t>
            </a:r>
            <a:r>
              <a:rPr lang="de-DE" dirty="0"/>
              <a:t>) but also </a:t>
            </a:r>
            <a:r>
              <a:rPr lang="de-DE" dirty="0" err="1"/>
              <a:t>the</a:t>
            </a:r>
            <a:r>
              <a:rPr lang="de-DE" dirty="0"/>
              <a:t> total</a:t>
            </a:r>
            <a:r>
              <a:rPr lang="de-DE" baseline="0" dirty="0"/>
              <a:t> </a:t>
            </a:r>
            <a:r>
              <a:rPr lang="de-DE" baseline="0" dirty="0" err="1"/>
              <a:t>size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PL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97666C-D6B8-904D-B8F2-816FE66458F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053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There</a:t>
            </a:r>
            <a:r>
              <a:rPr lang="de-DE" baseline="0" dirty="0"/>
              <a:t> </a:t>
            </a:r>
            <a:r>
              <a:rPr lang="de-DE" baseline="0" dirty="0" err="1"/>
              <a:t>may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some</a:t>
            </a:r>
            <a:r>
              <a:rPr lang="de-DE" baseline="0" dirty="0"/>
              <a:t> </a:t>
            </a:r>
            <a:r>
              <a:rPr lang="de-DE" baseline="0" dirty="0" err="1"/>
              <a:t>things</a:t>
            </a:r>
            <a:r>
              <a:rPr lang="de-DE" baseline="0" dirty="0"/>
              <a:t> </a:t>
            </a:r>
            <a:r>
              <a:rPr lang="de-DE" baseline="0" dirty="0" err="1"/>
              <a:t>going</a:t>
            </a:r>
            <a:r>
              <a:rPr lang="de-DE" baseline="0" dirty="0"/>
              <a:t> </a:t>
            </a:r>
            <a:r>
              <a:rPr lang="de-DE" baseline="0" dirty="0" err="1"/>
              <a:t>wrong</a:t>
            </a:r>
            <a:endParaRPr lang="de-DE" baseline="0" dirty="0"/>
          </a:p>
          <a:p>
            <a:r>
              <a:rPr lang="de-DE" baseline="0" dirty="0"/>
              <a:t>- </a:t>
            </a:r>
            <a:r>
              <a:rPr lang="de-DE" baseline="0" dirty="0" err="1"/>
              <a:t>There</a:t>
            </a:r>
            <a:r>
              <a:rPr lang="de-DE" baseline="0" dirty="0"/>
              <a:t> </a:t>
            </a:r>
            <a:r>
              <a:rPr lang="de-DE" baseline="0" dirty="0" err="1"/>
              <a:t>may</a:t>
            </a:r>
            <a:r>
              <a:rPr lang="de-DE" baseline="0" dirty="0"/>
              <a:t> not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enough</a:t>
            </a:r>
            <a:r>
              <a:rPr lang="de-DE" baseline="0" dirty="0"/>
              <a:t> </a:t>
            </a:r>
            <a:r>
              <a:rPr lang="de-DE" baseline="0" dirty="0" err="1"/>
              <a:t>data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I am </a:t>
            </a:r>
            <a:r>
              <a:rPr lang="de-DE" baseline="0" dirty="0" err="1"/>
              <a:t>counting</a:t>
            </a:r>
            <a:r>
              <a:rPr lang="de-DE" baseline="0" dirty="0"/>
              <a:t> on: </a:t>
            </a:r>
            <a:r>
              <a:rPr lang="de-DE" baseline="0" dirty="0" err="1"/>
              <a:t>if</a:t>
            </a:r>
            <a:r>
              <a:rPr lang="de-DE" baseline="0" dirty="0"/>
              <a:t> </a:t>
            </a:r>
            <a:r>
              <a:rPr lang="de-DE" baseline="0" dirty="0" err="1"/>
              <a:t>parking</a:t>
            </a:r>
            <a:r>
              <a:rPr lang="de-DE" baseline="0" dirty="0"/>
              <a:t> </a:t>
            </a:r>
            <a:r>
              <a:rPr lang="de-DE" baseline="0" dirty="0" err="1"/>
              <a:t>meters</a:t>
            </a:r>
            <a:r>
              <a:rPr lang="de-DE" baseline="0" dirty="0"/>
              <a:t> </a:t>
            </a:r>
            <a:r>
              <a:rPr lang="de-DE" baseline="0" dirty="0" err="1"/>
              <a:t>deliver</a:t>
            </a:r>
            <a:r>
              <a:rPr lang="de-DE" baseline="0" dirty="0"/>
              <a:t> just a </a:t>
            </a:r>
            <a:r>
              <a:rPr lang="de-DE" baseline="0" dirty="0" err="1"/>
              <a:t>few</a:t>
            </a:r>
            <a:r>
              <a:rPr lang="de-DE" baseline="0" dirty="0"/>
              <a:t> </a:t>
            </a:r>
            <a:r>
              <a:rPr lang="de-DE" baseline="0" dirty="0" err="1"/>
              <a:t>rates</a:t>
            </a:r>
            <a:r>
              <a:rPr lang="de-DE" baseline="0" dirty="0"/>
              <a:t> per </a:t>
            </a:r>
            <a:r>
              <a:rPr lang="de-DE" baseline="0" dirty="0" err="1"/>
              <a:t>day</a:t>
            </a:r>
            <a:r>
              <a:rPr lang="de-DE" baseline="0" dirty="0"/>
              <a:t> </a:t>
            </a:r>
            <a:r>
              <a:rPr lang="de-DE" baseline="0" dirty="0" err="1"/>
              <a:t>then</a:t>
            </a:r>
            <a:r>
              <a:rPr lang="de-DE" baseline="0" dirty="0"/>
              <a:t> I will </a:t>
            </a:r>
            <a:r>
              <a:rPr lang="de-DE" baseline="0" dirty="0" err="1"/>
              <a:t>use</a:t>
            </a:r>
            <a:r>
              <a:rPr lang="de-DE" baseline="0" dirty="0"/>
              <a:t> </a:t>
            </a:r>
            <a:r>
              <a:rPr lang="de-DE" baseline="0" dirty="0" err="1"/>
              <a:t>interpolation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arrive</a:t>
            </a:r>
            <a:r>
              <a:rPr lang="de-DE" baseline="0" dirty="0"/>
              <a:t> at 1h </a:t>
            </a:r>
            <a:r>
              <a:rPr lang="de-DE" baseline="0" dirty="0" err="1"/>
              <a:t>interval</a:t>
            </a:r>
            <a:r>
              <a:rPr lang="de-DE" baseline="0" dirty="0"/>
              <a:t> </a:t>
            </a:r>
            <a:r>
              <a:rPr lang="de-DE" baseline="0" dirty="0" err="1"/>
              <a:t>rates</a:t>
            </a:r>
            <a:r>
              <a:rPr lang="de-DE" baseline="0" dirty="0"/>
              <a:t> (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would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ideal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train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models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); </a:t>
            </a:r>
            <a:r>
              <a:rPr lang="de-DE" baseline="0" dirty="0" err="1"/>
              <a:t>If</a:t>
            </a:r>
            <a:r>
              <a:rPr lang="de-DE" baseline="0" dirty="0"/>
              <a:t> still not </a:t>
            </a:r>
            <a:r>
              <a:rPr lang="de-DE" baseline="0" dirty="0" err="1"/>
              <a:t>enough</a:t>
            </a:r>
            <a:r>
              <a:rPr lang="de-DE" baseline="0" dirty="0"/>
              <a:t> </a:t>
            </a:r>
            <a:r>
              <a:rPr lang="de-DE" baseline="0" dirty="0" err="1"/>
              <a:t>data</a:t>
            </a:r>
            <a:r>
              <a:rPr lang="de-DE" baseline="0" dirty="0"/>
              <a:t>, </a:t>
            </a:r>
            <a:r>
              <a:rPr lang="de-DE" baseline="0" dirty="0" err="1"/>
              <a:t>collecting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numbers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occupied</a:t>
            </a:r>
            <a:r>
              <a:rPr lang="de-DE" baseline="0" dirty="0"/>
              <a:t> </a:t>
            </a:r>
            <a:r>
              <a:rPr lang="de-DE" baseline="0" dirty="0" err="1"/>
              <a:t>spots</a:t>
            </a:r>
            <a:r>
              <a:rPr lang="de-DE" baseline="0" dirty="0"/>
              <a:t> </a:t>
            </a:r>
            <a:r>
              <a:rPr lang="de-DE" baseline="0" dirty="0" err="1"/>
              <a:t>physically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manageble</a:t>
            </a:r>
            <a:r>
              <a:rPr lang="de-DE" baseline="0" dirty="0"/>
              <a:t>; </a:t>
            </a:r>
            <a:r>
              <a:rPr lang="de-DE" baseline="0" dirty="0" err="1"/>
              <a:t>otherwise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</a:t>
            </a:r>
            <a:r>
              <a:rPr lang="de-DE" baseline="0" dirty="0" err="1"/>
              <a:t>back-up</a:t>
            </a:r>
            <a:r>
              <a:rPr lang="de-DE" baseline="0" dirty="0"/>
              <a:t> plan, </a:t>
            </a:r>
            <a:r>
              <a:rPr lang="de-DE" baseline="0" dirty="0" err="1"/>
              <a:t>use</a:t>
            </a:r>
            <a:r>
              <a:rPr lang="de-DE" baseline="0" dirty="0"/>
              <a:t> open </a:t>
            </a:r>
            <a:r>
              <a:rPr lang="de-DE" baseline="0" dirty="0" err="1"/>
              <a:t>data</a:t>
            </a:r>
            <a:r>
              <a:rPr lang="de-DE" baseline="0" dirty="0"/>
              <a:t> </a:t>
            </a:r>
            <a:r>
              <a:rPr lang="de-DE" baseline="0" dirty="0" err="1"/>
              <a:t>from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cities</a:t>
            </a:r>
            <a:r>
              <a:rPr lang="de-DE" baseline="0" dirty="0"/>
              <a:t> (Dresden </a:t>
            </a:r>
            <a:r>
              <a:rPr lang="de-DE" baseline="0" dirty="0" err="1"/>
              <a:t>has</a:t>
            </a:r>
            <a:r>
              <a:rPr lang="de-DE" baseline="0" dirty="0"/>
              <a:t> open </a:t>
            </a:r>
            <a:r>
              <a:rPr lang="de-DE" baseline="0" dirty="0" err="1"/>
              <a:t>data</a:t>
            </a:r>
            <a:r>
              <a:rPr lang="de-DE" baseline="0" dirty="0"/>
              <a:t> </a:t>
            </a:r>
            <a:r>
              <a:rPr lang="de-DE" baseline="0" dirty="0" err="1"/>
              <a:t>available</a:t>
            </a:r>
            <a:r>
              <a:rPr lang="de-DE" baseline="0" dirty="0"/>
              <a:t>)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Other </a:t>
            </a:r>
            <a:r>
              <a:rPr lang="de-DE" dirty="0" err="1"/>
              <a:t>things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: </a:t>
            </a:r>
            <a:r>
              <a:rPr lang="de-DE" dirty="0" err="1"/>
              <a:t>say</a:t>
            </a:r>
            <a:r>
              <a:rPr lang="de-DE" dirty="0"/>
              <a:t> </a:t>
            </a:r>
            <a:r>
              <a:rPr lang="de-DE" dirty="0" err="1"/>
              <a:t>police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parking</a:t>
            </a:r>
            <a:r>
              <a:rPr lang="de-DE" baseline="0" dirty="0"/>
              <a:t> </a:t>
            </a:r>
            <a:r>
              <a:rPr lang="de-DE" baseline="0" dirty="0" err="1"/>
              <a:t>areas</a:t>
            </a:r>
            <a:r>
              <a:rPr lang="de-DE" baseline="0" dirty="0"/>
              <a:t>; OSM </a:t>
            </a:r>
            <a:r>
              <a:rPr lang="de-DE" baseline="0" dirty="0" err="1"/>
              <a:t>most</a:t>
            </a:r>
            <a:r>
              <a:rPr lang="de-DE" baseline="0" dirty="0"/>
              <a:t> </a:t>
            </a:r>
            <a:r>
              <a:rPr lang="de-DE" baseline="0" dirty="0" err="1"/>
              <a:t>probably</a:t>
            </a:r>
            <a:r>
              <a:rPr lang="de-DE" baseline="0" dirty="0"/>
              <a:t> will not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updated</a:t>
            </a:r>
            <a:r>
              <a:rPr lang="de-DE" baseline="0" dirty="0"/>
              <a:t> </a:t>
            </a:r>
            <a:r>
              <a:rPr lang="de-DE" baseline="0" dirty="0" err="1"/>
              <a:t>immediately</a:t>
            </a:r>
            <a:r>
              <a:rPr lang="de-DE" baseline="0" dirty="0"/>
              <a:t>, so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data</a:t>
            </a:r>
            <a:r>
              <a:rPr lang="de-DE" baseline="0" dirty="0"/>
              <a:t> </a:t>
            </a:r>
            <a:r>
              <a:rPr lang="de-DE" baseline="0" dirty="0" err="1"/>
              <a:t>received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sensors</a:t>
            </a:r>
            <a:r>
              <a:rPr lang="de-DE" baseline="0" dirty="0"/>
              <a:t> will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false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Also, </a:t>
            </a:r>
            <a:r>
              <a:rPr lang="de-DE" baseline="0" dirty="0" err="1"/>
              <a:t>spontaneous</a:t>
            </a:r>
            <a:r>
              <a:rPr lang="de-DE" baseline="0" dirty="0"/>
              <a:t> </a:t>
            </a:r>
            <a:r>
              <a:rPr lang="de-DE" baseline="0" dirty="0" err="1"/>
              <a:t>events</a:t>
            </a:r>
            <a:r>
              <a:rPr lang="de-DE" baseline="0" dirty="0"/>
              <a:t> </a:t>
            </a:r>
            <a:r>
              <a:rPr lang="de-DE" baseline="0" dirty="0" err="1"/>
              <a:t>may</a:t>
            </a:r>
            <a:r>
              <a:rPr lang="de-DE" baseline="0" dirty="0"/>
              <a:t> </a:t>
            </a:r>
            <a:r>
              <a:rPr lang="de-DE" baseline="0" dirty="0" err="1"/>
              <a:t>occur</a:t>
            </a:r>
            <a:r>
              <a:rPr lang="de-DE" baseline="0" dirty="0"/>
              <a:t>, like </a:t>
            </a:r>
            <a:r>
              <a:rPr lang="de-DE" baseline="0" dirty="0" err="1"/>
              <a:t>demonstrations</a:t>
            </a:r>
            <a:r>
              <a:rPr lang="de-DE" baseline="0" dirty="0"/>
              <a:t>, </a:t>
            </a:r>
            <a:r>
              <a:rPr lang="de-DE" baseline="0" dirty="0" err="1"/>
              <a:t>or</a:t>
            </a:r>
            <a:r>
              <a:rPr lang="de-DE" baseline="0" dirty="0"/>
              <a:t> </a:t>
            </a:r>
            <a:r>
              <a:rPr lang="de-DE" baseline="0" dirty="0" err="1"/>
              <a:t>fires</a:t>
            </a:r>
            <a:r>
              <a:rPr lang="de-DE" baseline="0" dirty="0"/>
              <a:t>, </a:t>
            </a:r>
            <a:r>
              <a:rPr lang="de-DE" baseline="0" dirty="0" err="1"/>
              <a:t>etc</a:t>
            </a:r>
            <a:r>
              <a:rPr lang="de-DE" baseline="0" dirty="0"/>
              <a:t> –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data</a:t>
            </a:r>
            <a:r>
              <a:rPr lang="de-DE" baseline="0" dirty="0"/>
              <a:t> </a:t>
            </a:r>
            <a:r>
              <a:rPr lang="de-DE" baseline="0" dirty="0" err="1"/>
              <a:t>delivered</a:t>
            </a:r>
            <a:r>
              <a:rPr lang="de-DE" baseline="0" dirty="0"/>
              <a:t> </a:t>
            </a:r>
            <a:r>
              <a:rPr lang="de-DE" baseline="0" dirty="0" err="1"/>
              <a:t>may</a:t>
            </a:r>
            <a:r>
              <a:rPr lang="de-DE" baseline="0" dirty="0"/>
              <a:t> </a:t>
            </a:r>
            <a:r>
              <a:rPr lang="de-DE" baseline="0" dirty="0" err="1"/>
              <a:t>therefore</a:t>
            </a:r>
            <a:r>
              <a:rPr lang="de-DE" baseline="0" dirty="0"/>
              <a:t> </a:t>
            </a:r>
            <a:r>
              <a:rPr lang="de-DE" baseline="0" dirty="0" err="1"/>
              <a:t>affect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model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97666C-D6B8-904D-B8F2-816FE66458F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146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Evaluation will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throughout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features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checked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parking</a:t>
            </a:r>
            <a:r>
              <a:rPr lang="de-DE" dirty="0"/>
              <a:t> rate </a:t>
            </a:r>
            <a:r>
              <a:rPr lang="de-DE" dirty="0" err="1"/>
              <a:t>changes</a:t>
            </a:r>
            <a:r>
              <a:rPr lang="de-DE" dirty="0"/>
              <a:t>; </a:t>
            </a:r>
            <a:r>
              <a:rPr lang="de-DE" dirty="0" err="1"/>
              <a:t>since</a:t>
            </a:r>
            <a:r>
              <a:rPr lang="de-DE" baseline="0" dirty="0"/>
              <a:t> </a:t>
            </a:r>
            <a:r>
              <a:rPr lang="de-DE" baseline="0" dirty="0" err="1"/>
              <a:t>they</a:t>
            </a:r>
            <a:r>
              <a:rPr lang="de-DE" baseline="0" dirty="0"/>
              <a:t> </a:t>
            </a:r>
            <a:r>
              <a:rPr lang="de-DE" baseline="0" dirty="0" err="1"/>
              <a:t>were</a:t>
            </a:r>
            <a:r>
              <a:rPr lang="de-DE" baseline="0" dirty="0"/>
              <a:t> </a:t>
            </a:r>
            <a:r>
              <a:rPr lang="de-DE" baseline="0" dirty="0" err="1"/>
              <a:t>selected</a:t>
            </a:r>
            <a:r>
              <a:rPr lang="de-DE" baseline="0" dirty="0"/>
              <a:t> </a:t>
            </a:r>
            <a:r>
              <a:rPr lang="de-DE" baseline="0" dirty="0" err="1"/>
              <a:t>mainly</a:t>
            </a:r>
            <a:r>
              <a:rPr lang="de-DE" baseline="0" dirty="0"/>
              <a:t> on </a:t>
            </a:r>
            <a:r>
              <a:rPr lang="de-DE" baseline="0" dirty="0" err="1"/>
              <a:t>guided</a:t>
            </a:r>
            <a:r>
              <a:rPr lang="de-DE" baseline="0" dirty="0"/>
              <a:t> </a:t>
            </a:r>
            <a:r>
              <a:rPr lang="de-DE" baseline="0" dirty="0" err="1"/>
              <a:t>intuition</a:t>
            </a:r>
            <a:r>
              <a:rPr lang="de-DE" baseline="0" dirty="0"/>
              <a:t>, </a:t>
            </a:r>
            <a:r>
              <a:rPr lang="de-DE" baseline="0" dirty="0" err="1"/>
              <a:t>this</a:t>
            </a:r>
            <a:r>
              <a:rPr lang="de-DE" baseline="0" dirty="0"/>
              <a:t> will </a:t>
            </a:r>
            <a:r>
              <a:rPr lang="de-DE" baseline="0" dirty="0" err="1"/>
              <a:t>prove</a:t>
            </a:r>
            <a:r>
              <a:rPr lang="de-DE" baseline="0" dirty="0"/>
              <a:t> </a:t>
            </a:r>
            <a:r>
              <a:rPr lang="de-DE" baseline="0" dirty="0" err="1"/>
              <a:t>whether</a:t>
            </a:r>
            <a:r>
              <a:rPr lang="de-DE" baseline="0" dirty="0"/>
              <a:t> </a:t>
            </a:r>
            <a:r>
              <a:rPr lang="de-DE" baseline="0" dirty="0" err="1"/>
              <a:t>they</a:t>
            </a:r>
            <a:r>
              <a:rPr lang="de-DE" baseline="0" dirty="0"/>
              <a:t> </a:t>
            </a:r>
            <a:r>
              <a:rPr lang="de-DE" baseline="0" dirty="0" err="1"/>
              <a:t>indeed</a:t>
            </a:r>
            <a:r>
              <a:rPr lang="de-DE" baseline="0" dirty="0"/>
              <a:t> </a:t>
            </a:r>
            <a:r>
              <a:rPr lang="de-DE" baseline="0" dirty="0" err="1"/>
              <a:t>contribute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a </a:t>
            </a:r>
            <a:r>
              <a:rPr lang="de-DE" baseline="0" dirty="0" err="1"/>
              <a:t>better</a:t>
            </a:r>
            <a:r>
              <a:rPr lang="de-DE" baseline="0" dirty="0"/>
              <a:t> </a:t>
            </a:r>
            <a:r>
              <a:rPr lang="de-DE" baseline="0" dirty="0" err="1"/>
              <a:t>result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Parking</a:t>
            </a:r>
            <a:r>
              <a:rPr lang="de-DE" baseline="0" dirty="0"/>
              <a:t> Locations </a:t>
            </a:r>
            <a:r>
              <a:rPr lang="de-DE" baseline="0" dirty="0" err="1"/>
              <a:t>groups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not trivial; so </a:t>
            </a:r>
            <a:r>
              <a:rPr lang="de-DE" baseline="0" dirty="0" err="1"/>
              <a:t>verifying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parking</a:t>
            </a:r>
            <a:r>
              <a:rPr lang="de-DE" baseline="0" dirty="0"/>
              <a:t> </a:t>
            </a:r>
            <a:r>
              <a:rPr lang="de-DE" baseline="0" dirty="0" err="1"/>
              <a:t>spots</a:t>
            </a:r>
            <a:r>
              <a:rPr lang="de-DE" baseline="0" dirty="0"/>
              <a:t> </a:t>
            </a:r>
            <a:r>
              <a:rPr lang="de-DE" baseline="0" dirty="0" err="1"/>
              <a:t>belong</a:t>
            </a:r>
            <a:r>
              <a:rPr lang="de-DE" baseline="0" dirty="0"/>
              <a:t> </a:t>
            </a:r>
            <a:r>
              <a:rPr lang="de-DE" baseline="0" dirty="0" err="1"/>
              <a:t>together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important</a:t>
            </a:r>
            <a:r>
              <a:rPr lang="de-DE" baseline="0" dirty="0"/>
              <a:t>;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may</a:t>
            </a:r>
            <a:r>
              <a:rPr lang="de-DE" baseline="0" dirty="0"/>
              <a:t> </a:t>
            </a:r>
            <a:r>
              <a:rPr lang="de-DE" baseline="0" dirty="0" err="1"/>
              <a:t>use</a:t>
            </a:r>
            <a:r>
              <a:rPr lang="de-DE" baseline="0" dirty="0"/>
              <a:t> </a:t>
            </a:r>
            <a:r>
              <a:rPr lang="de-DE" baseline="0" dirty="0" err="1"/>
              <a:t>heat</a:t>
            </a:r>
            <a:r>
              <a:rPr lang="de-DE" baseline="0" dirty="0"/>
              <a:t> </a:t>
            </a:r>
            <a:r>
              <a:rPr lang="de-DE" baseline="0" dirty="0" err="1"/>
              <a:t>maps</a:t>
            </a:r>
            <a:r>
              <a:rPr lang="de-DE" baseline="0" dirty="0"/>
              <a:t> </a:t>
            </a:r>
            <a:r>
              <a:rPr lang="de-DE" baseline="0" dirty="0" err="1"/>
              <a:t>here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see</a:t>
            </a:r>
            <a:r>
              <a:rPr lang="de-DE" baseline="0" dirty="0"/>
              <a:t> </a:t>
            </a:r>
            <a:r>
              <a:rPr lang="de-DE" baseline="0" dirty="0" err="1"/>
              <a:t>whether</a:t>
            </a:r>
            <a:r>
              <a:rPr lang="de-DE" baseline="0" dirty="0"/>
              <a:t> </a:t>
            </a:r>
            <a:r>
              <a:rPr lang="de-DE" baseline="0" dirty="0" err="1"/>
              <a:t>parking</a:t>
            </a:r>
            <a:r>
              <a:rPr lang="de-DE" baseline="0" dirty="0"/>
              <a:t> </a:t>
            </a:r>
            <a:r>
              <a:rPr lang="de-DE" baseline="0" dirty="0" err="1"/>
              <a:t>rates</a:t>
            </a:r>
            <a:r>
              <a:rPr lang="de-DE" baseline="0" dirty="0"/>
              <a:t> </a:t>
            </a:r>
            <a:r>
              <a:rPr lang="de-DE" baseline="0" dirty="0" err="1"/>
              <a:t>reflect</a:t>
            </a:r>
            <a:r>
              <a:rPr lang="de-DE" baseline="0" dirty="0"/>
              <a:t> </a:t>
            </a:r>
            <a:r>
              <a:rPr lang="de-DE" baseline="0" dirty="0" err="1"/>
              <a:t>cluster</a:t>
            </a:r>
            <a:r>
              <a:rPr lang="de-DE" baseline="0" dirty="0"/>
              <a:t> </a:t>
            </a:r>
            <a:r>
              <a:rPr lang="de-DE" baseline="0" dirty="0" err="1"/>
              <a:t>separation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course</a:t>
            </a:r>
            <a:r>
              <a:rPr lang="de-DE" baseline="0" dirty="0"/>
              <a:t>,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predicted</a:t>
            </a:r>
            <a:r>
              <a:rPr lang="de-DE" baseline="0" dirty="0"/>
              <a:t> </a:t>
            </a:r>
            <a:r>
              <a:rPr lang="de-DE" baseline="0" dirty="0" err="1"/>
              <a:t>rates</a:t>
            </a:r>
            <a:r>
              <a:rPr lang="de-DE" baseline="0" dirty="0"/>
              <a:t> will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checked</a:t>
            </a:r>
            <a:r>
              <a:rPr lang="de-DE" baseline="0" dirty="0"/>
              <a:t> </a:t>
            </a:r>
            <a:r>
              <a:rPr lang="de-DE" baseline="0" dirty="0" err="1"/>
              <a:t>against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real </a:t>
            </a:r>
            <a:r>
              <a:rPr lang="de-DE" baseline="0" dirty="0" err="1"/>
              <a:t>value</a:t>
            </a:r>
            <a:r>
              <a:rPr lang="de-DE" baseline="0" dirty="0"/>
              <a:t> -&gt; </a:t>
            </a:r>
            <a:r>
              <a:rPr lang="de-DE" baseline="0" dirty="0" err="1"/>
              <a:t>we</a:t>
            </a:r>
            <a:r>
              <a:rPr lang="de-DE" baseline="0" dirty="0"/>
              <a:t> will </a:t>
            </a:r>
            <a:r>
              <a:rPr lang="de-DE" baseline="0" dirty="0" err="1"/>
              <a:t>try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find </a:t>
            </a:r>
            <a:r>
              <a:rPr lang="de-DE" baseline="0" dirty="0" err="1"/>
              <a:t>factors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account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deltas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interatevely</a:t>
            </a:r>
            <a:r>
              <a:rPr lang="de-DE" baseline="0" dirty="0"/>
              <a:t> </a:t>
            </a:r>
            <a:r>
              <a:rPr lang="de-DE" baseline="0" dirty="0" err="1"/>
              <a:t>improve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model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Extracting</a:t>
            </a:r>
            <a:r>
              <a:rPr lang="de-DE" baseline="0" dirty="0"/>
              <a:t> </a:t>
            </a:r>
            <a:r>
              <a:rPr lang="de-DE" baseline="0" dirty="0" err="1"/>
              <a:t>Parking</a:t>
            </a:r>
            <a:r>
              <a:rPr lang="de-DE" baseline="0" dirty="0"/>
              <a:t> </a:t>
            </a:r>
            <a:r>
              <a:rPr lang="de-DE" baseline="0" dirty="0" err="1"/>
              <a:t>Profiles</a:t>
            </a:r>
            <a:r>
              <a:rPr lang="de-DE" baseline="0" dirty="0"/>
              <a:t> </a:t>
            </a:r>
            <a:r>
              <a:rPr lang="de-DE" baseline="0" dirty="0" err="1"/>
              <a:t>would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nice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detect</a:t>
            </a:r>
            <a:r>
              <a:rPr lang="de-DE" baseline="0" dirty="0"/>
              <a:t>: „</a:t>
            </a:r>
            <a:r>
              <a:rPr lang="de-DE" baseline="0" dirty="0" err="1"/>
              <a:t>office</a:t>
            </a:r>
            <a:r>
              <a:rPr lang="de-DE" baseline="0" dirty="0"/>
              <a:t> </a:t>
            </a:r>
            <a:r>
              <a:rPr lang="de-DE" baseline="0" dirty="0" err="1"/>
              <a:t>worker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arrives</a:t>
            </a:r>
            <a:r>
              <a:rPr lang="de-DE" baseline="0" dirty="0"/>
              <a:t> at </a:t>
            </a:r>
            <a:r>
              <a:rPr lang="de-DE" baseline="0" dirty="0" err="1"/>
              <a:t>work</a:t>
            </a:r>
            <a:r>
              <a:rPr lang="de-DE" baseline="0" dirty="0"/>
              <a:t> at 8am, </a:t>
            </a:r>
            <a:r>
              <a:rPr lang="de-DE" baseline="0" dirty="0" err="1"/>
              <a:t>leaves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lunch break </a:t>
            </a:r>
            <a:r>
              <a:rPr lang="de-DE" baseline="0" dirty="0" err="1"/>
              <a:t>between</a:t>
            </a:r>
            <a:r>
              <a:rPr lang="de-DE" baseline="0" dirty="0"/>
              <a:t> 12 </a:t>
            </a:r>
            <a:r>
              <a:rPr lang="de-DE" baseline="0" dirty="0" err="1"/>
              <a:t>and</a:t>
            </a:r>
            <a:r>
              <a:rPr lang="de-DE" baseline="0" dirty="0"/>
              <a:t> 1,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leaves</a:t>
            </a:r>
            <a:r>
              <a:rPr lang="de-DE" baseline="0" dirty="0"/>
              <a:t> </a:t>
            </a:r>
            <a:r>
              <a:rPr lang="de-DE" baseline="0" dirty="0" err="1"/>
              <a:t>work</a:t>
            </a:r>
            <a:r>
              <a:rPr lang="de-DE" baseline="0" dirty="0"/>
              <a:t> at 5“ </a:t>
            </a:r>
            <a:r>
              <a:rPr lang="de-DE" baseline="0" dirty="0" err="1"/>
              <a:t>or</a:t>
            </a:r>
            <a:r>
              <a:rPr lang="de-DE" baseline="0" dirty="0"/>
              <a:t> „</a:t>
            </a:r>
            <a:r>
              <a:rPr lang="de-DE" baseline="0" dirty="0" err="1"/>
              <a:t>parents</a:t>
            </a:r>
            <a:r>
              <a:rPr lang="de-DE" baseline="0" dirty="0"/>
              <a:t> </a:t>
            </a:r>
            <a:r>
              <a:rPr lang="de-DE" baseline="0" dirty="0" err="1"/>
              <a:t>driving</a:t>
            </a:r>
            <a:r>
              <a:rPr lang="de-DE" baseline="0" dirty="0"/>
              <a:t> </a:t>
            </a:r>
            <a:r>
              <a:rPr lang="de-DE" baseline="0" dirty="0" err="1"/>
              <a:t>their</a:t>
            </a:r>
            <a:r>
              <a:rPr lang="de-DE" baseline="0" dirty="0"/>
              <a:t> </a:t>
            </a:r>
            <a:r>
              <a:rPr lang="de-DE" baseline="0" dirty="0" err="1"/>
              <a:t>kids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school</a:t>
            </a:r>
            <a:r>
              <a:rPr lang="de-DE" baseline="0" dirty="0"/>
              <a:t> at 8am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coming</a:t>
            </a:r>
            <a:r>
              <a:rPr lang="de-DE" baseline="0" dirty="0"/>
              <a:t> back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them</a:t>
            </a:r>
            <a:r>
              <a:rPr lang="de-DE" baseline="0" dirty="0"/>
              <a:t> at 1pm“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97666C-D6B8-904D-B8F2-816FE66458F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922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I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20 </a:t>
            </a:r>
            <a:r>
              <a:rPr lang="de-DE" dirty="0" err="1"/>
              <a:t>or</a:t>
            </a:r>
            <a:r>
              <a:rPr lang="de-DE" dirty="0"/>
              <a:t> so </a:t>
            </a:r>
            <a:r>
              <a:rPr lang="de-DE" dirty="0" err="1"/>
              <a:t>papers</a:t>
            </a:r>
            <a:r>
              <a:rPr lang="de-DE" dirty="0"/>
              <a:t>; </a:t>
            </a:r>
            <a:r>
              <a:rPr lang="de-DE" dirty="0" err="1"/>
              <a:t>the</a:t>
            </a:r>
            <a:r>
              <a:rPr lang="de-DE" dirty="0"/>
              <a:t> design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described</a:t>
            </a:r>
            <a:r>
              <a:rPr lang="de-DE" baseline="0" dirty="0"/>
              <a:t> </a:t>
            </a:r>
            <a:r>
              <a:rPr lang="de-DE" baseline="0" dirty="0" err="1"/>
              <a:t>already</a:t>
            </a:r>
            <a:r>
              <a:rPr lang="de-DE" baseline="0" dirty="0"/>
              <a:t> in </a:t>
            </a:r>
            <a:r>
              <a:rPr lang="de-DE" baseline="0" dirty="0" err="1"/>
              <a:t>my</a:t>
            </a:r>
            <a:r>
              <a:rPr lang="de-DE" baseline="0" dirty="0"/>
              <a:t> </a:t>
            </a:r>
            <a:r>
              <a:rPr lang="de-DE" baseline="0" dirty="0" err="1"/>
              <a:t>proposal</a:t>
            </a:r>
            <a:r>
              <a:rPr lang="de-DE" baseline="0" dirty="0"/>
              <a:t>, </a:t>
            </a:r>
            <a:r>
              <a:rPr lang="de-DE" baseline="0" dirty="0" err="1"/>
              <a:t>although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details</a:t>
            </a:r>
            <a:r>
              <a:rPr lang="de-DE" baseline="0" dirty="0"/>
              <a:t> </a:t>
            </a:r>
            <a:r>
              <a:rPr lang="de-DE" baseline="0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going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follow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I </a:t>
            </a:r>
            <a:r>
              <a:rPr lang="de-DE" baseline="0" dirty="0" err="1"/>
              <a:t>would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starting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implementation</a:t>
            </a:r>
            <a:r>
              <a:rPr lang="de-DE" baseline="0" dirty="0"/>
              <a:t> </a:t>
            </a:r>
            <a:r>
              <a:rPr lang="de-DE" baseline="0" dirty="0" err="1"/>
              <a:t>right</a:t>
            </a:r>
            <a:r>
              <a:rPr lang="de-DE" baseline="0" dirty="0"/>
              <a:t> </a:t>
            </a:r>
            <a:r>
              <a:rPr lang="de-DE" baseline="0" dirty="0" err="1"/>
              <a:t>away</a:t>
            </a:r>
            <a:r>
              <a:rPr lang="de-DE" baseline="0" dirty="0"/>
              <a:t> –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focus</a:t>
            </a:r>
            <a:r>
              <a:rPr lang="de-DE" baseline="0" dirty="0"/>
              <a:t> </a:t>
            </a:r>
            <a:r>
              <a:rPr lang="de-DE" baseline="0" dirty="0" err="1"/>
              <a:t>here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write</a:t>
            </a:r>
            <a:r>
              <a:rPr lang="de-DE" baseline="0" dirty="0"/>
              <a:t> an </a:t>
            </a:r>
            <a:r>
              <a:rPr lang="de-DE" baseline="0" dirty="0" err="1"/>
              <a:t>application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extensible, </a:t>
            </a:r>
            <a:r>
              <a:rPr lang="de-DE" baseline="0" dirty="0" err="1"/>
              <a:t>since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will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further</a:t>
            </a:r>
            <a:r>
              <a:rPr lang="de-DE" baseline="0" dirty="0"/>
              <a:t> </a:t>
            </a:r>
            <a:r>
              <a:rPr lang="de-DE" baseline="0" dirty="0" err="1"/>
              <a:t>developed</a:t>
            </a:r>
            <a:r>
              <a:rPr lang="de-DE" baseline="0" dirty="0"/>
              <a:t> </a:t>
            </a:r>
            <a:r>
              <a:rPr lang="de-DE" baseline="0" dirty="0" err="1"/>
              <a:t>beyond</a:t>
            </a:r>
            <a:r>
              <a:rPr lang="de-DE" baseline="0" dirty="0"/>
              <a:t>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thesis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The </a:t>
            </a:r>
            <a:r>
              <a:rPr lang="de-DE" baseline="0" dirty="0" err="1"/>
              <a:t>evaluation</a:t>
            </a:r>
            <a:r>
              <a:rPr lang="de-DE" baseline="0" dirty="0"/>
              <a:t> will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given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attention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deserves</a:t>
            </a:r>
            <a:r>
              <a:rPr lang="de-DE" baseline="0" dirty="0"/>
              <a:t>;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already</a:t>
            </a:r>
            <a:r>
              <a:rPr lang="de-DE" baseline="0" dirty="0"/>
              <a:t> </a:t>
            </a:r>
            <a:r>
              <a:rPr lang="de-DE" baseline="0" dirty="0" err="1"/>
              <a:t>helps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I </a:t>
            </a:r>
            <a:r>
              <a:rPr lang="de-DE" baseline="0" dirty="0" err="1"/>
              <a:t>have</a:t>
            </a:r>
            <a:r>
              <a:rPr lang="de-DE" baseline="0" dirty="0"/>
              <a:t> an </a:t>
            </a:r>
            <a:r>
              <a:rPr lang="de-DE" baseline="0" dirty="0" err="1"/>
              <a:t>idea</a:t>
            </a:r>
            <a:r>
              <a:rPr lang="de-DE" baseline="0" dirty="0"/>
              <a:t> </a:t>
            </a:r>
            <a:r>
              <a:rPr lang="de-DE" baseline="0" dirty="0" err="1"/>
              <a:t>what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look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, </a:t>
            </a:r>
            <a:r>
              <a:rPr lang="de-DE" baseline="0" dirty="0" err="1"/>
              <a:t>and</a:t>
            </a:r>
            <a:r>
              <a:rPr lang="de-DE" baseline="0" dirty="0"/>
              <a:t> in </a:t>
            </a:r>
            <a:r>
              <a:rPr lang="de-DE" baseline="0" dirty="0" err="1"/>
              <a:t>some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papers</a:t>
            </a:r>
            <a:r>
              <a:rPr lang="de-DE" baseline="0" dirty="0"/>
              <a:t>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part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rich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findings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dirty="0"/>
              <a:t>In </a:t>
            </a:r>
            <a:r>
              <a:rPr lang="de-DE" dirty="0" err="1"/>
              <a:t>case</a:t>
            </a:r>
            <a:r>
              <a:rPr lang="de-DE" dirty="0"/>
              <a:t> I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time,</a:t>
            </a:r>
            <a:r>
              <a:rPr lang="de-DE" baseline="0" dirty="0"/>
              <a:t> I </a:t>
            </a:r>
            <a:r>
              <a:rPr lang="de-DE" baseline="0" dirty="0" err="1"/>
              <a:t>have</a:t>
            </a:r>
            <a:r>
              <a:rPr lang="de-DE" baseline="0" dirty="0"/>
              <a:t> a 1 </a:t>
            </a:r>
            <a:r>
              <a:rPr lang="de-DE" baseline="0" dirty="0" err="1"/>
              <a:t>week</a:t>
            </a:r>
            <a:r>
              <a:rPr lang="de-DE" baseline="0" dirty="0"/>
              <a:t> </a:t>
            </a:r>
            <a:r>
              <a:rPr lang="de-DE" baseline="0" dirty="0" err="1"/>
              <a:t>buffer</a:t>
            </a:r>
            <a:r>
              <a:rPr lang="de-DE" baseline="0" dirty="0"/>
              <a:t>;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implementation</a:t>
            </a:r>
            <a:r>
              <a:rPr lang="de-DE" baseline="0" dirty="0"/>
              <a:t> will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cut</a:t>
            </a:r>
            <a:r>
              <a:rPr lang="de-DE" baseline="0" dirty="0"/>
              <a:t> </a:t>
            </a:r>
            <a:r>
              <a:rPr lang="de-DE" baseline="0" dirty="0" err="1"/>
              <a:t>straight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point</a:t>
            </a:r>
            <a:r>
              <a:rPr lang="de-DE" baseline="0" dirty="0"/>
              <a:t>, in </a:t>
            </a:r>
            <a:r>
              <a:rPr lang="de-DE" baseline="0" dirty="0" err="1"/>
              <a:t>case</a:t>
            </a:r>
            <a:r>
              <a:rPr lang="de-DE" baseline="0" dirty="0"/>
              <a:t> I </a:t>
            </a:r>
            <a:r>
              <a:rPr lang="de-DE" baseline="0" dirty="0" err="1"/>
              <a:t>start</a:t>
            </a:r>
            <a:r>
              <a:rPr lang="de-DE" baseline="0" dirty="0"/>
              <a:t> </a:t>
            </a:r>
            <a:r>
              <a:rPr lang="de-DE" baseline="0" dirty="0" err="1"/>
              <a:t>lagging</a:t>
            </a:r>
            <a:r>
              <a:rPr lang="de-DE" baseline="0" dirty="0"/>
              <a:t> </a:t>
            </a:r>
            <a:r>
              <a:rPr lang="de-DE" baseline="0" dirty="0" err="1"/>
              <a:t>behind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97666C-D6B8-904D-B8F2-816FE66458F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987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Attempting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parking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help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drivers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providing</a:t>
            </a:r>
            <a:r>
              <a:rPr lang="de-DE" baseline="0" dirty="0"/>
              <a:t> </a:t>
            </a:r>
            <a:r>
              <a:rPr lang="de-DE" baseline="0" dirty="0" err="1"/>
              <a:t>them</a:t>
            </a:r>
            <a:r>
              <a:rPr lang="de-DE" baseline="0" dirty="0"/>
              <a:t> live </a:t>
            </a:r>
            <a:r>
              <a:rPr lang="de-DE" baseline="0" dirty="0" err="1"/>
              <a:t>parking</a:t>
            </a:r>
            <a:r>
              <a:rPr lang="de-DE" baseline="0" dirty="0"/>
              <a:t> </a:t>
            </a:r>
            <a:r>
              <a:rPr lang="de-DE" baseline="0" dirty="0" err="1"/>
              <a:t>rates</a:t>
            </a:r>
            <a:r>
              <a:rPr lang="de-DE" baseline="0" dirty="0"/>
              <a:t>. The </a:t>
            </a:r>
            <a:r>
              <a:rPr lang="de-DE" baseline="0" dirty="0" err="1"/>
              <a:t>core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application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however</a:t>
            </a:r>
            <a:r>
              <a:rPr lang="de-DE" baseline="0" dirty="0"/>
              <a:t> </a:t>
            </a:r>
            <a:r>
              <a:rPr lang="de-DE" baseline="0" dirty="0" err="1"/>
              <a:t>providing</a:t>
            </a:r>
            <a:r>
              <a:rPr lang="de-DE" baseline="0" dirty="0"/>
              <a:t> </a:t>
            </a:r>
            <a:r>
              <a:rPr lang="de-DE" baseline="0" dirty="0" err="1"/>
              <a:t>predicted</a:t>
            </a:r>
            <a:r>
              <a:rPr lang="de-DE" baseline="0" dirty="0"/>
              <a:t> </a:t>
            </a:r>
            <a:r>
              <a:rPr lang="de-DE" baseline="0" dirty="0" err="1"/>
              <a:t>rates</a:t>
            </a:r>
            <a:r>
              <a:rPr lang="de-DE" baseline="0" dirty="0"/>
              <a:t>,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allows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drivers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plan </a:t>
            </a:r>
            <a:r>
              <a:rPr lang="de-DE" baseline="0" dirty="0" err="1"/>
              <a:t>ahead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drive</a:t>
            </a:r>
            <a:r>
              <a:rPr lang="de-DE" baseline="0" dirty="0"/>
              <a:t> </a:t>
            </a:r>
            <a:r>
              <a:rPr lang="de-DE" baseline="0" dirty="0" err="1"/>
              <a:t>directly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parking</a:t>
            </a:r>
            <a:r>
              <a:rPr lang="de-DE" baseline="0" dirty="0"/>
              <a:t> </a:t>
            </a:r>
            <a:r>
              <a:rPr lang="de-DE" baseline="0" dirty="0" err="1"/>
              <a:t>spot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 The </a:t>
            </a:r>
            <a:r>
              <a:rPr lang="de-DE" baseline="0" dirty="0" err="1"/>
              <a:t>data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use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heterogeneous</a:t>
            </a:r>
            <a:r>
              <a:rPr lang="de-DE" baseline="0" dirty="0"/>
              <a:t>, </a:t>
            </a:r>
            <a:r>
              <a:rPr lang="de-DE" baseline="0" dirty="0" err="1"/>
              <a:t>possily</a:t>
            </a:r>
            <a:r>
              <a:rPr lang="de-DE" baseline="0" dirty="0"/>
              <a:t> </a:t>
            </a:r>
            <a:r>
              <a:rPr lang="de-DE" baseline="0" dirty="0" err="1"/>
              <a:t>even</a:t>
            </a:r>
            <a:r>
              <a:rPr lang="de-DE" baseline="0" dirty="0"/>
              <a:t> redundant (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good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cross</a:t>
            </a:r>
            <a:r>
              <a:rPr lang="de-DE" baseline="0" dirty="0"/>
              <a:t>-validation. </a:t>
            </a:r>
            <a:r>
              <a:rPr lang="de-DE" baseline="0" dirty="0" err="1"/>
              <a:t>Ideally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sources</a:t>
            </a:r>
            <a:r>
              <a:rPr lang="de-DE" baseline="0" dirty="0"/>
              <a:t> will </a:t>
            </a:r>
            <a:r>
              <a:rPr lang="de-DE" baseline="0" dirty="0" err="1"/>
              <a:t>complement</a:t>
            </a:r>
            <a:r>
              <a:rPr lang="de-DE" baseline="0" dirty="0"/>
              <a:t> </a:t>
            </a:r>
            <a:r>
              <a:rPr lang="de-DE" baseline="0" dirty="0" err="1"/>
              <a:t>each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make</a:t>
            </a:r>
            <a:r>
              <a:rPr lang="de-DE" baseline="0" dirty="0"/>
              <a:t> </a:t>
            </a:r>
            <a:r>
              <a:rPr lang="de-DE" baseline="0" dirty="0" err="1"/>
              <a:t>up</a:t>
            </a:r>
            <a:r>
              <a:rPr lang="de-DE" baseline="0" dirty="0"/>
              <a:t> a </a:t>
            </a:r>
            <a:r>
              <a:rPr lang="de-DE" baseline="0" dirty="0" err="1"/>
              <a:t>complex</a:t>
            </a:r>
            <a:r>
              <a:rPr lang="de-DE" baseline="0" dirty="0"/>
              <a:t> </a:t>
            </a:r>
            <a:r>
              <a:rPr lang="de-DE" baseline="0" dirty="0" err="1"/>
              <a:t>picture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Use</a:t>
            </a:r>
            <a:r>
              <a:rPr lang="de-DE" baseline="0" dirty="0"/>
              <a:t> </a:t>
            </a:r>
            <a:r>
              <a:rPr lang="de-DE" baseline="0" dirty="0" err="1"/>
              <a:t>Machine</a:t>
            </a:r>
            <a:r>
              <a:rPr lang="de-DE" baseline="0" dirty="0"/>
              <a:t> Learning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prediction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dirty="0" err="1"/>
              <a:t>When</a:t>
            </a:r>
            <a:r>
              <a:rPr lang="de-DE" baseline="0" dirty="0"/>
              <a:t> </a:t>
            </a:r>
            <a:r>
              <a:rPr lang="de-DE" baseline="0" dirty="0" err="1"/>
              <a:t>satisfying</a:t>
            </a:r>
            <a:r>
              <a:rPr lang="de-DE" baseline="0" dirty="0"/>
              <a:t> </a:t>
            </a:r>
            <a:r>
              <a:rPr lang="de-DE" baseline="0" dirty="0" err="1"/>
              <a:t>results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</a:t>
            </a:r>
            <a:r>
              <a:rPr lang="de-DE" baseline="0" dirty="0" err="1"/>
              <a:t>been</a:t>
            </a:r>
            <a:r>
              <a:rPr lang="de-DE" baseline="0" dirty="0"/>
              <a:t> </a:t>
            </a:r>
            <a:r>
              <a:rPr lang="de-DE" baseline="0" dirty="0" err="1"/>
              <a:t>reached</a:t>
            </a:r>
            <a:r>
              <a:rPr lang="de-DE" baseline="0" dirty="0"/>
              <a:t> (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hope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case</a:t>
            </a:r>
            <a:r>
              <a:rPr lang="de-DE" baseline="0" dirty="0"/>
              <a:t>), </a:t>
            </a:r>
            <a:r>
              <a:rPr lang="de-DE" baseline="0" dirty="0" err="1"/>
              <a:t>we</a:t>
            </a:r>
            <a:r>
              <a:rPr lang="de-DE" baseline="0" dirty="0"/>
              <a:t> will </a:t>
            </a:r>
            <a:r>
              <a:rPr lang="de-DE" baseline="0" dirty="0" err="1"/>
              <a:t>move</a:t>
            </a:r>
            <a:r>
              <a:rPr lang="de-DE" baseline="0" dirty="0"/>
              <a:t> on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areas</a:t>
            </a:r>
            <a:r>
              <a:rPr lang="de-DE" baseline="0" dirty="0"/>
              <a:t> </a:t>
            </a:r>
            <a:r>
              <a:rPr lang="de-DE" baseline="0" dirty="0" err="1"/>
              <a:t>where</a:t>
            </a:r>
            <a:r>
              <a:rPr lang="de-DE" baseline="0" dirty="0"/>
              <a:t> </a:t>
            </a:r>
            <a:r>
              <a:rPr lang="de-DE" baseline="0" dirty="0" err="1"/>
              <a:t>no</a:t>
            </a:r>
            <a:r>
              <a:rPr lang="de-DE" baseline="0" dirty="0"/>
              <a:t> </a:t>
            </a:r>
            <a:r>
              <a:rPr lang="de-DE" baseline="0" dirty="0" err="1"/>
              <a:t>data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available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adapts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models</a:t>
            </a:r>
            <a:r>
              <a:rPr lang="de-DE" baseline="0" dirty="0"/>
              <a:t> </a:t>
            </a:r>
            <a:r>
              <a:rPr lang="de-DE" baseline="0" dirty="0" err="1"/>
              <a:t>accordingly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vision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back-end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a mobile </a:t>
            </a:r>
            <a:r>
              <a:rPr lang="de-DE" baseline="0" dirty="0" err="1"/>
              <a:t>app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complement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current</a:t>
            </a:r>
            <a:r>
              <a:rPr lang="de-DE" baseline="0" dirty="0"/>
              <a:t> </a:t>
            </a:r>
            <a:r>
              <a:rPr lang="de-DE" baseline="0" dirty="0" err="1"/>
              <a:t>car</a:t>
            </a:r>
            <a:r>
              <a:rPr lang="de-DE" baseline="0" dirty="0"/>
              <a:t> </a:t>
            </a:r>
            <a:r>
              <a:rPr lang="de-DE" baseline="0" dirty="0" err="1"/>
              <a:t>navigation</a:t>
            </a:r>
            <a:r>
              <a:rPr lang="de-DE" baseline="0" dirty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97666C-D6B8-904D-B8F2-816FE66458F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081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Sky">
    <p:bg>
      <p:bgPr>
        <a:gradFill rotWithShape="0">
          <a:gsLst>
            <a:gs pos="0">
              <a:srgbClr val="9FB5D9"/>
            </a:gs>
            <a:gs pos="100000">
              <a:srgbClr val="598CC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" y="5965825"/>
            <a:ext cx="4572000" cy="338138"/>
          </a:xfrm>
          <a:prstGeom prst="rect">
            <a:avLst/>
          </a:prstGeom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20000"/>
              </a:spcBef>
              <a:defRPr/>
            </a:pPr>
            <a:r>
              <a:rPr lang="de-DE" sz="1600" dirty="0">
                <a:solidFill>
                  <a:srgbClr val="0D2766"/>
                </a:solidFill>
                <a:latin typeface="Arial Unicode MS" pitchFamily="34" charset="-128"/>
                <a:ea typeface="ＭＳ Ｐゴシック" pitchFamily="-108" charset="-128"/>
                <a:cs typeface="Arial Unicode MS" pitchFamily="34" charset="-128"/>
              </a:rPr>
              <a:t>http://comsys.rwth-aachen.de/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1095375"/>
            <a:ext cx="9144000" cy="23336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eaLnBrk="1" hangingPunct="1">
              <a:spcBef>
                <a:spcPct val="20000"/>
              </a:spcBef>
              <a:defRPr/>
            </a:pPr>
            <a:endParaRPr lang="de-DE" sz="1200" dirty="0">
              <a:latin typeface="Arial Unicode MS" pitchFamily="34" charset="-128"/>
              <a:ea typeface="ＭＳ Ｐゴシック" charset="-128"/>
              <a:cs typeface="Arial Unicode MS" pitchFamily="34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3352800"/>
            <a:ext cx="9144000" cy="228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solidFill>
                <a:schemeClr val="tx1"/>
              </a:solidFill>
              <a:latin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89362" y="1702828"/>
            <a:ext cx="5354637" cy="457200"/>
          </a:xfrm>
          <a:prstGeom prst="rect">
            <a:avLst/>
          </a:prstGeom>
        </p:spPr>
        <p:txBody>
          <a:bodyPr lIns="0" rIns="180000"/>
          <a:lstStyle>
            <a:lvl1pPr>
              <a:defRPr sz="4800" b="1">
                <a:solidFill>
                  <a:schemeClr val="tx1"/>
                </a:solidFill>
                <a:latin typeface="Arial Unicode MS" pitchFamily="34" charset="-128"/>
                <a:cs typeface="Arial Unicode MS" pitchFamily="34" charset="-128"/>
              </a:defRPr>
            </a:lvl1pPr>
          </a:lstStyle>
          <a:p>
            <a:endParaRPr lang="de-DE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89363" y="2356346"/>
            <a:ext cx="5354637" cy="914400"/>
          </a:xfrm>
        </p:spPr>
        <p:txBody>
          <a:bodyPr lIns="0" rIns="180000"/>
          <a:lstStyle>
            <a:lvl1pPr>
              <a:buNone/>
              <a:defRPr b="1">
                <a:solidFill>
                  <a:srgbClr val="5C8FCA"/>
                </a:solidFill>
                <a:latin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-7938" y="6375400"/>
            <a:ext cx="9159876" cy="482600"/>
          </a:xfrm>
          <a:prstGeom prst="rect">
            <a:avLst/>
          </a:prstGeom>
          <a:gradFill>
            <a:gsLst>
              <a:gs pos="23000">
                <a:srgbClr val="E4E4E4"/>
              </a:gs>
              <a:gs pos="100000">
                <a:srgbClr val="F8FBFF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latin typeface="Arial Unicode MS" pitchFamily="34" charset="-128"/>
              <a:ea typeface="ＭＳ Ｐゴシック" charset="-128"/>
              <a:cs typeface="Arial Unicode MS" pitchFamily="34" charset="-128"/>
            </a:endParaRPr>
          </a:p>
        </p:txBody>
      </p:sp>
      <p:pic>
        <p:nvPicPr>
          <p:cNvPr id="28" name="Picture 27" descr="comsys-with-name-web.pd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" y="6435111"/>
            <a:ext cx="1120235" cy="360000"/>
          </a:xfrm>
          <a:prstGeom prst="rect">
            <a:avLst/>
          </a:prstGeom>
        </p:spPr>
      </p:pic>
      <p:pic>
        <p:nvPicPr>
          <p:cNvPr id="12" name="Picture 11" descr="rwth-aachen-university-logo-original.pd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775" y="6424956"/>
            <a:ext cx="1316418" cy="3600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-7938" y="6178550"/>
            <a:ext cx="9159876" cy="67945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latin typeface="Arial Unicode MS" pitchFamily="34" charset="-128"/>
              <a:ea typeface="ＭＳ Ｐゴシック" charset="-128"/>
              <a:cs typeface="Arial Unicode MS" pitchFamily="34" charset="-128"/>
            </a:endParaRPr>
          </a:p>
        </p:txBody>
      </p:sp>
      <p:sp>
        <p:nvSpPr>
          <p:cNvPr id="7" name="Rectangle 31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8517458" y="6434138"/>
            <a:ext cx="5043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Ins="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fld id="{C4701650-41B2-7A4D-B223-84DBE99DBB49}" type="slidenum">
              <a:rPr lang="en-US" sz="1600">
                <a:solidFill>
                  <a:srgbClr val="004290"/>
                </a:solidFill>
                <a:latin typeface="Arial Unicode MS" pitchFamily="34" charset="-128"/>
                <a:ea typeface="Arial Unicode MS" pitchFamily="-108" charset="0"/>
                <a:cs typeface="Arial Unicode MS" pitchFamily="34" charset="-128"/>
              </a:rPr>
              <a:pPr algn="r">
                <a:defRPr/>
              </a:pPr>
              <a:t>‹Nr.›</a:t>
            </a:fld>
            <a:endParaRPr lang="en-US" sz="1600" dirty="0">
              <a:solidFill>
                <a:srgbClr val="004290"/>
              </a:solidFill>
              <a:latin typeface="Arial Unicode MS" pitchFamily="34" charset="-128"/>
              <a:ea typeface="Arial Unicode MS" pitchFamily="-108" charset="0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103188"/>
            <a:ext cx="8756650" cy="4572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de-DE" dirty="0" err="1"/>
              <a:t>Click</a:t>
            </a:r>
            <a:r>
              <a:rPr lang="de-DE" dirty="0"/>
              <a:t> to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3474" y="769377"/>
            <a:ext cx="8890394" cy="5922248"/>
          </a:xfrm>
        </p:spPr>
        <p:txBody>
          <a:bodyPr/>
          <a:lstStyle>
            <a:lvl1pPr>
              <a:buClr>
                <a:srgbClr val="004290"/>
              </a:buClr>
              <a:defRPr b="1">
                <a:solidFill>
                  <a:srgbClr val="004290"/>
                </a:solidFill>
                <a:latin typeface="Arial Unicode MS" pitchFamily="34" charset="-128"/>
                <a:cs typeface="Arial Unicode MS" pitchFamily="34" charset="-128"/>
              </a:defRPr>
            </a:lvl1pPr>
            <a:lvl2pPr>
              <a:buClr>
                <a:srgbClr val="004290"/>
              </a:buClr>
              <a:defRPr>
                <a:latin typeface="Arial Unicode MS" pitchFamily="34" charset="-128"/>
                <a:cs typeface="Arial Unicode MS" pitchFamily="34" charset="-128"/>
              </a:defRPr>
            </a:lvl2pPr>
            <a:lvl3pPr>
              <a:buClr>
                <a:srgbClr val="004290"/>
              </a:buClr>
              <a:defRPr>
                <a:latin typeface="Arial Unicode MS" pitchFamily="34" charset="-128"/>
                <a:cs typeface="Arial Unicode MS" pitchFamily="34" charset="-128"/>
              </a:defRPr>
            </a:lvl3pPr>
            <a:lvl4pPr>
              <a:buClr>
                <a:srgbClr val="004290"/>
              </a:buClr>
              <a:defRPr>
                <a:latin typeface="Arial Unicode MS" pitchFamily="34" charset="-128"/>
                <a:cs typeface="Arial Unicode MS" pitchFamily="34" charset="-128"/>
              </a:defRPr>
            </a:lvl4pPr>
            <a:lvl5pPr>
              <a:buClr>
                <a:srgbClr val="004290"/>
              </a:buClr>
              <a:defRPr>
                <a:latin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r>
              <a:rPr lang="de-DE" dirty="0" err="1"/>
              <a:t>Click</a:t>
            </a:r>
            <a:r>
              <a:rPr lang="de-DE" dirty="0"/>
              <a:t> to </a:t>
            </a:r>
            <a:r>
              <a:rPr lang="de-DE" dirty="0" err="1"/>
              <a:t>edit</a:t>
            </a:r>
            <a:r>
              <a:rPr lang="de-DE" dirty="0"/>
              <a:t> Master text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pic>
        <p:nvPicPr>
          <p:cNvPr id="28" name="Picture 27" descr="comsys-with-name-web.pd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" y="6435111"/>
            <a:ext cx="1120235" cy="3600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- Sky">
    <p:bg>
      <p:bgPr>
        <a:gradFill rotWithShape="0">
          <a:gsLst>
            <a:gs pos="0">
              <a:srgbClr val="9FB5D9"/>
            </a:gs>
            <a:gs pos="100000">
              <a:srgbClr val="598CC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" y="5965825"/>
            <a:ext cx="4572000" cy="338138"/>
          </a:xfrm>
          <a:prstGeom prst="rect">
            <a:avLst/>
          </a:prstGeom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20000"/>
              </a:spcBef>
              <a:defRPr/>
            </a:pPr>
            <a:r>
              <a:rPr lang="de-DE" sz="1600" dirty="0">
                <a:solidFill>
                  <a:srgbClr val="0D2766"/>
                </a:solidFill>
                <a:latin typeface="Arial Unicode MS" pitchFamily="34" charset="-128"/>
                <a:ea typeface="ＭＳ Ｐゴシック" pitchFamily="-108" charset="-128"/>
                <a:cs typeface="Arial Unicode MS" pitchFamily="34" charset="-128"/>
              </a:rPr>
              <a:t>http://comsys.rwth-aachen.de/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1095375"/>
            <a:ext cx="9144000" cy="23336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eaLnBrk="1" hangingPunct="1">
              <a:spcBef>
                <a:spcPct val="20000"/>
              </a:spcBef>
              <a:defRPr/>
            </a:pPr>
            <a:endParaRPr lang="de-DE" sz="1200" dirty="0">
              <a:latin typeface="Arial Unicode MS" pitchFamily="34" charset="-128"/>
              <a:ea typeface="ＭＳ Ｐゴシック" charset="-128"/>
              <a:cs typeface="Arial Unicode MS" pitchFamily="34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3352800"/>
            <a:ext cx="9144000" cy="228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solidFill>
                <a:schemeClr val="tx1"/>
              </a:solidFill>
              <a:latin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89362" y="1702828"/>
            <a:ext cx="5354637" cy="457200"/>
          </a:xfrm>
          <a:prstGeom prst="rect">
            <a:avLst/>
          </a:prstGeom>
        </p:spPr>
        <p:txBody>
          <a:bodyPr lIns="0" rIns="180000"/>
          <a:lstStyle>
            <a:lvl1pPr>
              <a:defRPr sz="4800" b="1">
                <a:solidFill>
                  <a:schemeClr val="tx1"/>
                </a:solidFill>
                <a:latin typeface="Arial Unicode MS" pitchFamily="34" charset="-128"/>
                <a:cs typeface="Arial Unicode MS" pitchFamily="34" charset="-128"/>
              </a:defRPr>
            </a:lvl1pPr>
          </a:lstStyle>
          <a:p>
            <a:endParaRPr lang="de-DE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89363" y="2356346"/>
            <a:ext cx="5354637" cy="914400"/>
          </a:xfrm>
        </p:spPr>
        <p:txBody>
          <a:bodyPr lIns="0" rIns="180000"/>
          <a:lstStyle>
            <a:lvl1pPr>
              <a:buNone/>
              <a:defRPr b="1">
                <a:solidFill>
                  <a:srgbClr val="5C8FCA"/>
                </a:solidFill>
                <a:latin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-7938" y="6375400"/>
            <a:ext cx="9159876" cy="482600"/>
          </a:xfrm>
          <a:prstGeom prst="rect">
            <a:avLst/>
          </a:prstGeom>
          <a:gradFill>
            <a:gsLst>
              <a:gs pos="23000">
                <a:srgbClr val="E4E4E4"/>
              </a:gs>
              <a:gs pos="100000">
                <a:srgbClr val="F8FBFF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latin typeface="Arial Unicode MS" pitchFamily="34" charset="-128"/>
              <a:ea typeface="ＭＳ Ｐゴシック" charset="-128"/>
              <a:cs typeface="Arial Unicode MS" pitchFamily="34" charset="-128"/>
            </a:endParaRPr>
          </a:p>
        </p:txBody>
      </p:sp>
      <p:pic>
        <p:nvPicPr>
          <p:cNvPr id="15" name="Picture 2" descr="C:\TEMP\rwth-logo-ds-colors-75dpi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2783" y="6440486"/>
            <a:ext cx="2864066" cy="355603"/>
          </a:xfrm>
          <a:prstGeom prst="rect">
            <a:avLst/>
          </a:prstGeom>
          <a:noFill/>
        </p:spPr>
      </p:pic>
      <p:pic>
        <p:nvPicPr>
          <p:cNvPr id="28" name="Picture 27" descr="comsys-with-name-web.pd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" y="6435111"/>
            <a:ext cx="112023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1740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Sea">
    <p:bg>
      <p:bgPr>
        <a:gradFill rotWithShape="0">
          <a:gsLst>
            <a:gs pos="0">
              <a:srgbClr val="0D2766"/>
            </a:gs>
            <a:gs pos="100000">
              <a:srgbClr val="9FB5D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" y="5965825"/>
            <a:ext cx="4572000" cy="338138"/>
          </a:xfrm>
          <a:prstGeom prst="rect">
            <a:avLst/>
          </a:prstGeom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20000"/>
              </a:spcBef>
              <a:defRPr/>
            </a:pPr>
            <a:r>
              <a:rPr lang="de-DE" sz="1600" dirty="0">
                <a:solidFill>
                  <a:schemeClr val="bg1"/>
                </a:solidFill>
                <a:latin typeface="Arial Unicode MS" pitchFamily="34" charset="-128"/>
                <a:ea typeface="ＭＳ Ｐゴシック" pitchFamily="-108" charset="-128"/>
                <a:cs typeface="Arial Unicode MS" pitchFamily="34" charset="-128"/>
              </a:rPr>
              <a:t>http://comsys.rwth-aachen.de/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1095375"/>
            <a:ext cx="9144000" cy="2333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eaLnBrk="1" hangingPunct="1">
              <a:spcBef>
                <a:spcPct val="20000"/>
              </a:spcBef>
              <a:defRPr/>
            </a:pPr>
            <a:endParaRPr lang="de-DE" sz="1200" dirty="0">
              <a:latin typeface="Arial Unicode MS" pitchFamily="34" charset="-128"/>
              <a:ea typeface="ＭＳ Ｐゴシック" charset="-128"/>
              <a:cs typeface="Arial Unicode MS" pitchFamily="34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3352800"/>
            <a:ext cx="9144000" cy="22860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35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solidFill>
                <a:schemeClr val="tx1"/>
              </a:solidFill>
              <a:latin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89362" y="1702828"/>
            <a:ext cx="5354637" cy="457200"/>
          </a:xfrm>
          <a:prstGeom prst="rect">
            <a:avLst/>
          </a:prstGeom>
        </p:spPr>
        <p:txBody>
          <a:bodyPr lIns="0" rIns="180000"/>
          <a:lstStyle>
            <a:lvl1pPr>
              <a:defRPr sz="4800" b="1">
                <a:solidFill>
                  <a:schemeClr val="tx1"/>
                </a:solidFill>
                <a:latin typeface="Arial Unicode MS" pitchFamily="34" charset="-128"/>
                <a:cs typeface="Arial Unicode MS" pitchFamily="34" charset="-128"/>
              </a:defRPr>
            </a:lvl1pPr>
          </a:lstStyle>
          <a:p>
            <a:endParaRPr lang="de-DE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89363" y="2356346"/>
            <a:ext cx="5354637" cy="914400"/>
          </a:xfrm>
        </p:spPr>
        <p:txBody>
          <a:bodyPr lIns="0" rIns="180000"/>
          <a:lstStyle>
            <a:lvl1pPr marL="342900" marR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SzTx/>
              <a:buFont typeface="Wingdings 2" pitchFamily="-106" charset="2"/>
              <a:buNone/>
              <a:tabLst/>
              <a:defRPr b="1">
                <a:solidFill>
                  <a:srgbClr val="5E76A6"/>
                </a:solidFill>
                <a:latin typeface="Arial Unicode MS" pitchFamily="34" charset="-128"/>
                <a:cs typeface="Arial Unicode MS" pitchFamily="34" charset="-128"/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SzTx/>
              <a:buFont typeface="Wingdings 2" pitchFamily="-106" charset="2"/>
              <a:buNone/>
              <a:tabLst/>
              <a:defRPr/>
            </a:pPr>
            <a:endParaRPr lang="de-DE" dirty="0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-7938" y="6375400"/>
            <a:ext cx="9159876" cy="482600"/>
          </a:xfrm>
          <a:prstGeom prst="rect">
            <a:avLst/>
          </a:prstGeom>
          <a:gradFill>
            <a:gsLst>
              <a:gs pos="23000">
                <a:srgbClr val="E4E4E4"/>
              </a:gs>
              <a:gs pos="100000">
                <a:srgbClr val="F8FBFF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latin typeface="Arial Unicode MS" pitchFamily="34" charset="-128"/>
              <a:ea typeface="ＭＳ Ｐゴシック" charset="-128"/>
              <a:cs typeface="Arial Unicode MS" pitchFamily="34" charset="-128"/>
            </a:endParaRPr>
          </a:p>
        </p:txBody>
      </p:sp>
      <p:pic>
        <p:nvPicPr>
          <p:cNvPr id="28" name="Picture 27" descr="comsys-with-name-web.pd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" y="6435111"/>
            <a:ext cx="1120235" cy="360000"/>
          </a:xfrm>
          <a:prstGeom prst="rect">
            <a:avLst/>
          </a:prstGeom>
        </p:spPr>
      </p:pic>
      <p:pic>
        <p:nvPicPr>
          <p:cNvPr id="13" name="Picture 12" descr="rwth-aachen-university-logo-original.pd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775" y="6424956"/>
            <a:ext cx="1316418" cy="3600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- Sea">
    <p:bg>
      <p:bgPr>
        <a:gradFill rotWithShape="0">
          <a:gsLst>
            <a:gs pos="0">
              <a:srgbClr val="0D2766"/>
            </a:gs>
            <a:gs pos="100000">
              <a:srgbClr val="9FB5D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" y="5965825"/>
            <a:ext cx="4572000" cy="338138"/>
          </a:xfrm>
          <a:prstGeom prst="rect">
            <a:avLst/>
          </a:prstGeom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20000"/>
              </a:spcBef>
              <a:defRPr/>
            </a:pPr>
            <a:r>
              <a:rPr lang="de-DE" sz="1600" dirty="0">
                <a:solidFill>
                  <a:schemeClr val="bg1"/>
                </a:solidFill>
                <a:latin typeface="Arial Unicode MS" pitchFamily="34" charset="-128"/>
                <a:ea typeface="ＭＳ Ｐゴシック" pitchFamily="-108" charset="-128"/>
                <a:cs typeface="Arial Unicode MS" pitchFamily="34" charset="-128"/>
              </a:rPr>
              <a:t>http://comsys.rwth-aachen.de/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1095375"/>
            <a:ext cx="9144000" cy="2333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eaLnBrk="1" hangingPunct="1">
              <a:spcBef>
                <a:spcPct val="20000"/>
              </a:spcBef>
              <a:defRPr/>
            </a:pPr>
            <a:endParaRPr lang="de-DE" sz="1200" dirty="0">
              <a:latin typeface="Arial Unicode MS" pitchFamily="34" charset="-128"/>
              <a:ea typeface="ＭＳ Ｐゴシック" charset="-128"/>
              <a:cs typeface="Arial Unicode MS" pitchFamily="34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3352800"/>
            <a:ext cx="9144000" cy="22860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35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solidFill>
                <a:schemeClr val="tx1"/>
              </a:solidFill>
              <a:latin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89362" y="1702828"/>
            <a:ext cx="5354637" cy="457200"/>
          </a:xfrm>
          <a:prstGeom prst="rect">
            <a:avLst/>
          </a:prstGeom>
        </p:spPr>
        <p:txBody>
          <a:bodyPr lIns="0" rIns="180000"/>
          <a:lstStyle>
            <a:lvl1pPr>
              <a:defRPr sz="4800" b="1">
                <a:solidFill>
                  <a:schemeClr val="tx1"/>
                </a:solidFill>
                <a:latin typeface="Arial Unicode MS" pitchFamily="34" charset="-128"/>
                <a:cs typeface="Arial Unicode MS" pitchFamily="34" charset="-128"/>
              </a:defRPr>
            </a:lvl1pPr>
          </a:lstStyle>
          <a:p>
            <a:endParaRPr lang="de-DE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89363" y="2356346"/>
            <a:ext cx="5354637" cy="914400"/>
          </a:xfrm>
        </p:spPr>
        <p:txBody>
          <a:bodyPr lIns="0" rIns="180000"/>
          <a:lstStyle>
            <a:lvl1pPr marL="342900" marR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SzTx/>
              <a:buFont typeface="Wingdings 2" pitchFamily="-106" charset="2"/>
              <a:buNone/>
              <a:tabLst/>
              <a:defRPr b="1">
                <a:solidFill>
                  <a:srgbClr val="5E76A6"/>
                </a:solidFill>
                <a:latin typeface="Arial Unicode MS" pitchFamily="34" charset="-128"/>
                <a:cs typeface="Arial Unicode MS" pitchFamily="34" charset="-128"/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SzTx/>
              <a:buFont typeface="Wingdings 2" pitchFamily="-106" charset="2"/>
              <a:buNone/>
              <a:tabLst/>
              <a:defRPr/>
            </a:pPr>
            <a:endParaRPr lang="de-DE" dirty="0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-7938" y="6375400"/>
            <a:ext cx="9159876" cy="482600"/>
          </a:xfrm>
          <a:prstGeom prst="rect">
            <a:avLst/>
          </a:prstGeom>
          <a:gradFill>
            <a:gsLst>
              <a:gs pos="23000">
                <a:srgbClr val="E4E4E4"/>
              </a:gs>
              <a:gs pos="100000">
                <a:srgbClr val="F8FBFF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latin typeface="Arial Unicode MS" pitchFamily="34" charset="-128"/>
              <a:ea typeface="ＭＳ Ｐゴシック" charset="-128"/>
              <a:cs typeface="Arial Unicode MS" pitchFamily="34" charset="-128"/>
            </a:endParaRPr>
          </a:p>
        </p:txBody>
      </p:sp>
      <p:pic>
        <p:nvPicPr>
          <p:cNvPr id="16" name="Picture 2" descr="C:\TEMP\rwth-logo-ds-colors-75dpi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2783" y="6440486"/>
            <a:ext cx="2864066" cy="355603"/>
          </a:xfrm>
          <a:prstGeom prst="rect">
            <a:avLst/>
          </a:prstGeom>
          <a:noFill/>
        </p:spPr>
      </p:pic>
      <p:pic>
        <p:nvPicPr>
          <p:cNvPr id="28" name="Picture 27" descr="comsys-with-name-web.pd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" y="6435111"/>
            <a:ext cx="112023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692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-sky-blue">
    <p:bg>
      <p:bgPr>
        <a:gradFill rotWithShape="0">
          <a:gsLst>
            <a:gs pos="0">
              <a:srgbClr val="9FB5D9"/>
            </a:gs>
            <a:gs pos="100000">
              <a:srgbClr val="598CC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1095375"/>
            <a:ext cx="9144000" cy="23336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eaLnBrk="1" hangingPunct="1">
              <a:spcBef>
                <a:spcPct val="20000"/>
              </a:spcBef>
              <a:defRPr/>
            </a:pPr>
            <a:endParaRPr lang="de-DE" sz="1200" dirty="0">
              <a:latin typeface="Arial Unicode MS" pitchFamily="34" charset="-128"/>
              <a:ea typeface="ＭＳ Ｐゴシック" charset="-128"/>
              <a:cs typeface="Arial Unicode MS" pitchFamily="34" charset="-128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3352800"/>
            <a:ext cx="9144000" cy="228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solidFill>
                <a:schemeClr val="tx1"/>
              </a:solidFill>
              <a:latin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89362" y="1702828"/>
            <a:ext cx="5354637" cy="457200"/>
          </a:xfrm>
          <a:prstGeom prst="rect">
            <a:avLst/>
          </a:prstGeom>
        </p:spPr>
        <p:txBody>
          <a:bodyPr lIns="0" rIns="180000"/>
          <a:lstStyle>
            <a:lvl1pPr>
              <a:defRPr sz="4800" b="1">
                <a:solidFill>
                  <a:schemeClr val="tx1"/>
                </a:solidFill>
                <a:latin typeface="Arial Unicode MS" pitchFamily="34" charset="-128"/>
                <a:cs typeface="Arial Unicode MS" pitchFamily="34" charset="-128"/>
              </a:defRPr>
            </a:lvl1pPr>
          </a:lstStyle>
          <a:p>
            <a:endParaRPr lang="de-DE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89363" y="2356346"/>
            <a:ext cx="5354637" cy="914400"/>
          </a:xfrm>
        </p:spPr>
        <p:txBody>
          <a:bodyPr lIns="0" rIns="180000"/>
          <a:lstStyle>
            <a:lvl1pPr>
              <a:buNone/>
              <a:defRPr b="1">
                <a:solidFill>
                  <a:srgbClr val="5C8FCA"/>
                </a:solidFill>
                <a:latin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-seablue">
    <p:bg>
      <p:bgPr>
        <a:gradFill rotWithShape="0">
          <a:gsLst>
            <a:gs pos="0">
              <a:srgbClr val="0D2766"/>
            </a:gs>
            <a:gs pos="100000">
              <a:srgbClr val="9FB5D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1095375"/>
            <a:ext cx="9144000" cy="2333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eaLnBrk="1" hangingPunct="1">
              <a:spcBef>
                <a:spcPct val="20000"/>
              </a:spcBef>
              <a:defRPr/>
            </a:pPr>
            <a:endParaRPr lang="de-DE" sz="1200" dirty="0">
              <a:latin typeface="Arial Unicode MS" pitchFamily="34" charset="-128"/>
              <a:ea typeface="ＭＳ Ｐゴシック" charset="-128"/>
              <a:cs typeface="Arial Unicode MS" pitchFamily="34" charset="-128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3352800"/>
            <a:ext cx="9144000" cy="22860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35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solidFill>
                <a:schemeClr val="tx1"/>
              </a:solidFill>
              <a:latin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89362" y="1702828"/>
            <a:ext cx="5354637" cy="457200"/>
          </a:xfrm>
          <a:prstGeom prst="rect">
            <a:avLst/>
          </a:prstGeom>
        </p:spPr>
        <p:txBody>
          <a:bodyPr lIns="0" rIns="180000"/>
          <a:lstStyle>
            <a:lvl1pPr>
              <a:defRPr sz="4800" b="1">
                <a:solidFill>
                  <a:schemeClr val="tx1"/>
                </a:solidFill>
                <a:latin typeface="Arial Unicode MS" pitchFamily="34" charset="-128"/>
                <a:cs typeface="Arial Unicode MS" pitchFamily="34" charset="-128"/>
              </a:defRPr>
            </a:lvl1pPr>
          </a:lstStyle>
          <a:p>
            <a:endParaRPr lang="de-DE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89363" y="2356346"/>
            <a:ext cx="5354637" cy="914400"/>
          </a:xfrm>
        </p:spPr>
        <p:txBody>
          <a:bodyPr lIns="0" rIns="180000"/>
          <a:lstStyle>
            <a:lvl1pPr>
              <a:buNone/>
              <a:defRPr b="1">
                <a:solidFill>
                  <a:srgbClr val="5E76A6"/>
                </a:solidFill>
                <a:latin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103188"/>
            <a:ext cx="8756650" cy="4572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07806" y="891487"/>
            <a:ext cx="8756062" cy="5311697"/>
          </a:xfrm>
        </p:spPr>
        <p:txBody>
          <a:bodyPr/>
          <a:lstStyle>
            <a:lvl1pPr>
              <a:buClr>
                <a:srgbClr val="004290"/>
              </a:buClr>
              <a:defRPr b="1">
                <a:solidFill>
                  <a:srgbClr val="004290"/>
                </a:solidFill>
                <a:latin typeface="Arial Unicode MS" pitchFamily="34" charset="-128"/>
                <a:cs typeface="Arial Unicode MS" pitchFamily="34" charset="-128"/>
              </a:defRPr>
            </a:lvl1pPr>
            <a:lvl2pPr>
              <a:buClr>
                <a:srgbClr val="004290"/>
              </a:buClr>
              <a:defRPr>
                <a:latin typeface="Arial Unicode MS" pitchFamily="34" charset="-128"/>
                <a:cs typeface="Arial Unicode MS" pitchFamily="34" charset="-128"/>
              </a:defRPr>
            </a:lvl2pPr>
            <a:lvl3pPr>
              <a:buClr>
                <a:srgbClr val="004290"/>
              </a:buClr>
              <a:defRPr>
                <a:latin typeface="Arial Unicode MS" pitchFamily="34" charset="-128"/>
                <a:cs typeface="Arial Unicode MS" pitchFamily="34" charset="-128"/>
              </a:defRPr>
            </a:lvl3pPr>
            <a:lvl4pPr>
              <a:buClr>
                <a:srgbClr val="004290"/>
              </a:buClr>
              <a:defRPr>
                <a:latin typeface="Arial Unicode MS" pitchFamily="34" charset="-128"/>
                <a:cs typeface="Arial Unicode MS" pitchFamily="34" charset="-128"/>
              </a:defRPr>
            </a:lvl4pPr>
            <a:lvl5pPr>
              <a:buClr>
                <a:srgbClr val="004290"/>
              </a:buClr>
              <a:defRPr>
                <a:latin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r>
              <a:rPr lang="de-DE" dirty="0" err="1"/>
              <a:t>Click</a:t>
            </a:r>
            <a:r>
              <a:rPr lang="de-DE" dirty="0"/>
              <a:t> to </a:t>
            </a:r>
            <a:r>
              <a:rPr lang="de-DE" dirty="0" err="1"/>
              <a:t>edit</a:t>
            </a:r>
            <a:r>
              <a:rPr lang="de-DE" dirty="0"/>
              <a:t> Master text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103188"/>
            <a:ext cx="8756650" cy="4572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418F"/>
            </a:gs>
            <a:gs pos="100000">
              <a:srgbClr val="5677C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1">
            <a:gsLst>
              <a:gs pos="0">
                <a:srgbClr val="0C2665"/>
              </a:gs>
              <a:gs pos="100000">
                <a:srgbClr val="9FB6D9"/>
              </a:gs>
            </a:gsLst>
            <a:lin ang="300000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2400" dirty="0">
              <a:latin typeface="Arial Unicode MS" pitchFamily="34" charset="-128"/>
              <a:ea typeface="Arial Unicode MS" charset="0"/>
              <a:cs typeface="Arial Unicode MS" pitchFamily="34" charset="-128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166688" y="817563"/>
            <a:ext cx="8815387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0" y="671513"/>
            <a:ext cx="9144000" cy="5708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 dirty="0">
              <a:latin typeface="Arial Unicode MS" pitchFamily="34" charset="-128"/>
              <a:ea typeface="Arial Unicode MS" pitchFamily="-108" charset="0"/>
              <a:cs typeface="Arial Unicode MS" pitchFamily="34" charset="-128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49287"/>
            <a:ext cx="9144000" cy="84137"/>
          </a:xfrm>
          <a:prstGeom prst="rect">
            <a:avLst/>
          </a:prstGeom>
          <a:gradFill>
            <a:gsLst>
              <a:gs pos="100000">
                <a:schemeClr val="accent4">
                  <a:tint val="37000"/>
                  <a:satMod val="300000"/>
                </a:schemeClr>
              </a:gs>
              <a:gs pos="0">
                <a:schemeClr val="bg1">
                  <a:lumMod val="95000"/>
                </a:schemeClr>
              </a:gs>
            </a:gsLst>
          </a:gradFill>
          <a:ln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solidFill>
                <a:schemeClr val="tx1"/>
              </a:solidFill>
              <a:latin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-3176" y="6375400"/>
            <a:ext cx="9144000" cy="482600"/>
          </a:xfrm>
          <a:prstGeom prst="rect">
            <a:avLst/>
          </a:prstGeom>
          <a:gradFill>
            <a:gsLst>
              <a:gs pos="23000">
                <a:srgbClr val="E4E4E4"/>
              </a:gs>
              <a:gs pos="100000">
                <a:srgbClr val="F8FBFF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latin typeface="Arial Unicode MS" pitchFamily="34" charset="-128"/>
              <a:ea typeface="ＭＳ Ｐゴシック" charset="-128"/>
              <a:cs typeface="Arial Unicode MS" pitchFamily="34" charset="-128"/>
            </a:endParaRPr>
          </a:p>
        </p:txBody>
      </p:sp>
      <p:sp>
        <p:nvSpPr>
          <p:cNvPr id="134175" name="Rectangle 31"/>
          <p:cNvSpPr>
            <a:spLocks noChangeArrowheads="1"/>
          </p:cNvSpPr>
          <p:nvPr userDrawn="1">
            <p:custDataLst>
              <p:tags r:id="rId14"/>
            </p:custDataLst>
          </p:nvPr>
        </p:nvSpPr>
        <p:spPr bwMode="auto">
          <a:xfrm>
            <a:off x="8517458" y="6434138"/>
            <a:ext cx="5043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Ins="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fld id="{6A113AA4-9849-FB42-8487-64854D6D9D95}" type="slidenum">
              <a:rPr lang="en-US" sz="1600">
                <a:solidFill>
                  <a:srgbClr val="004290"/>
                </a:solidFill>
                <a:latin typeface="Arial Unicode MS" pitchFamily="34" charset="-128"/>
                <a:ea typeface="Arial Unicode MS" pitchFamily="-108" charset="0"/>
                <a:cs typeface="Arial Unicode MS" pitchFamily="34" charset="-128"/>
              </a:rPr>
              <a:pPr algn="r">
                <a:defRPr/>
              </a:pPr>
              <a:t>‹Nr.›</a:t>
            </a:fld>
            <a:endParaRPr lang="en-US" sz="1600" dirty="0">
              <a:solidFill>
                <a:srgbClr val="004290"/>
              </a:solidFill>
              <a:latin typeface="Arial Unicode MS" pitchFamily="34" charset="-128"/>
              <a:ea typeface="Arial Unicode MS" pitchFamily="-108" charset="0"/>
              <a:cs typeface="Arial Unicode MS" pitchFamily="34" charset="-128"/>
            </a:endParaRPr>
          </a:p>
        </p:txBody>
      </p:sp>
      <p:sp>
        <p:nvSpPr>
          <p:cNvPr id="10" name="Text Placeholder 2"/>
          <p:cNvSpPr txBox="1">
            <a:spLocks/>
          </p:cNvSpPr>
          <p:nvPr userDrawn="1"/>
        </p:nvSpPr>
        <p:spPr bwMode="auto">
          <a:xfrm>
            <a:off x="2065283" y="6372224"/>
            <a:ext cx="5013434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SzTx/>
              <a:buFont typeface="Wingdings 2" pitchFamily="-106" charset="2"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 Unicode MS" pitchFamily="34" charset="-128"/>
                <a:ea typeface="Arial Unicode MS" pitchFamily="-106" charset="0"/>
                <a:cs typeface="Arial Unicode MS" pitchFamily="34" charset="-128"/>
              </a:rPr>
              <a:t>André Pomp</a:t>
            </a:r>
          </a:p>
        </p:txBody>
      </p:sp>
      <p:pic>
        <p:nvPicPr>
          <p:cNvPr id="31" name="Picture 30" descr="comsys-with-name-web.pdf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" y="6435111"/>
            <a:ext cx="1120235" cy="3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8" r:id="rId2"/>
    <p:sldLayoutId id="2147483993" r:id="rId3"/>
    <p:sldLayoutId id="2147483999" r:id="rId4"/>
    <p:sldLayoutId id="2147483994" r:id="rId5"/>
    <p:sldLayoutId id="2147483995" r:id="rId6"/>
    <p:sldLayoutId id="2147483989" r:id="rId7"/>
    <p:sldLayoutId id="2147483990" r:id="rId8"/>
    <p:sldLayoutId id="2147483991" r:id="rId9"/>
    <p:sldLayoutId id="2147483997" r:id="rId10"/>
    <p:sldLayoutId id="2147483996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Arial Unicode MS" pitchFamily="-108" charset="0"/>
          <a:cs typeface="Arial Unicode MS" pitchFamily="-10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Rounded MT Bold" pitchFamily="34" charset="0"/>
          <a:ea typeface="Arial Unicode MS" pitchFamily="-108" charset="0"/>
          <a:cs typeface="Arial Unicode MS" pitchFamily="-10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Rounded MT Bold" pitchFamily="34" charset="0"/>
          <a:ea typeface="Arial Unicode MS" pitchFamily="-108" charset="0"/>
          <a:cs typeface="Arial Unicode MS" pitchFamily="-10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Rounded MT Bold" pitchFamily="34" charset="0"/>
          <a:ea typeface="Arial Unicode MS" pitchFamily="-108" charset="0"/>
          <a:cs typeface="Arial Unicode MS" pitchFamily="-10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Rounded MT Bold" pitchFamily="34" charset="0"/>
          <a:ea typeface="Arial Unicode MS" pitchFamily="-108" charset="0"/>
          <a:cs typeface="Arial Unicode MS" pitchFamily="-10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418F"/>
          </a:solidFill>
          <a:latin typeface="Arial Rounded MT Bold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418F"/>
          </a:solidFill>
          <a:latin typeface="Arial Rounded MT Bold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418F"/>
          </a:solidFill>
          <a:latin typeface="Arial Rounded MT Bold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418F"/>
          </a:solidFill>
          <a:latin typeface="Arial Rounded MT Bold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418F"/>
        </a:buClr>
        <a:buFont typeface="Wingdings 2" pitchFamily="-106" charset="2"/>
        <a:buChar char=""/>
        <a:defRPr sz="2400">
          <a:solidFill>
            <a:schemeClr val="tx1"/>
          </a:solidFill>
          <a:latin typeface="Arial Unicode MS" pitchFamily="34" charset="-128"/>
          <a:ea typeface="Arial Unicode MS" pitchFamily="-108" charset="0"/>
          <a:cs typeface="Arial Unicode MS" pitchFamily="34" charset="-128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Font typeface="Wingdings 3" pitchFamily="-106" charset="2"/>
        <a:buChar char=""/>
        <a:defRPr sz="2000">
          <a:solidFill>
            <a:schemeClr val="tx1"/>
          </a:solidFill>
          <a:latin typeface="Arial Unicode MS" pitchFamily="34" charset="-128"/>
          <a:ea typeface="Arial Unicode MS" pitchFamily="-108" charset="0"/>
          <a:cs typeface="Arial Unicode MS" pitchFamily="34" charset="-128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Font typeface="Wingdings 2" pitchFamily="-106" charset="2"/>
        <a:buChar char="¾"/>
        <a:defRPr>
          <a:solidFill>
            <a:schemeClr val="tx1"/>
          </a:solidFill>
          <a:latin typeface="Arial Unicode MS" pitchFamily="34" charset="-128"/>
          <a:ea typeface="Arial Unicode MS" pitchFamily="-108" charset="0"/>
          <a:cs typeface="Arial Unicode MS" pitchFamily="34" charset="-128"/>
        </a:defRPr>
      </a:lvl3pPr>
      <a:lvl4pPr marL="15621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Font typeface="Wingdings 3" pitchFamily="-106" charset="2"/>
        <a:buChar char="¬"/>
        <a:defRPr>
          <a:solidFill>
            <a:schemeClr val="tx1"/>
          </a:solidFill>
          <a:latin typeface="Arial Unicode MS" pitchFamily="34" charset="-128"/>
          <a:ea typeface="Arial Unicode MS" pitchFamily="-108" charset="0"/>
          <a:cs typeface="Arial Unicode MS" pitchFamily="34" charset="-128"/>
        </a:defRPr>
      </a:lvl4pPr>
      <a:lvl5pPr marL="1981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Char char="-"/>
        <a:defRPr>
          <a:solidFill>
            <a:schemeClr val="tx1"/>
          </a:solidFill>
          <a:latin typeface="Arial Unicode MS" pitchFamily="34" charset="-128"/>
          <a:ea typeface="Arial Unicode MS" pitchFamily="-108" charset="0"/>
          <a:cs typeface="Arial Unicode MS" pitchFamily="34" charset="-128"/>
        </a:defRPr>
      </a:lvl5pPr>
      <a:lvl6pPr marL="2438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Char char="-"/>
        <a:defRPr>
          <a:solidFill>
            <a:schemeClr val="tx1"/>
          </a:solidFill>
          <a:latin typeface="Arial Unicode MS" pitchFamily="34" charset="-128"/>
        </a:defRPr>
      </a:lvl6pPr>
      <a:lvl7pPr marL="2895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Char char="-"/>
        <a:defRPr>
          <a:solidFill>
            <a:schemeClr val="tx1"/>
          </a:solidFill>
          <a:latin typeface="Arial Unicode MS" pitchFamily="34" charset="-128"/>
        </a:defRPr>
      </a:lvl7pPr>
      <a:lvl8pPr marL="3352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Char char="-"/>
        <a:defRPr>
          <a:solidFill>
            <a:schemeClr val="tx1"/>
          </a:solidFill>
          <a:latin typeface="Arial Unicode MS" pitchFamily="34" charset="-128"/>
        </a:defRPr>
      </a:lvl8pPr>
      <a:lvl9pPr marL="3810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Char char="-"/>
        <a:defRPr>
          <a:solidFill>
            <a:schemeClr val="tx1"/>
          </a:solidFill>
          <a:latin typeface="Arial Unicode MS" pitchFamily="34" charset="-128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521914" y="1098772"/>
            <a:ext cx="7966821" cy="1873189"/>
          </a:xfrm>
        </p:spPr>
        <p:txBody>
          <a:bodyPr/>
          <a:lstStyle/>
          <a:p>
            <a:r>
              <a:rPr lang="en-US" sz="3600" dirty="0">
                <a:ea typeface="Arial Unicode MS" pitchFamily="34" charset="-128"/>
              </a:rPr>
              <a:t>  Predicting Free Parking Spots using     </a:t>
            </a:r>
            <a:br>
              <a:rPr lang="en-US" sz="3600" dirty="0">
                <a:ea typeface="Arial Unicode MS" pitchFamily="34" charset="-128"/>
              </a:rPr>
            </a:br>
            <a:r>
              <a:rPr lang="en-US" sz="3600" dirty="0">
                <a:ea typeface="Arial Unicode MS" pitchFamily="34" charset="-128"/>
              </a:rPr>
              <a:t> Data Analytics and Machine Learning</a:t>
            </a:r>
            <a:br>
              <a:rPr lang="en-US" sz="3600" dirty="0">
                <a:ea typeface="Arial Unicode MS" pitchFamily="34" charset="-128"/>
              </a:rPr>
            </a:br>
            <a:r>
              <a:rPr lang="en-US" sz="3600" dirty="0">
                <a:ea typeface="Arial Unicode MS" pitchFamily="34" charset="-128"/>
              </a:rPr>
              <a:t>                      +                  +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28321" y="3712706"/>
            <a:ext cx="843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SzTx/>
              <a:buFont typeface="Wingdings 2" pitchFamily="-106" charset="2"/>
              <a:buNone/>
              <a:tabLst/>
              <a:defRPr/>
            </a:pPr>
            <a:r>
              <a:rPr lang="de-DE" sz="2200" u="sng" kern="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Andrei Ionita</a:t>
            </a:r>
          </a:p>
          <a:p>
            <a:pPr marL="342900" indent="-342900" algn="l">
              <a:lnSpc>
                <a:spcPct val="110000"/>
              </a:lnSpc>
              <a:spcBef>
                <a:spcPct val="20000"/>
              </a:spcBef>
              <a:buClr>
                <a:srgbClr val="00418F"/>
              </a:buClr>
              <a:defRPr/>
            </a:pPr>
            <a:r>
              <a:rPr lang="de-DE" sz="22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Supervisors: </a:t>
            </a:r>
            <a:r>
              <a:rPr lang="de-DE" sz="2200" kern="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André Pomp (IMA), </a:t>
            </a:r>
            <a:r>
              <a:rPr lang="de-DE" sz="2200" kern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Jó</a:t>
            </a:r>
            <a:r>
              <a:rPr lang="de-DE" sz="22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Agila Bitsch Link</a:t>
            </a:r>
            <a:endParaRPr kumimoji="0" lang="de-DE" sz="2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36892" y="5963170"/>
            <a:ext cx="440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Aachen / Master Initial Talk, </a:t>
            </a:r>
            <a:r>
              <a:rPr lang="de-DE" sz="1600" dirty="0" err="1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December</a:t>
            </a:r>
            <a:r>
              <a:rPr lang="de-DE" sz="16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2016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745" y="2272002"/>
            <a:ext cx="981362" cy="98136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148" y="2226389"/>
            <a:ext cx="1679868" cy="103970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500" y="2245133"/>
            <a:ext cx="1130784" cy="100174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Backup: Model Construction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500059"/>
              </p:ext>
            </p:extLst>
          </p:nvPr>
        </p:nvGraphicFramePr>
        <p:xfrm>
          <a:off x="638177" y="1396999"/>
          <a:ext cx="8020044" cy="2926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3">
                  <a:extLst>
                    <a:ext uri="{9D8B030D-6E8A-4147-A177-3AD203B41FA5}">
                      <a16:colId xmlns:a16="http://schemas.microsoft.com/office/drawing/2014/main" val="158722485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737312107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112863468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941720033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130258995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76675459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127645760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169706072"/>
                    </a:ext>
                  </a:extLst>
                </a:gridCol>
                <a:gridCol w="704846">
                  <a:extLst>
                    <a:ext uri="{9D8B030D-6E8A-4147-A177-3AD203B41FA5}">
                      <a16:colId xmlns:a16="http://schemas.microsoft.com/office/drawing/2014/main" val="4070438407"/>
                    </a:ext>
                  </a:extLst>
                </a:gridCol>
              </a:tblGrid>
              <a:tr h="1006503">
                <a:tc>
                  <a:txBody>
                    <a:bodyPr/>
                    <a:lstStyle/>
                    <a:p>
                      <a:r>
                        <a:rPr lang="de-DE" sz="16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Holiday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Weather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Traffic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Now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+30m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+ 1h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227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de-DE" sz="1600" dirty="0"/>
                        <a:t>01/06/2017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no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none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20740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de-DE" sz="1600" dirty="0"/>
                        <a:t>02/06/2017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no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small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5460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de-DE" sz="1600" dirty="0"/>
                        <a:t>0306/2017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small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043388"/>
                  </a:ext>
                </a:extLst>
              </a:tr>
            </a:tbl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713" y="2500110"/>
            <a:ext cx="471488" cy="4714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933" y="3186643"/>
            <a:ext cx="447048" cy="32272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17" y="3783873"/>
            <a:ext cx="461563" cy="438757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69427806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Back-up: </a:t>
            </a:r>
            <a:r>
              <a:rPr lang="de-DE" dirty="0" err="1"/>
              <a:t>Related</a:t>
            </a:r>
            <a:r>
              <a:rPr lang="de-DE" dirty="0"/>
              <a:t> Work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Focus on </a:t>
            </a:r>
            <a:r>
              <a:rPr lang="de-DE" dirty="0" err="1"/>
              <a:t>hardware</a:t>
            </a:r>
            <a:endParaRPr lang="de-DE" dirty="0"/>
          </a:p>
          <a:p>
            <a:pPr lvl="1"/>
            <a:r>
              <a:rPr lang="de-DE" dirty="0"/>
              <a:t>Sensors in </a:t>
            </a:r>
            <a:r>
              <a:rPr lang="de-DE" dirty="0" err="1"/>
              <a:t>cars</a:t>
            </a:r>
            <a:endParaRPr lang="de-DE" dirty="0"/>
          </a:p>
          <a:p>
            <a:pPr lvl="1"/>
            <a:r>
              <a:rPr lang="de-DE" dirty="0" err="1"/>
              <a:t>Insufficient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Focus on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source</a:t>
            </a:r>
            <a:endParaRPr lang="de-DE" dirty="0"/>
          </a:p>
          <a:p>
            <a:pPr lvl="1"/>
            <a:r>
              <a:rPr lang="de-DE" dirty="0" err="1"/>
              <a:t>Insufficient</a:t>
            </a:r>
            <a:r>
              <a:rPr lang="de-DE" dirty="0"/>
              <a:t> </a:t>
            </a:r>
            <a:r>
              <a:rPr lang="de-DE" dirty="0" err="1"/>
              <a:t>historical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On-Site </a:t>
            </a:r>
            <a:r>
              <a:rPr lang="de-DE" dirty="0" err="1"/>
              <a:t>collection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inexact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00050"/>
            <a:r>
              <a:rPr lang="de-DE" dirty="0"/>
              <a:t>Focus on </a:t>
            </a:r>
            <a:r>
              <a:rPr lang="de-DE" dirty="0" err="1"/>
              <a:t>sites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supply</a:t>
            </a:r>
            <a:endParaRPr lang="de-DE" dirty="0"/>
          </a:p>
          <a:p>
            <a:pPr marL="800100" lvl="1"/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attempts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extrapolate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areas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800100"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0195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ea typeface="Arial Unicode MS" pitchFamily="-110" charset="0"/>
                <a:cs typeface="Arial Unicode MS" pitchFamily="-110" charset="0"/>
              </a:rPr>
              <a:t>Motivation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0"/>
          </p:nvPr>
        </p:nvSpPr>
        <p:spPr>
          <a:xfrm>
            <a:off x="73025" y="769938"/>
            <a:ext cx="8891588" cy="5921375"/>
          </a:xfrm>
        </p:spPr>
        <p:txBody>
          <a:bodyPr/>
          <a:lstStyle/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Problem: Finding a parking spot takes a long time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pollutes the environment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causes unnecessary traffic</a:t>
            </a:r>
          </a:p>
          <a:p>
            <a:pPr lvl="1"/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Ideal: Information about nearby parking occupancy rates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Real-time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Before departure!</a:t>
            </a:r>
          </a:p>
          <a:p>
            <a:pPr marL="0" indent="0">
              <a:buNone/>
            </a:pPr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Starting points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Recurring patterns in parking occupancy 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Detect influencing factors in parking landscape</a:t>
            </a:r>
          </a:p>
          <a:p>
            <a:pPr lvl="1"/>
            <a:endParaRPr lang="en-US" dirty="0">
              <a:ea typeface="Arial Unicode MS" pitchFamily="-110" charset="0"/>
              <a:cs typeface="Arial Unicode MS" pitchFamily="-110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432" y="868063"/>
            <a:ext cx="1447799" cy="144779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424" y="4398716"/>
            <a:ext cx="2564189" cy="154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95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ea typeface="Arial Unicode MS" pitchFamily="-110" charset="0"/>
                <a:cs typeface="Arial Unicode MS" pitchFamily="-110" charset="0"/>
              </a:rPr>
              <a:t>Goals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0"/>
          </p:nvPr>
        </p:nvSpPr>
        <p:spPr>
          <a:xfrm>
            <a:off x="73025" y="769938"/>
            <a:ext cx="8891588" cy="5921375"/>
          </a:xfrm>
        </p:spPr>
        <p:txBody>
          <a:bodyPr/>
          <a:lstStyle/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Develop application for parking queries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Vision: back-end for in-car mobile apps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Simple query: return nearby locations with free spots</a:t>
            </a:r>
          </a:p>
          <a:p>
            <a:pPr marL="0" indent="0">
              <a:buNone/>
            </a:pPr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Build machine learning models for forecasting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Based on current free spots + contextual data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Events, Weather, Traffic</a:t>
            </a:r>
          </a:p>
          <a:p>
            <a:pPr marL="457200" lvl="1" indent="0">
              <a:buNone/>
            </a:pPr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Transfer models to locations with less data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Based on similar parking providers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Schools, Offices, Restaurants, etc.</a:t>
            </a:r>
          </a:p>
          <a:p>
            <a:pPr lvl="1"/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pPr marL="457200" lvl="1" indent="0">
              <a:buNone/>
            </a:pPr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pPr marL="457200" lvl="1" indent="0">
              <a:buNone/>
            </a:pPr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endParaRPr lang="en-US" dirty="0">
              <a:ea typeface="Arial Unicode MS" pitchFamily="-110" charset="0"/>
              <a:cs typeface="Arial Unicode MS" pitchFamily="-110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22" y="842894"/>
            <a:ext cx="2059328" cy="1768336"/>
          </a:xfrm>
          <a:prstGeom prst="rect">
            <a:avLst/>
          </a:prstGeom>
        </p:spPr>
      </p:pic>
      <p:cxnSp>
        <p:nvCxnSpPr>
          <p:cNvPr id="9" name="Gerader Verbinder 8"/>
          <p:cNvCxnSpPr/>
          <p:nvPr/>
        </p:nvCxnSpPr>
        <p:spPr bwMode="auto">
          <a:xfrm>
            <a:off x="8417876" y="4826835"/>
            <a:ext cx="0" cy="16978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 bwMode="auto">
          <a:xfrm>
            <a:off x="8008233" y="4984901"/>
            <a:ext cx="571500" cy="9523"/>
          </a:xfrm>
          <a:prstGeom prst="lin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Gerader Verbinder 18"/>
          <p:cNvCxnSpPr/>
          <p:nvPr/>
        </p:nvCxnSpPr>
        <p:spPr bwMode="auto">
          <a:xfrm>
            <a:off x="8020463" y="5306380"/>
            <a:ext cx="571500" cy="9226"/>
          </a:xfrm>
          <a:prstGeom prst="lin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Gerader Verbinder 19"/>
          <p:cNvCxnSpPr/>
          <p:nvPr/>
        </p:nvCxnSpPr>
        <p:spPr bwMode="auto">
          <a:xfrm>
            <a:off x="8010356" y="5634617"/>
            <a:ext cx="571500" cy="2784"/>
          </a:xfrm>
          <a:prstGeom prst="lin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Gerader Verbinder 20"/>
          <p:cNvCxnSpPr/>
          <p:nvPr/>
        </p:nvCxnSpPr>
        <p:spPr bwMode="auto">
          <a:xfrm>
            <a:off x="7996918" y="5931460"/>
            <a:ext cx="571500" cy="9523"/>
          </a:xfrm>
          <a:prstGeom prst="lin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Gerader Verbinder 21"/>
          <p:cNvCxnSpPr/>
          <p:nvPr/>
        </p:nvCxnSpPr>
        <p:spPr bwMode="auto">
          <a:xfrm>
            <a:off x="7996918" y="6242779"/>
            <a:ext cx="571500" cy="6739"/>
          </a:xfrm>
          <a:prstGeom prst="lin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8019086" y="4965383"/>
            <a:ext cx="483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</a:t>
            </a:r>
            <a:r>
              <a:rPr lang="de-DE" sz="1600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2</a:t>
            </a:r>
            <a:endParaRPr lang="de-DE" sz="2000" baseline="-25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pic>
        <p:nvPicPr>
          <p:cNvPr id="43" name="Grafik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385" y="5035866"/>
            <a:ext cx="247787" cy="249450"/>
          </a:xfrm>
          <a:prstGeom prst="rect">
            <a:avLst/>
          </a:prstGeom>
        </p:spPr>
      </p:pic>
      <p:pic>
        <p:nvPicPr>
          <p:cNvPr id="45" name="Grafik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186" y="5969571"/>
            <a:ext cx="247787" cy="249450"/>
          </a:xfrm>
          <a:prstGeom prst="rect">
            <a:avLst/>
          </a:prstGeom>
        </p:spPr>
      </p:pic>
      <p:sp>
        <p:nvSpPr>
          <p:cNvPr id="50" name="Textfeld 49"/>
          <p:cNvSpPr txBox="1"/>
          <p:nvPr/>
        </p:nvSpPr>
        <p:spPr>
          <a:xfrm>
            <a:off x="6659600" y="5266702"/>
            <a:ext cx="483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</a:t>
            </a:r>
            <a:r>
              <a:rPr lang="de-DE" sz="1600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1</a:t>
            </a:r>
            <a:endParaRPr lang="de-DE" sz="2000" baseline="-25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6659017" y="5601885"/>
            <a:ext cx="483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</a:t>
            </a:r>
            <a:r>
              <a:rPr lang="de-DE" sz="1600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1</a:t>
            </a:r>
            <a:endParaRPr lang="de-DE" sz="2000" baseline="-25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6682892" y="5904225"/>
            <a:ext cx="483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</a:t>
            </a:r>
            <a:r>
              <a:rPr lang="de-DE" sz="1600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1</a:t>
            </a:r>
            <a:endParaRPr lang="de-DE" sz="2000" baseline="-25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18441" name="Sprechblase: rechteckig 18440"/>
          <p:cNvSpPr/>
          <p:nvPr/>
        </p:nvSpPr>
        <p:spPr bwMode="auto">
          <a:xfrm>
            <a:off x="8480766" y="4350069"/>
            <a:ext cx="470607" cy="405540"/>
          </a:xfrm>
          <a:prstGeom prst="wedgeRectCallo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kumimoji="0" lang="de-D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7" name="Gerader Verbinder 56"/>
          <p:cNvCxnSpPr/>
          <p:nvPr/>
        </p:nvCxnSpPr>
        <p:spPr bwMode="auto">
          <a:xfrm>
            <a:off x="7093901" y="4826835"/>
            <a:ext cx="0" cy="16978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Sprechblase: rechteckig 59"/>
          <p:cNvSpPr/>
          <p:nvPr/>
        </p:nvSpPr>
        <p:spPr bwMode="auto">
          <a:xfrm>
            <a:off x="7185154" y="4350069"/>
            <a:ext cx="470607" cy="405540"/>
          </a:xfrm>
          <a:prstGeom prst="wedgeRectCallo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78%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>
            <a:off x="6688391" y="4994424"/>
            <a:ext cx="571500" cy="9523"/>
          </a:xfrm>
          <a:prstGeom prst="lin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>
            <a:off x="6688391" y="5310993"/>
            <a:ext cx="571500" cy="9523"/>
          </a:xfrm>
          <a:prstGeom prst="lin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>
            <a:off x="6684721" y="5622800"/>
            <a:ext cx="571500" cy="9523"/>
          </a:xfrm>
          <a:prstGeom prst="lin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Gerader Verbinder 64"/>
          <p:cNvCxnSpPr/>
          <p:nvPr/>
        </p:nvCxnSpPr>
        <p:spPr bwMode="auto">
          <a:xfrm>
            <a:off x="6682892" y="5934607"/>
            <a:ext cx="571500" cy="9523"/>
          </a:xfrm>
          <a:prstGeom prst="lin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Gerader Verbinder 65"/>
          <p:cNvCxnSpPr/>
          <p:nvPr/>
        </p:nvCxnSpPr>
        <p:spPr bwMode="auto">
          <a:xfrm>
            <a:off x="6682892" y="6249518"/>
            <a:ext cx="571500" cy="9523"/>
          </a:xfrm>
          <a:prstGeom prst="lin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feld 66"/>
          <p:cNvSpPr txBox="1"/>
          <p:nvPr/>
        </p:nvSpPr>
        <p:spPr>
          <a:xfrm>
            <a:off x="8010155" y="5298742"/>
            <a:ext cx="483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</a:t>
            </a:r>
            <a:r>
              <a:rPr lang="de-DE" sz="1600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2</a:t>
            </a:r>
            <a:endParaRPr lang="de-DE" sz="2000" baseline="-25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8013745" y="5601885"/>
            <a:ext cx="483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</a:t>
            </a:r>
            <a:r>
              <a:rPr lang="de-DE" sz="1600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2</a:t>
            </a:r>
            <a:endParaRPr lang="de-DE" sz="2000" baseline="-25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706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  <p:bldP spid="37" grpId="0"/>
      <p:bldP spid="50" grpId="0"/>
      <p:bldP spid="51" grpId="0"/>
      <p:bldP spid="52" grpId="0"/>
      <p:bldP spid="18441" grpId="0" animBg="1"/>
      <p:bldP spid="60" grpId="0" animBg="1"/>
      <p:bldP spid="67" grpId="0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Approach (1/2)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0"/>
          </p:nvPr>
        </p:nvSpPr>
        <p:spPr>
          <a:xfrm>
            <a:off x="73025" y="769938"/>
            <a:ext cx="8891588" cy="5921375"/>
          </a:xfrm>
        </p:spPr>
        <p:txBody>
          <a:bodyPr/>
          <a:lstStyle/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Identify parking spots on the map</a:t>
            </a:r>
          </a:p>
          <a:p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/>
              <a:t>Used data sources</a:t>
            </a:r>
          </a:p>
          <a:p>
            <a:pPr lvl="1"/>
            <a:r>
              <a:rPr lang="en-US" dirty="0"/>
              <a:t>Sensors</a:t>
            </a:r>
          </a:p>
          <a:p>
            <a:pPr lvl="2"/>
            <a:r>
              <a:rPr lang="en-US" dirty="0"/>
              <a:t>Monitor parking spot changes</a:t>
            </a:r>
          </a:p>
          <a:p>
            <a:pPr lvl="1"/>
            <a:r>
              <a:rPr lang="en-US" dirty="0"/>
              <a:t>Parking Meters (City of Aachen)</a:t>
            </a:r>
          </a:p>
          <a:p>
            <a:pPr lvl="2"/>
            <a:r>
              <a:rPr lang="en-US" dirty="0"/>
              <a:t>Historical data</a:t>
            </a:r>
          </a:p>
          <a:p>
            <a:pPr lvl="1"/>
            <a:r>
              <a:rPr lang="en-US" dirty="0"/>
              <a:t>Car Parks, Concerts, Weather, Traffic</a:t>
            </a:r>
          </a:p>
          <a:p>
            <a:pPr lvl="2"/>
            <a:r>
              <a:rPr lang="en-US" dirty="0"/>
              <a:t>Public available online</a:t>
            </a:r>
          </a:p>
          <a:p>
            <a:pPr lvl="2"/>
            <a:endParaRPr lang="en-US" dirty="0"/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Feature engineer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Cluster parking spots into parking locations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Associate events to PLs using (</a:t>
            </a:r>
            <a:r>
              <a:rPr lang="en-US" dirty="0" err="1">
                <a:ea typeface="Arial Unicode MS" pitchFamily="-110" charset="0"/>
                <a:cs typeface="Arial Unicode MS" pitchFamily="-110" charset="0"/>
              </a:rPr>
              <a:t>lat</a:t>
            </a:r>
            <a:r>
              <a:rPr lang="en-US" dirty="0">
                <a:ea typeface="Arial Unicode MS" pitchFamily="-110" charset="0"/>
                <a:cs typeface="Arial Unicode MS" pitchFamily="-110" charset="0"/>
              </a:rPr>
              <a:t>, </a:t>
            </a:r>
            <a:r>
              <a:rPr lang="en-US" dirty="0" err="1">
                <a:ea typeface="Arial Unicode MS" pitchFamily="-110" charset="0"/>
                <a:cs typeface="Arial Unicode MS" pitchFamily="-110" charset="0"/>
              </a:rPr>
              <a:t>lon</a:t>
            </a:r>
            <a:r>
              <a:rPr lang="en-US" dirty="0">
                <a:ea typeface="Arial Unicode MS" pitchFamily="-110" charset="0"/>
                <a:cs typeface="Arial Unicode MS" pitchFamily="-110" charset="0"/>
              </a:rPr>
              <a:t>) </a:t>
            </a:r>
          </a:p>
          <a:p>
            <a:pPr marL="914400" lvl="2" indent="0">
              <a:buNone/>
            </a:pPr>
            <a:r>
              <a:rPr lang="en-US" dirty="0"/>
              <a:t> </a:t>
            </a:r>
          </a:p>
          <a:p>
            <a:pPr marL="914400" lvl="2" indent="0">
              <a:buNone/>
            </a:pPr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endParaRPr lang="en-US" dirty="0">
              <a:ea typeface="Arial Unicode MS" pitchFamily="-110" charset="0"/>
              <a:cs typeface="Arial Unicode MS" pitchFamily="-110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151" y="769938"/>
            <a:ext cx="963612" cy="9636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49" y="4810124"/>
            <a:ext cx="1733551" cy="173355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85" y="2253962"/>
            <a:ext cx="1666877" cy="147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871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 (2/2)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Model / parking location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Features: Timestamp, [...], Free Spots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Target: Free Spots in 1h, 2h, etc.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Prediction Models</a:t>
            </a:r>
          </a:p>
          <a:p>
            <a:pPr lvl="1"/>
            <a:r>
              <a:rPr lang="en-US" dirty="0"/>
              <a:t>Neural Networks</a:t>
            </a:r>
          </a:p>
          <a:p>
            <a:pPr lvl="1"/>
            <a:r>
              <a:rPr lang="en-US" dirty="0"/>
              <a:t>Support Vector Machines</a:t>
            </a:r>
          </a:p>
          <a:p>
            <a:pPr lvl="1"/>
            <a:r>
              <a:rPr lang="en-US" dirty="0"/>
              <a:t>ARIMA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…</a:t>
            </a:r>
          </a:p>
          <a:p>
            <a:pPr marL="457200" lvl="1" indent="0">
              <a:buNone/>
            </a:pPr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Define similarity measures for parking locations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Based on parking providers and PL size</a:t>
            </a:r>
          </a:p>
          <a:p>
            <a:pPr marL="0" indent="0">
              <a:buNone/>
            </a:pPr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pPr lvl="1"/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pPr lvl="1"/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pPr lvl="1"/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pPr lvl="1"/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735" y="2416683"/>
            <a:ext cx="3104953" cy="206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889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Challenges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0"/>
          </p:nvPr>
        </p:nvSpPr>
        <p:spPr>
          <a:xfrm>
            <a:off x="73025" y="769938"/>
            <a:ext cx="8891588" cy="5921375"/>
          </a:xfrm>
        </p:spPr>
        <p:txBody>
          <a:bodyPr/>
          <a:lstStyle/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Parking-data shortage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Interpolation of sparse parking data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On-site collection of data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Use online available data</a:t>
            </a:r>
          </a:p>
          <a:p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Identification of Parking Spots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Data is not up to date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Short-term closing of streets / construction-sites</a:t>
            </a:r>
          </a:p>
          <a:p>
            <a:pPr marL="457200" lvl="1" indent="0">
              <a:buNone/>
            </a:pPr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Events not captured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E.g. Demonstration suspends traffic for streets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Unexpected incidents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081" y="4896128"/>
            <a:ext cx="1255438" cy="125543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188" y="2876831"/>
            <a:ext cx="1337224" cy="134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086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5677C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ea typeface="Arial Unicode MS" pitchFamily="-110" charset="0"/>
                <a:cs typeface="Arial Unicode MS" pitchFamily="-110" charset="0"/>
              </a:rPr>
              <a:t>Evaluation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0"/>
          </p:nvPr>
        </p:nvSpPr>
        <p:spPr>
          <a:xfrm>
            <a:off x="73025" y="769938"/>
            <a:ext cx="8891588" cy="5921375"/>
          </a:xfrm>
        </p:spPr>
        <p:txBody>
          <a:bodyPr/>
          <a:lstStyle/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…during Feature Selection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Visualize and check independence of ML features</a:t>
            </a:r>
          </a:p>
          <a:p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…during Parking Location Clustering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Check parking-provider separation of parking spots</a:t>
            </a:r>
          </a:p>
          <a:p>
            <a:pPr marL="457200" lvl="1" indent="0">
              <a:buNone/>
            </a:pPr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Compare forecasted to real-time values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Detect and explain differences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Add Feature and reiterate</a:t>
            </a:r>
          </a:p>
          <a:p>
            <a:pPr marL="457200" lvl="1" indent="0">
              <a:buNone/>
            </a:pPr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Visualize Parking Profiles 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make associations to parking activities</a:t>
            </a:r>
          </a:p>
          <a:p>
            <a:pPr lvl="1"/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pPr lvl="1"/>
            <a:endParaRPr lang="en-US" dirty="0">
              <a:ea typeface="Arial Unicode MS" pitchFamily="-110" charset="0"/>
              <a:cs typeface="Arial Unicode MS" pitchFamily="-110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479634" y="327511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75" y="3429000"/>
            <a:ext cx="2584463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383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Time Planning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0"/>
          </p:nvPr>
        </p:nvSpPr>
        <p:spPr>
          <a:xfrm>
            <a:off x="73025" y="769938"/>
            <a:ext cx="8891588" cy="5921375"/>
          </a:xfrm>
        </p:spPr>
        <p:txBody>
          <a:bodyPr/>
          <a:lstStyle/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Literature Review (2 weeks)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Identify relevant sources</a:t>
            </a: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Concept Design (2 weeks)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Decide on in-detail approach </a:t>
            </a: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Implementation (10 weeks)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Architecture design (2 weeks)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Feature collection and engineering (4 weeks)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Model application (4 weeks)</a:t>
            </a: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Evaluation (3 weeks)</a:t>
            </a: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Writing and Documentation (6 weeks)</a:t>
            </a:r>
          </a:p>
          <a:p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Buffer (1 week)</a:t>
            </a:r>
          </a:p>
        </p:txBody>
      </p:sp>
      <p:pic>
        <p:nvPicPr>
          <p:cNvPr id="4" name="Picture 3" descr="C:\Users\Andre\AppData\Local\Microsoft\Windows\Temporary Internet Files\Content.IE5\12DDMK68\MC90043253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434" y="1135292"/>
            <a:ext cx="1225481" cy="84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84"/>
          <p:cNvCxnSpPr/>
          <p:nvPr/>
        </p:nvCxnSpPr>
        <p:spPr bwMode="auto">
          <a:xfrm flipH="1">
            <a:off x="7114052" y="2723069"/>
            <a:ext cx="1543293" cy="0"/>
          </a:xfrm>
          <a:prstGeom prst="straightConnector1">
            <a:avLst/>
          </a:prstGeom>
          <a:solidFill>
            <a:srgbClr val="EAEAEA"/>
          </a:solidFill>
          <a:ln w="152400" cap="flat" cmpd="sng" algn="ctr">
            <a:solidFill>
              <a:srgbClr val="E73B00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pic>
        <p:nvPicPr>
          <p:cNvPr id="6" name="Picture 4" descr="C:\Users\Andre\AppData\Local\Microsoft\Windows\Temporary Internet Files\Content.IE5\8EHR9GJF\MC900434929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605" y="3983848"/>
            <a:ext cx="1999136" cy="199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2257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Conclusion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0"/>
          </p:nvPr>
        </p:nvSpPr>
        <p:spPr>
          <a:xfrm>
            <a:off x="73025" y="769938"/>
            <a:ext cx="8891588" cy="5921375"/>
          </a:xfrm>
        </p:spPr>
        <p:txBody>
          <a:bodyPr/>
          <a:lstStyle/>
          <a:p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Tackling the parking problem in cities</a:t>
            </a:r>
          </a:p>
          <a:p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Complementary data sources</a:t>
            </a:r>
          </a:p>
          <a:p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Train models with current &amp; historical data</a:t>
            </a:r>
          </a:p>
          <a:p>
            <a:pPr marL="0" indent="0">
              <a:buNone/>
            </a:pPr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Apply models where no data exists</a:t>
            </a:r>
          </a:p>
          <a:p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Use the application to answer simple driver queries</a:t>
            </a:r>
          </a:p>
          <a:p>
            <a:pPr lvl="1"/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pPr marL="0" indent="0">
              <a:buNone/>
            </a:pPr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endParaRPr lang="en-US" dirty="0">
              <a:ea typeface="Arial Unicode MS" pitchFamily="-110" charset="0"/>
              <a:cs typeface="Arial Unicode MS" pitchFamily="-110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282" y="3971925"/>
            <a:ext cx="1328738" cy="236220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140" y="903289"/>
            <a:ext cx="2097880" cy="138950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395" y="2555042"/>
            <a:ext cx="844720" cy="84472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582" y="2502344"/>
            <a:ext cx="950118" cy="9501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167" y="2627028"/>
            <a:ext cx="737174" cy="700749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3311881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Vorlesungen-Layout">
  <a:themeElements>
    <a:clrScheme name="Ds-Template">
      <a:dk1>
        <a:srgbClr val="000000"/>
      </a:dk1>
      <a:lt1>
        <a:sysClr val="window" lastClr="FFFFFF"/>
      </a:lt1>
      <a:dk2>
        <a:srgbClr val="000000"/>
      </a:dk2>
      <a:lt2>
        <a:srgbClr val="BBC0AC"/>
      </a:lt2>
      <a:accent1>
        <a:srgbClr val="EEAC19"/>
      </a:accent1>
      <a:accent2>
        <a:srgbClr val="E07602"/>
      </a:accent2>
      <a:accent3>
        <a:srgbClr val="9FF726"/>
      </a:accent3>
      <a:accent4>
        <a:srgbClr val="8BA8D3"/>
      </a:accent4>
      <a:accent5>
        <a:srgbClr val="21449B"/>
      </a:accent5>
      <a:accent6>
        <a:srgbClr val="5E82B7"/>
      </a:accent6>
      <a:hlink>
        <a:srgbClr val="DF7408"/>
      </a:hlink>
      <a:folHlink>
        <a:srgbClr val="DE720C"/>
      </a:folHlink>
    </a:clrScheme>
    <a:fontScheme name="Vorlesungen-Layout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lnDef>
  </a:objectDefaults>
  <a:extraClrSchemeLst>
    <a:extraClrScheme>
      <a:clrScheme name="Vorlesungen-Layo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esungen-Layo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esungen-Layo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esungen-Layo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esungen-Layo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esungen-Layo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esungen-Layo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1457</Words>
  <Application>Microsoft Office PowerPoint</Application>
  <PresentationFormat>Bildschirmpräsentation (4:3)</PresentationFormat>
  <Paragraphs>214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21" baseType="lpstr">
      <vt:lpstr>Arial Unicode MS</vt:lpstr>
      <vt:lpstr>Courier New</vt:lpstr>
      <vt:lpstr>Wingdings 2</vt:lpstr>
      <vt:lpstr>Arial Rounded MT Bold</vt:lpstr>
      <vt:lpstr>Times New Roman</vt:lpstr>
      <vt:lpstr>Wingdings 3</vt:lpstr>
      <vt:lpstr>Arial</vt:lpstr>
      <vt:lpstr>Verdana</vt:lpstr>
      <vt:lpstr>ＭＳ Ｐゴシック</vt:lpstr>
      <vt:lpstr>Vorlesungen-Layout</vt:lpstr>
      <vt:lpstr>  Predicting Free Parking Spots using       Data Analytics and Machine Learning                       +                  +</vt:lpstr>
      <vt:lpstr>Motivation</vt:lpstr>
      <vt:lpstr>Goals</vt:lpstr>
      <vt:lpstr>Approach (1/2)</vt:lpstr>
      <vt:lpstr>Approach (2/2)</vt:lpstr>
      <vt:lpstr>Challenges</vt:lpstr>
      <vt:lpstr>Evaluation</vt:lpstr>
      <vt:lpstr>Time Planning</vt:lpstr>
      <vt:lpstr>Conclusion</vt:lpstr>
      <vt:lpstr>Backup: Model Construction</vt:lpstr>
      <vt:lpstr>Back-up: Related Work</vt:lpstr>
    </vt:vector>
  </TitlesOfParts>
  <Manager/>
  <Company>Schuh Group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Parking_Initial_Talk_v3.pptx</dc:title>
  <dc:subject/>
  <dc:creator>ionita</dc:creator>
  <cp:keywords/>
  <dc:description/>
  <cp:lastModifiedBy>Andrei Ionita</cp:lastModifiedBy>
  <cp:revision>2254</cp:revision>
  <cp:lastPrinted>2009-03-26T18:25:42Z</cp:lastPrinted>
  <dcterms:created xsi:type="dcterms:W3CDTF">2009-04-03T11:12:54Z</dcterms:created>
  <dcterms:modified xsi:type="dcterms:W3CDTF">2016-12-07T11:11:10Z</dcterms:modified>
  <cp:category/>
</cp:coreProperties>
</file>