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930" r:id="rId2"/>
    <p:sldId id="941" r:id="rId3"/>
    <p:sldId id="953" r:id="rId4"/>
    <p:sldId id="942" r:id="rId5"/>
    <p:sldId id="952" r:id="rId6"/>
    <p:sldId id="951" r:id="rId7"/>
    <p:sldId id="943" r:id="rId8"/>
    <p:sldId id="944" r:id="rId9"/>
    <p:sldId id="945" r:id="rId10"/>
    <p:sldId id="946" r:id="rId11"/>
    <p:sldId id="947" r:id="rId12"/>
    <p:sldId id="948" r:id="rId13"/>
    <p:sldId id="949" r:id="rId14"/>
    <p:sldId id="950" r:id="rId15"/>
    <p:sldId id="933" r:id="rId16"/>
    <p:sldId id="887" r:id="rId17"/>
  </p:sldIdLst>
  <p:sldSz cx="9144000" cy="6858000" type="screen4x3"/>
  <p:notesSz cx="6797675" cy="9928225"/>
  <p:custDataLst>
    <p:tags r:id="rId21"/>
  </p:custDataLst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90"/>
    <a:srgbClr val="AABBD9"/>
    <a:srgbClr val="9CB5DF"/>
    <a:srgbClr val="617DAB"/>
    <a:srgbClr val="FFB7A6"/>
    <a:srgbClr val="00418F"/>
    <a:srgbClr val="66A1DB"/>
    <a:srgbClr val="3E5C93"/>
    <a:srgbClr val="456399"/>
    <a:srgbClr val="E73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8" autoAdjust="0"/>
    <p:restoredTop sz="91677" autoAdjust="0"/>
  </p:normalViewPr>
  <p:slideViewPr>
    <p:cSldViewPr snapToGrid="0">
      <p:cViewPr varScale="1">
        <p:scale>
          <a:sx n="116" d="100"/>
          <a:sy n="116" d="100"/>
        </p:scale>
        <p:origin x="-1088" y="-112"/>
      </p:cViewPr>
      <p:guideLst>
        <p:guide orient="horz" pos="2160"/>
        <p:guide pos="10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56"/>
    </p:cViewPr>
  </p:sorterViewPr>
  <p:notesViewPr>
    <p:cSldViewPr snapToGrid="0">
      <p:cViewPr>
        <p:scale>
          <a:sx n="100" d="100"/>
          <a:sy n="100" d="100"/>
        </p:scale>
        <p:origin x="-1230" y="-72"/>
      </p:cViewPr>
      <p:guideLst>
        <p:guide orient="horz" pos="3106"/>
        <p:guide pos="2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0475" y="0"/>
            <a:ext cx="29972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12725" y="9482138"/>
            <a:ext cx="29273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l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86163" y="9482138"/>
            <a:ext cx="29987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493541" y="0"/>
            <a:ext cx="185072" cy="36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641" tIns="45829" rIns="91641" bIns="45829">
            <a:prstTxWarp prst="textNoShape">
              <a:avLst/>
            </a:prstTxWarp>
            <a:spAutoFit/>
          </a:bodyPr>
          <a:lstStyle/>
          <a:p>
            <a:pPr algn="r" defTabSz="4422775">
              <a:defRPr/>
            </a:pPr>
            <a:endParaRPr lang="en-US" sz="1800" dirty="0">
              <a:latin typeface="Arial"/>
              <a:ea typeface="Arial"/>
              <a:cs typeface="Arial"/>
            </a:endParaRP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66738" y="0"/>
            <a:ext cx="450532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982" tIns="45481" rIns="90982" bIns="45481">
            <a:prstTxWarp prst="textNoShape">
              <a:avLst/>
            </a:prstTxWarp>
            <a:spAutoFit/>
          </a:bodyPr>
          <a:lstStyle/>
          <a:p>
            <a:pPr algn="l" defTabSz="4422775">
              <a:defRPr/>
            </a:pPr>
            <a:endParaRPr lang="en-US" sz="1800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086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>
            <a:lvl1pPr algn="l" defTabSz="4422775">
              <a:defRPr sz="18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4288" y="0"/>
            <a:ext cx="2951162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4238" y="723900"/>
            <a:ext cx="5005387" cy="3754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22813"/>
            <a:ext cx="4957762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273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l" defTabSz="4422775">
              <a:defRPr sz="18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4288" y="9444038"/>
            <a:ext cx="29511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015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de-DE" dirty="0" err="1" smtClean="0"/>
              <a:t>nimation</a:t>
            </a:r>
            <a:r>
              <a:rPr lang="de-DE" dirty="0" smtClean="0"/>
              <a:t> + text mit klammer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multi-hop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networks</a:t>
            </a:r>
            <a:r>
              <a:rPr lang="de-DE" baseline="0" dirty="0" smtClean="0"/>
              <a:t>?</a:t>
            </a:r>
          </a:p>
          <a:p>
            <a:r>
              <a:rPr lang="de-DE" baseline="0" dirty="0" err="1" smtClean="0"/>
              <a:t>Ths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useful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1.emf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Sky">
    <p:bg>
      <p:bgPr>
        <a:gradFill rotWithShape="0">
          <a:gsLst>
            <a:gs pos="0">
              <a:srgbClr val="9FB5D9"/>
            </a:gs>
            <a:gs pos="100000">
              <a:srgbClr val="598CC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5965825"/>
            <a:ext cx="4572000" cy="338138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de-DE" sz="1600" dirty="0">
                <a:solidFill>
                  <a:srgbClr val="0D2766"/>
                </a:solidFill>
                <a:latin typeface="Arial"/>
                <a:ea typeface="Arial"/>
                <a:cs typeface="Arial"/>
              </a:rPr>
              <a:t>http</a:t>
            </a:r>
            <a:r>
              <a:rPr lang="de-DE" sz="1600" dirty="0" smtClean="0">
                <a:solidFill>
                  <a:srgbClr val="0D2766"/>
                </a:solidFill>
                <a:latin typeface="Arial"/>
                <a:ea typeface="Arial"/>
                <a:cs typeface="Arial"/>
              </a:rPr>
              <a:t>://comsys.rwth-aachen.de/</a:t>
            </a:r>
            <a:endParaRPr lang="de-DE" sz="1600" dirty="0">
              <a:solidFill>
                <a:srgbClr val="0D2766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"/>
              <a:ea typeface="Arial"/>
              <a:cs typeface="Arial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C8FCA"/>
                </a:solidFill>
                <a:latin typeface="Arial"/>
                <a:cs typeface="Arial"/>
              </a:defRPr>
            </a:lvl1pPr>
          </a:lstStyle>
          <a:p>
            <a:pPr lvl="0"/>
            <a:endParaRPr lang="de-DE" dirty="0" smtClean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6375400"/>
            <a:ext cx="9159876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"/>
              <a:ea typeface="Arial"/>
              <a:cs typeface="Arial"/>
            </a:endParaRPr>
          </a:p>
        </p:txBody>
      </p:sp>
      <p:pic>
        <p:nvPicPr>
          <p:cNvPr id="2" name="Picture 1" descr="rwth_comsys_bild_cmy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33" y="6409415"/>
            <a:ext cx="2030415" cy="39617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Sea">
    <p:bg>
      <p:bgPr>
        <a:gradFill rotWithShape="0">
          <a:gsLst>
            <a:gs pos="0">
              <a:srgbClr val="0D2766"/>
            </a:gs>
            <a:gs pos="100000">
              <a:srgbClr val="9FB5D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5965825"/>
            <a:ext cx="4572000" cy="338138"/>
          </a:xfrm>
          <a:prstGeom prst="rect">
            <a:avLst/>
          </a:prstGeom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de-DE" sz="160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http</a:t>
            </a:r>
            <a:r>
              <a:rPr lang="de-DE" sz="1600" dirty="0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://comsys.rwth-aachen.de/</a:t>
            </a:r>
            <a:endParaRPr lang="de-DE" sz="160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"/>
              <a:ea typeface="Arial"/>
              <a:cs typeface="Arial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 marL="342900" marR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 b="1">
                <a:solidFill>
                  <a:srgbClr val="5E76A6"/>
                </a:solidFill>
                <a:latin typeface="Arial"/>
                <a:cs typeface="Arial"/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endParaRPr lang="de-DE" dirty="0" smtClean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6375400"/>
            <a:ext cx="9159876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"/>
              <a:ea typeface="Arial"/>
              <a:cs typeface="Arial"/>
            </a:endParaRPr>
          </a:p>
        </p:txBody>
      </p:sp>
      <p:pic>
        <p:nvPicPr>
          <p:cNvPr id="14" name="Picture 13" descr="rwth_comsys_bild_cmy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33" y="6409415"/>
            <a:ext cx="2030415" cy="39617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-sky-blue">
    <p:bg>
      <p:bgPr>
        <a:gradFill rotWithShape="0">
          <a:gsLst>
            <a:gs pos="0">
              <a:srgbClr val="9FB5D9"/>
            </a:gs>
            <a:gs pos="100000">
              <a:srgbClr val="598CC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"/>
              <a:ea typeface="Arial"/>
              <a:cs typeface="Arial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C8FCA"/>
                </a:solidFill>
                <a:latin typeface="Arial"/>
                <a:cs typeface="Arial"/>
              </a:defRPr>
            </a:lvl1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-seablue">
    <p:bg>
      <p:bgPr>
        <a:gradFill rotWithShape="0">
          <a:gsLst>
            <a:gs pos="0">
              <a:srgbClr val="0D2766"/>
            </a:gs>
            <a:gs pos="100000">
              <a:srgbClr val="9FB5D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"/>
              <a:ea typeface="Arial"/>
              <a:cs typeface="Arial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E76A6"/>
                </a:solidFill>
                <a:latin typeface="Arial"/>
                <a:cs typeface="Arial"/>
              </a:defRPr>
            </a:lvl1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03188"/>
            <a:ext cx="8756650" cy="4572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07806" y="891487"/>
            <a:ext cx="8756062" cy="5311697"/>
          </a:xfrm>
        </p:spPr>
        <p:txBody>
          <a:bodyPr/>
          <a:lstStyle>
            <a:lvl1pPr>
              <a:buClr>
                <a:srgbClr val="004290"/>
              </a:buClr>
              <a:defRPr b="1">
                <a:solidFill>
                  <a:srgbClr val="004290"/>
                </a:solidFill>
                <a:latin typeface="Arial"/>
                <a:cs typeface="Arial"/>
              </a:defRPr>
            </a:lvl1pPr>
            <a:lvl2pPr>
              <a:buClr>
                <a:srgbClr val="004290"/>
              </a:buClr>
              <a:defRPr>
                <a:latin typeface="Arial"/>
                <a:cs typeface="Arial"/>
              </a:defRPr>
            </a:lvl2pPr>
            <a:lvl3pPr>
              <a:buClr>
                <a:srgbClr val="004290"/>
              </a:buClr>
              <a:defRPr>
                <a:latin typeface="Arial"/>
                <a:cs typeface="Arial"/>
              </a:defRPr>
            </a:lvl3pPr>
            <a:lvl4pPr>
              <a:buClr>
                <a:srgbClr val="004290"/>
              </a:buClr>
              <a:defRPr>
                <a:latin typeface="Arial"/>
                <a:cs typeface="Arial"/>
              </a:defRPr>
            </a:lvl4pPr>
            <a:lvl5pPr>
              <a:buClr>
                <a:srgbClr val="004290"/>
              </a:buCl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dirty="0" err="1" smtClean="0"/>
              <a:t>Click</a:t>
            </a:r>
            <a:r>
              <a:rPr lang="de-DE" dirty="0" smtClean="0"/>
              <a:t> to </a:t>
            </a:r>
            <a:r>
              <a:rPr lang="de-DE" dirty="0" err="1" smtClean="0"/>
              <a:t>edit</a:t>
            </a:r>
            <a:r>
              <a:rPr lang="de-DE" dirty="0" smtClean="0"/>
              <a:t> Master text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03188"/>
            <a:ext cx="8756650" cy="4572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21751" y="6434138"/>
            <a:ext cx="3431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fld id="{C4701650-41B2-7A4D-B223-84DBE99DBB49}" type="slidenum">
              <a:rPr lang="en-US" sz="1600">
                <a:solidFill>
                  <a:srgbClr val="004290"/>
                </a:solidFill>
                <a:latin typeface="Arial"/>
                <a:ea typeface="Arial"/>
                <a:cs typeface="Arial"/>
              </a:rPr>
              <a:pPr algn="r">
                <a:defRPr/>
              </a:pPr>
              <a:t>‹#›</a:t>
            </a:fld>
            <a:endParaRPr lang="en-US" sz="1600" dirty="0">
              <a:solidFill>
                <a:srgbClr val="00429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03188"/>
            <a:ext cx="8756650" cy="4572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de-DE" dirty="0" err="1" smtClean="0"/>
              <a:t>Click</a:t>
            </a:r>
            <a:r>
              <a:rPr lang="de-DE" dirty="0" smtClean="0"/>
              <a:t> to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de-DE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3474" y="769377"/>
            <a:ext cx="8890394" cy="5922248"/>
          </a:xfrm>
        </p:spPr>
        <p:txBody>
          <a:bodyPr/>
          <a:lstStyle>
            <a:lvl1pPr>
              <a:buClr>
                <a:srgbClr val="004290"/>
              </a:buClr>
              <a:defRPr b="1">
                <a:solidFill>
                  <a:srgbClr val="004290"/>
                </a:solidFill>
                <a:latin typeface="Arial"/>
                <a:cs typeface="Arial"/>
              </a:defRPr>
            </a:lvl1pPr>
            <a:lvl2pPr>
              <a:buClr>
                <a:srgbClr val="004290"/>
              </a:buClr>
              <a:defRPr>
                <a:latin typeface="Arial"/>
                <a:cs typeface="Arial"/>
              </a:defRPr>
            </a:lvl2pPr>
            <a:lvl3pPr>
              <a:buClr>
                <a:srgbClr val="004290"/>
              </a:buClr>
              <a:defRPr>
                <a:latin typeface="Arial"/>
                <a:cs typeface="Arial"/>
              </a:defRPr>
            </a:lvl3pPr>
            <a:lvl4pPr>
              <a:buClr>
                <a:srgbClr val="004290"/>
              </a:buClr>
              <a:defRPr>
                <a:latin typeface="Arial"/>
                <a:cs typeface="Arial"/>
              </a:defRPr>
            </a:lvl4pPr>
            <a:lvl5pPr>
              <a:buClr>
                <a:srgbClr val="004290"/>
              </a:buCl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dirty="0" err="1" smtClean="0"/>
              <a:t>Click</a:t>
            </a:r>
            <a:r>
              <a:rPr lang="de-DE" dirty="0" smtClean="0"/>
              <a:t> to </a:t>
            </a:r>
            <a:r>
              <a:rPr lang="de-DE" dirty="0" err="1" smtClean="0"/>
              <a:t>edit</a:t>
            </a:r>
            <a:r>
              <a:rPr lang="de-DE" dirty="0" smtClean="0"/>
              <a:t> Master text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6330074"/>
            <a:ext cx="9144000" cy="5279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10" name="Rectangle 3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1277" y="6444218"/>
            <a:ext cx="3431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0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fld id="{6A113AA4-9849-FB42-8487-64854D6D9D95}" type="slidenum">
              <a:rPr lang="en-US" sz="1600">
                <a:solidFill>
                  <a:srgbClr val="004290"/>
                </a:solidFill>
                <a:latin typeface="Arial"/>
                <a:ea typeface="Arial"/>
                <a:cs typeface="Arial"/>
              </a:rPr>
              <a:pPr algn="l">
                <a:defRPr/>
              </a:pPr>
              <a:t>‹#›</a:t>
            </a:fld>
            <a:endParaRPr lang="en-US" sz="1600" dirty="0">
              <a:solidFill>
                <a:srgbClr val="00429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1" name="Picture 10" descr="rwth_comsys_bild_cmyk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33" y="6409415"/>
            <a:ext cx="2030415" cy="39617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tags" Target="../tags/tag3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418F"/>
            </a:gs>
            <a:gs pos="100000">
              <a:srgbClr val="5677C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1">
            <a:gsLst>
              <a:gs pos="0">
                <a:srgbClr val="0C2665"/>
              </a:gs>
              <a:gs pos="100000">
                <a:srgbClr val="9FB6D9"/>
              </a:gs>
            </a:gsLst>
            <a:lin ang="300000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 dirty="0">
              <a:latin typeface="Arial"/>
              <a:ea typeface="Arial"/>
              <a:cs typeface="Arial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1"/>
            </p:custDataLst>
          </p:nvPr>
        </p:nvSpPr>
        <p:spPr bwMode="auto">
          <a:xfrm>
            <a:off x="166688" y="817563"/>
            <a:ext cx="8815387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671513"/>
            <a:ext cx="9144000" cy="5708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Arial"/>
              <a:ea typeface="Arial"/>
              <a:cs typeface="Arial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49287"/>
            <a:ext cx="9144000" cy="84137"/>
          </a:xfrm>
          <a:prstGeom prst="rect">
            <a:avLst/>
          </a:prstGeom>
          <a:gradFill>
            <a:gsLst>
              <a:gs pos="100000">
                <a:schemeClr val="accent4">
                  <a:tint val="37000"/>
                  <a:satMod val="300000"/>
                </a:schemeClr>
              </a:gs>
              <a:gs pos="0">
                <a:schemeClr val="bg1">
                  <a:lumMod val="95000"/>
                </a:schemeClr>
              </a:gs>
            </a:gsLst>
          </a:gradFill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-3176" y="6375400"/>
            <a:ext cx="9144000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"/>
              <a:ea typeface="Arial"/>
              <a:cs typeface="Arial"/>
            </a:endParaRPr>
          </a:p>
        </p:txBody>
      </p:sp>
      <p:sp>
        <p:nvSpPr>
          <p:cNvPr id="134175" name="Rectangle 31"/>
          <p:cNvSpPr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61277" y="6444218"/>
            <a:ext cx="3431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0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fld id="{6A113AA4-9849-FB42-8487-64854D6D9D95}" type="slidenum">
              <a:rPr lang="en-US" sz="1600">
                <a:solidFill>
                  <a:srgbClr val="004290"/>
                </a:solidFill>
                <a:latin typeface="Arial"/>
                <a:ea typeface="Arial"/>
                <a:cs typeface="Arial"/>
              </a:rPr>
              <a:pPr algn="l">
                <a:defRPr/>
              </a:pPr>
              <a:t>‹#›</a:t>
            </a:fld>
            <a:endParaRPr lang="en-US" sz="1600" dirty="0">
              <a:solidFill>
                <a:srgbClr val="00429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" name="Text Placeholder 2"/>
          <p:cNvSpPr txBox="1">
            <a:spLocks/>
          </p:cNvSpPr>
          <p:nvPr userDrawn="1"/>
        </p:nvSpPr>
        <p:spPr bwMode="auto">
          <a:xfrm>
            <a:off x="2065283" y="6372224"/>
            <a:ext cx="5013434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Name(s) of author(s)</a:t>
            </a:r>
          </a:p>
        </p:txBody>
      </p:sp>
      <p:pic>
        <p:nvPicPr>
          <p:cNvPr id="12" name="Picture 11" descr="rwth_comsys_bild_cmyk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33" y="6409415"/>
            <a:ext cx="2030415" cy="3961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89" r:id="rId5"/>
    <p:sldLayoutId id="2147483990" r:id="rId6"/>
    <p:sldLayoutId id="2147483991" r:id="rId7"/>
    <p:sldLayoutId id="2147483997" r:id="rId8"/>
    <p:sldLayoutId id="2147483996" r:id="rId9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Arial Unicode MS" pitchFamily="-108" charset="0"/>
          <a:cs typeface="Arial Unicode MS" pitchFamily="-10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2" pitchFamily="-106" charset="2"/>
        <a:buChar char=""/>
        <a:defRPr sz="2400">
          <a:solidFill>
            <a:schemeClr val="tx1"/>
          </a:solidFill>
          <a:latin typeface="Arial"/>
          <a:ea typeface="Arial"/>
          <a:cs typeface="Arial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3" pitchFamily="-106" charset="2"/>
        <a:buChar char=""/>
        <a:defRPr sz="2000">
          <a:solidFill>
            <a:schemeClr val="tx1"/>
          </a:solidFill>
          <a:latin typeface="Arial"/>
          <a:ea typeface="Arial"/>
          <a:cs typeface="Arial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2" pitchFamily="-106" charset="2"/>
        <a:buChar char="¾"/>
        <a:defRPr>
          <a:solidFill>
            <a:schemeClr val="tx1"/>
          </a:solidFill>
          <a:latin typeface="Arial"/>
          <a:ea typeface="Arial"/>
          <a:cs typeface="Arial"/>
        </a:defRPr>
      </a:lvl3pPr>
      <a:lvl4pPr marL="15621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3" pitchFamily="-106" charset="2"/>
        <a:buChar char="¬"/>
        <a:defRPr>
          <a:solidFill>
            <a:schemeClr val="tx1"/>
          </a:solidFill>
          <a:latin typeface="Arial"/>
          <a:ea typeface="Arial"/>
          <a:cs typeface="Arial"/>
        </a:defRPr>
      </a:lvl4pPr>
      <a:lvl5pPr marL="1981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"/>
          <a:ea typeface="Arial"/>
          <a:cs typeface="Arial"/>
        </a:defRPr>
      </a:lvl5pPr>
      <a:lvl6pPr marL="2438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6pPr>
      <a:lvl7pPr marL="2895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7pPr>
      <a:lvl8pPr marL="3352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8pPr>
      <a:lvl9pPr marL="3810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wmf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27.png"/><Relationship Id="rId5" Type="http://schemas.openxmlformats.org/officeDocument/2006/relationships/image" Target="../media/image28.jpeg"/><Relationship Id="rId6" Type="http://schemas.openxmlformats.org/officeDocument/2006/relationships/image" Target="../media/image29.wmf"/><Relationship Id="rId7" Type="http://schemas.openxmlformats.org/officeDocument/2006/relationships/image" Target="../media/image30.png"/><Relationship Id="rId8" Type="http://schemas.openxmlformats.org/officeDocument/2006/relationships/image" Target="../media/image31.wmf"/><Relationship Id="rId9" Type="http://schemas.openxmlformats.org/officeDocument/2006/relationships/image" Target="../media/image32.wmf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"/>
                <a:cs typeface="Arial"/>
              </a:rPr>
              <a:t>The Template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Slide Template </a:t>
            </a:r>
            <a:r>
              <a:rPr lang="de-DE" dirty="0" err="1" smtClean="0"/>
              <a:t>by</a:t>
            </a:r>
            <a:r>
              <a:rPr lang="de-DE" dirty="0" smtClean="0"/>
              <a:t> Tobias Heer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28321" y="3712706"/>
            <a:ext cx="843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r>
              <a:rPr kumimoji="0" lang="de-DE" sz="2200" b="0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First Author</a:t>
            </a:r>
            <a:r>
              <a:rPr kumimoji="0" lang="de-DE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, </a:t>
            </a:r>
            <a:r>
              <a:rPr kumimoji="0" lang="de-DE" sz="22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Co Authors</a:t>
            </a:r>
            <a:endParaRPr kumimoji="0" lang="de-DE" sz="2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36892" y="5963170"/>
            <a:ext cx="4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err="1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Location</a:t>
            </a:r>
            <a:r>
              <a:rPr lang="de-DE" sz="1600" dirty="0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 / Event, </a:t>
            </a:r>
            <a:r>
              <a:rPr lang="de-DE" sz="1600" dirty="0" err="1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March</a:t>
            </a:r>
            <a:r>
              <a:rPr lang="de-DE" sz="1600" dirty="0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 2009</a:t>
            </a:r>
            <a:endParaRPr lang="de-DE" sz="160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025952">
            <a:off x="325623" y="935038"/>
            <a:ext cx="2916238" cy="2481262"/>
          </a:xfrm>
          <a:prstGeom prst="rect">
            <a:avLst/>
          </a:prstGeom>
          <a:ln w="889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9" name="AutoShape 108"/>
          <p:cNvSpPr>
            <a:spLocks noChangeArrowheads="1"/>
          </p:cNvSpPr>
          <p:nvPr/>
        </p:nvSpPr>
        <p:spPr bwMode="auto">
          <a:xfrm>
            <a:off x="974725" y="4242816"/>
            <a:ext cx="7132638" cy="159135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500"/>
              </a:gs>
              <a:gs pos="100000">
                <a:srgbClr val="FFC900"/>
              </a:gs>
            </a:gsLst>
            <a:lin ang="5460000" scaled="0"/>
            <a:tileRect/>
          </a:gradFill>
          <a:ln w="38100">
            <a:solidFill>
              <a:srgbClr val="FFB200"/>
            </a:solidFill>
            <a:round/>
            <a:headEnd/>
            <a:tailEnd/>
          </a:ln>
          <a:effectLst>
            <a:outerShdw blurRad="114300" dist="114300" dir="2400000" rotWithShape="0">
              <a:srgbClr val="000000">
                <a:alpha val="42998"/>
              </a:srgbClr>
            </a:outerShdw>
          </a:effectLst>
        </p:spPr>
        <p:txBody>
          <a:bodyPr wrap="square" anchor="ctr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smtClean="0">
                <a:latin typeface="Arial"/>
                <a:ea typeface="Arial"/>
                <a:cs typeface="Arial"/>
              </a:rPr>
              <a:t>Please use the </a:t>
            </a:r>
            <a:r>
              <a:rPr lang="en-US" sz="2400" b="1" dirty="0" smtClean="0">
                <a:latin typeface="Arial"/>
                <a:ea typeface="Arial"/>
                <a:cs typeface="Arial"/>
              </a:rPr>
              <a:t>latest</a:t>
            </a:r>
            <a:r>
              <a:rPr lang="en-US" sz="2400" dirty="0" smtClean="0">
                <a:latin typeface="Arial"/>
                <a:ea typeface="Arial"/>
                <a:cs typeface="Arial"/>
              </a:rPr>
              <a:t> slide </a:t>
            </a:r>
            <a:r>
              <a:rPr lang="en-US" sz="2400" dirty="0" smtClean="0">
                <a:latin typeface="Arial"/>
                <a:ea typeface="Arial"/>
                <a:cs typeface="Arial"/>
              </a:rPr>
              <a:t>template.</a:t>
            </a:r>
            <a:endParaRPr lang="en-US" sz="2400" dirty="0" smtClean="0">
              <a:latin typeface="Arial"/>
              <a:ea typeface="Arial"/>
              <a:cs typeface="Arial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 smtClean="0">
                <a:latin typeface="Arial"/>
                <a:ea typeface="Arial"/>
                <a:cs typeface="Arial"/>
              </a:rPr>
              <a:t>Students: even if your supervisor gave you this file, ask if it really is the latest </a:t>
            </a:r>
            <a:r>
              <a:rPr lang="en-US" sz="2400" dirty="0" smtClean="0">
                <a:latin typeface="Arial"/>
                <a:ea typeface="Arial"/>
                <a:cs typeface="Arial"/>
              </a:rPr>
              <a:t>version!</a:t>
            </a:r>
            <a:endParaRPr lang="en-US" sz="24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AutoShape 108"/>
          <p:cNvSpPr>
            <a:spLocks noChangeArrowheads="1"/>
          </p:cNvSpPr>
          <p:nvPr/>
        </p:nvSpPr>
        <p:spPr bwMode="auto">
          <a:xfrm>
            <a:off x="974725" y="5232400"/>
            <a:ext cx="7132638" cy="9461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500"/>
              </a:gs>
              <a:gs pos="100000">
                <a:srgbClr val="FFC900"/>
              </a:gs>
            </a:gsLst>
            <a:lin ang="5460000" scaled="0"/>
            <a:tileRect/>
          </a:gradFill>
          <a:ln w="38100">
            <a:solidFill>
              <a:srgbClr val="FFB200"/>
            </a:solidFill>
            <a:round/>
            <a:headEnd/>
            <a:tailEnd/>
          </a:ln>
          <a:effectLst>
            <a:outerShdw blurRad="114300" dist="114300" dir="2400000" rotWithShape="0">
              <a:srgbClr val="000000">
                <a:alpha val="42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Arial"/>
                <a:ea typeface="Arial"/>
                <a:cs typeface="Arial"/>
              </a:rPr>
              <a:t>Your very important message goes here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634038" y="1012825"/>
            <a:ext cx="3024187" cy="1487488"/>
          </a:xfrm>
          <a:prstGeom prst="wedgeRoundRectCallout">
            <a:avLst>
              <a:gd name="adj1" fmla="val -20833"/>
              <a:gd name="adj2" fmla="val 74823"/>
              <a:gd name="adj3" fmla="val 16667"/>
            </a:avLst>
          </a:prstGeom>
          <a:gradFill flip="none" rotWithShape="1">
            <a:gsLst>
              <a:gs pos="0">
                <a:srgbClr val="FFD500"/>
              </a:gs>
              <a:gs pos="100000">
                <a:srgbClr val="FFC900"/>
              </a:gs>
            </a:gsLst>
            <a:lin ang="5460000" scaled="0"/>
            <a:tileRect/>
          </a:gradFill>
          <a:ln w="38100">
            <a:solidFill>
              <a:srgbClr val="FFB200"/>
            </a:solidFill>
            <a:round/>
            <a:headEnd/>
            <a:tailEnd/>
          </a:ln>
          <a:effectLst>
            <a:outerShdw blurRad="114300" dist="114300" dir="2400000" rotWithShape="0">
              <a:srgbClr val="000000">
                <a:alpha val="42998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de-DE" sz="2400" dirty="0" err="1">
                <a:latin typeface="Arial"/>
                <a:ea typeface="Arial"/>
                <a:cs typeface="Arial"/>
              </a:rPr>
              <a:t>Your</a:t>
            </a:r>
            <a:r>
              <a:rPr lang="de-DE" sz="2400" dirty="0"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latin typeface="Arial"/>
                <a:ea typeface="Arial"/>
                <a:cs typeface="Arial"/>
              </a:rPr>
              <a:t>very</a:t>
            </a:r>
            <a:r>
              <a:rPr lang="de-DE" sz="2400" dirty="0"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latin typeface="Arial"/>
                <a:ea typeface="Arial"/>
                <a:cs typeface="Arial"/>
              </a:rPr>
              <a:t>important</a:t>
            </a:r>
            <a:r>
              <a:rPr lang="de-DE" sz="2400" dirty="0"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latin typeface="Arial"/>
                <a:ea typeface="Arial"/>
                <a:cs typeface="Arial"/>
              </a:rPr>
              <a:t>remark</a:t>
            </a:r>
            <a:r>
              <a:rPr lang="de-DE" sz="2400" dirty="0"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latin typeface="Arial"/>
                <a:ea typeface="Arial"/>
                <a:cs typeface="Arial"/>
              </a:rPr>
              <a:t>goes</a:t>
            </a:r>
            <a:r>
              <a:rPr lang="de-DE" sz="2400" dirty="0"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latin typeface="Arial"/>
                <a:ea typeface="Arial"/>
                <a:cs typeface="Arial"/>
              </a:rPr>
              <a:t>here</a:t>
            </a:r>
            <a:endParaRPr lang="de-DE" sz="24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Visio Devices</a:t>
            </a:r>
          </a:p>
        </p:txBody>
      </p:sp>
      <p:pic>
        <p:nvPicPr>
          <p:cNvPr id="19459" name="Content Placeholder 3" descr="notebook.pn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rcRect l="-24028" r="-24028"/>
          <a:stretch>
            <a:fillRect/>
          </a:stretch>
        </p:blipFill>
        <p:spPr>
          <a:xfrm>
            <a:off x="720725" y="1258888"/>
            <a:ext cx="1428750" cy="950912"/>
          </a:xfrm>
        </p:spPr>
      </p:pic>
      <p:pic>
        <p:nvPicPr>
          <p:cNvPr id="19460" name="Picture 4" descr="pd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4575" y="3429000"/>
            <a:ext cx="167957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pda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6838" y="3052763"/>
            <a:ext cx="1919287" cy="256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phon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26238" y="1803400"/>
            <a:ext cx="1431925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erver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513" y="1393825"/>
            <a:ext cx="1236662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15" descr="host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063" y="3429000"/>
            <a:ext cx="183515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Devices</a:t>
            </a:r>
          </a:p>
        </p:txBody>
      </p:sp>
      <p:pic>
        <p:nvPicPr>
          <p:cNvPr id="20483" name="Content Placeholder 3" descr="2006-macbook-pro Kopie.pn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rcRect l="-22112" r="-22112"/>
          <a:stretch>
            <a:fillRect/>
          </a:stretch>
        </p:blipFill>
        <p:spPr>
          <a:xfrm>
            <a:off x="4913313" y="685800"/>
            <a:ext cx="2746375" cy="1830388"/>
          </a:xfrm>
        </p:spPr>
      </p:pic>
      <p:pic>
        <p:nvPicPr>
          <p:cNvPr id="20484" name="Picture 5" descr="114933vb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5275" y="5080000"/>
            <a:ext cx="13049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6" descr="Cisco_WLAN_AP_125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3675" y="4776788"/>
            <a:ext cx="2600325" cy="208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7" descr="iphone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82563" y="2681288"/>
            <a:ext cx="2393951" cy="319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8" descr="iPhone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56450" y="1116013"/>
            <a:ext cx="1389063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9" descr="old_phone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98713" y="3736975"/>
            <a:ext cx="3255962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10" descr="UX90PS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10125" y="3429000"/>
            <a:ext cx="2222500" cy="232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0" name="Picture 11" descr="l_12020018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33750" y="1473200"/>
            <a:ext cx="2454275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1" name="Picture 12" descr="nokia_7610_phone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50988" y="781050"/>
            <a:ext cx="1770062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Picture 13" descr="nokia-n800.pn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56050" y="5083175"/>
            <a:ext cx="266382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err="1" smtClean="0"/>
              <a:t>Misc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pic>
        <p:nvPicPr>
          <p:cNvPr id="21507" name="Content Placeholder 9" descr="world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rcRect l="-22266" r="-22266"/>
          <a:stretch>
            <a:fillRect/>
          </a:stretch>
        </p:blipFill>
        <p:spPr>
          <a:xfrm>
            <a:off x="4910138" y="1249363"/>
            <a:ext cx="3714750" cy="2474912"/>
          </a:xfrm>
        </p:spPr>
      </p:pic>
      <p:pic>
        <p:nvPicPr>
          <p:cNvPr id="21508" name="Picture 3" descr="user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238" y="3044825"/>
            <a:ext cx="5461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4" descr="user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6625" y="4583113"/>
            <a:ext cx="5461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5" descr="user.wm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65388" y="1892300"/>
            <a:ext cx="1000125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6" descr="flag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78300" y="4722813"/>
            <a:ext cx="15843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Logos</a:t>
            </a:r>
          </a:p>
        </p:txBody>
      </p:sp>
      <p:pic>
        <p:nvPicPr>
          <p:cNvPr id="22531" name="Content Placeholder 3" descr="hipl.tiff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rcRect l="-31007" r="-31007"/>
          <a:stretch>
            <a:fillRect/>
          </a:stretch>
        </p:blipFill>
        <p:spPr>
          <a:xfrm>
            <a:off x="463550" y="1614488"/>
            <a:ext cx="2724150" cy="1814512"/>
          </a:xfrm>
        </p:spPr>
      </p:pic>
      <p:pic>
        <p:nvPicPr>
          <p:cNvPr id="22532" name="Picture 4" descr="fonrun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0325" y="4164013"/>
            <a:ext cx="201612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 descr="umic_logo_w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2288" y="5241925"/>
            <a:ext cx="18605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6" descr="umic_logo_b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3400" y="6048375"/>
            <a:ext cx="1863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8" descr="MicrosoftLogo.wm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40363" y="2600325"/>
            <a:ext cx="128111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9" descr="logo GK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21313" y="3429000"/>
            <a:ext cx="1477962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10" descr="IEEEblack.wm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89363" y="1441450"/>
            <a:ext cx="2268537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11" descr="ericsson_logo_black.wmf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97638" y="1717675"/>
            <a:ext cx="203041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Integrity Protection</a:t>
            </a:r>
            <a:r>
              <a:rPr lang="en-US" dirty="0" smtClean="0"/>
              <a:t> - Delayed Key Disclosure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11188" y="3784600"/>
            <a:ext cx="8532812" cy="2906713"/>
          </a:xfrm>
        </p:spPr>
        <p:txBody>
          <a:bodyPr/>
          <a:lstStyle/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marL="514350" indent="-457200"/>
            <a:r>
              <a:rPr lang="en-US" b="1" dirty="0" smtClean="0"/>
              <a:t>Temporal separation between 1. and 2.</a:t>
            </a:r>
          </a:p>
          <a:p>
            <a:pPr marL="914400" lvl="1" indent="-457200"/>
            <a:r>
              <a:rPr lang="en-US" dirty="0" smtClean="0"/>
              <a:t>Time synchronization / epochs  (TESLA)</a:t>
            </a:r>
          </a:p>
          <a:p>
            <a:pPr marL="914400" lvl="1" indent="-457200"/>
            <a:r>
              <a:rPr lang="en-US" dirty="0" smtClean="0"/>
              <a:t>Interaction (Zero Common Knowledge, WIMP, Guy Fawkes)</a:t>
            </a:r>
            <a:endParaRPr lang="en-GB" dirty="0" smtClean="0"/>
          </a:p>
          <a:p>
            <a:pPr>
              <a:buNone/>
            </a:pPr>
            <a:endParaRPr lang="de-DE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231900" y="1549400"/>
            <a:ext cx="6870700" cy="12700"/>
          </a:xfrm>
          <a:prstGeom prst="line">
            <a:avLst/>
          </a:prstGeom>
          <a:solidFill>
            <a:srgbClr val="EAEAE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7825665" y="1265144"/>
            <a:ext cx="561770" cy="561770"/>
          </a:xfrm>
          <a:prstGeom prst="ellipse">
            <a:avLst/>
          </a:prstGeom>
          <a:gradFill>
            <a:gsLst>
              <a:gs pos="0">
                <a:srgbClr val="99AD21"/>
              </a:gs>
              <a:gs pos="100000">
                <a:srgbClr val="E4FF80"/>
              </a:gs>
            </a:gsLst>
          </a:gradFill>
          <a:ln w="28575" cap="flat" cmpd="sng" algn="ctr">
            <a:solidFill>
              <a:srgbClr val="9BB02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tIns="46800" bIns="18000" anchor="b">
            <a:prstTxWarp prst="textNoShape">
              <a:avLst/>
            </a:prstTxWarp>
          </a:bodyPr>
          <a:lstStyle/>
          <a:p>
            <a:pPr>
              <a:defRPr/>
            </a:pPr>
            <a:endParaRPr lang="de-DE" sz="1600" b="1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830891" y="1214861"/>
            <a:ext cx="561770" cy="561770"/>
          </a:xfrm>
          <a:prstGeom prst="ellipse">
            <a:avLst/>
          </a:prstGeom>
          <a:ln w="19050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b">
            <a:prstTxWarp prst="textNoShape">
              <a:avLst/>
            </a:prstTxWarp>
          </a:bodyPr>
          <a:lstStyle/>
          <a:p>
            <a:pPr>
              <a:defRPr/>
            </a:pPr>
            <a:endParaRPr lang="de-DE" sz="2800" b="1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84809" y="1109344"/>
            <a:ext cx="441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endParaRPr lang="de-DE" sz="36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887589" y="1172844"/>
            <a:ext cx="441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</a:t>
            </a:r>
            <a:endParaRPr lang="de-DE" sz="36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37" name="Group 180"/>
          <p:cNvGrpSpPr/>
          <p:nvPr/>
        </p:nvGrpSpPr>
        <p:grpSpPr>
          <a:xfrm>
            <a:off x="8443026" y="1314783"/>
            <a:ext cx="307274" cy="476980"/>
            <a:chOff x="3781276" y="2662711"/>
            <a:chExt cx="307274" cy="476980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3781276" y="2662711"/>
              <a:ext cx="307274" cy="476980"/>
            </a:xfrm>
            <a:prstGeom prst="roundRect">
              <a:avLst>
                <a:gd name="adj" fmla="val 718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18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>
                <a:defRPr/>
              </a:pPr>
              <a:endParaRPr lang="de-DE" sz="18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38" name="Group 175"/>
            <p:cNvGrpSpPr/>
            <p:nvPr/>
          </p:nvGrpSpPr>
          <p:grpSpPr>
            <a:xfrm>
              <a:off x="3793703" y="2770857"/>
              <a:ext cx="292189" cy="292189"/>
              <a:chOff x="2326389" y="5641484"/>
              <a:chExt cx="820417" cy="820418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63" name="Circular Arrow 62"/>
              <p:cNvSpPr/>
              <p:nvPr/>
            </p:nvSpPr>
            <p:spPr bwMode="auto">
              <a:xfrm rot="11039822">
                <a:off x="2326389" y="5641485"/>
                <a:ext cx="820417" cy="820417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5322452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64" name="Circular Arrow 63"/>
              <p:cNvSpPr/>
              <p:nvPr/>
            </p:nvSpPr>
            <p:spPr bwMode="auto">
              <a:xfrm rot="10574178" flipH="1">
                <a:off x="2331533" y="5659237"/>
                <a:ext cx="796991" cy="796991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6032624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65" name="Process 64"/>
              <p:cNvSpPr/>
              <p:nvPr/>
            </p:nvSpPr>
            <p:spPr bwMode="auto">
              <a:xfrm>
                <a:off x="2665870" y="5641484"/>
                <a:ext cx="134863" cy="685518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66" name="Process 65"/>
              <p:cNvSpPr/>
              <p:nvPr/>
            </p:nvSpPr>
            <p:spPr bwMode="auto">
              <a:xfrm>
                <a:off x="2461247" y="5742627"/>
                <a:ext cx="573168" cy="78666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</p:grpSp>
      </p:grpSp>
      <p:grpSp>
        <p:nvGrpSpPr>
          <p:cNvPr id="39" name="Group 187"/>
          <p:cNvGrpSpPr/>
          <p:nvPr/>
        </p:nvGrpSpPr>
        <p:grpSpPr>
          <a:xfrm>
            <a:off x="448438" y="1284489"/>
            <a:ext cx="307274" cy="476980"/>
            <a:chOff x="4194161" y="2669054"/>
            <a:chExt cx="307274" cy="476980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4194161" y="2669054"/>
              <a:ext cx="307274" cy="476980"/>
            </a:xfrm>
            <a:prstGeom prst="roundRect">
              <a:avLst>
                <a:gd name="adj" fmla="val 718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18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>
                <a:defRPr/>
              </a:pPr>
              <a:endParaRPr lang="de-DE" sz="18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40" name="Group 182"/>
            <p:cNvGrpSpPr/>
            <p:nvPr/>
          </p:nvGrpSpPr>
          <p:grpSpPr>
            <a:xfrm>
              <a:off x="4204600" y="2777163"/>
              <a:ext cx="292189" cy="292189"/>
              <a:chOff x="2326389" y="5641484"/>
              <a:chExt cx="820417" cy="820418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70" name="Circular Arrow 69"/>
              <p:cNvSpPr/>
              <p:nvPr/>
            </p:nvSpPr>
            <p:spPr bwMode="auto">
              <a:xfrm rot="11039822">
                <a:off x="2326389" y="5641485"/>
                <a:ext cx="820417" cy="820417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5322452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1" name="Circular Arrow 70"/>
              <p:cNvSpPr/>
              <p:nvPr/>
            </p:nvSpPr>
            <p:spPr bwMode="auto">
              <a:xfrm rot="10574178" flipH="1">
                <a:off x="2331533" y="5659237"/>
                <a:ext cx="796991" cy="796991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6032624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2" name="Process 71"/>
              <p:cNvSpPr/>
              <p:nvPr/>
            </p:nvSpPr>
            <p:spPr bwMode="auto">
              <a:xfrm>
                <a:off x="2665870" y="5641484"/>
                <a:ext cx="134863" cy="685518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3" name="Process 72"/>
              <p:cNvSpPr/>
              <p:nvPr/>
            </p:nvSpPr>
            <p:spPr bwMode="auto">
              <a:xfrm>
                <a:off x="2461247" y="5742627"/>
                <a:ext cx="573168" cy="78666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</p:grpSp>
      </p:grpSp>
      <p:cxnSp>
        <p:nvCxnSpPr>
          <p:cNvPr id="81" name="Straight Arrow Connector 80"/>
          <p:cNvCxnSpPr/>
          <p:nvPr/>
        </p:nvCxnSpPr>
        <p:spPr bwMode="auto">
          <a:xfrm>
            <a:off x="1527894" y="3130486"/>
            <a:ext cx="6219106" cy="19114"/>
          </a:xfrm>
          <a:prstGeom prst="straightConnector1">
            <a:avLst/>
          </a:prstGeom>
          <a:grpFill/>
          <a:ln w="57150" cap="flat" cmpd="sng" algn="ctr">
            <a:solidFill>
              <a:srgbClr val="93B218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82" name="Group 81"/>
          <p:cNvGrpSpPr/>
          <p:nvPr/>
        </p:nvGrpSpPr>
        <p:grpSpPr>
          <a:xfrm>
            <a:off x="1066800" y="1897248"/>
            <a:ext cx="6680200" cy="2065152"/>
            <a:chOff x="1066800" y="1897248"/>
            <a:chExt cx="6680200" cy="2065152"/>
          </a:xfrm>
        </p:grpSpPr>
        <p:cxnSp>
          <p:nvCxnSpPr>
            <p:cNvPr id="75" name="Straight Arrow Connector 74"/>
            <p:cNvCxnSpPr/>
            <p:nvPr/>
          </p:nvCxnSpPr>
          <p:spPr bwMode="auto">
            <a:xfrm>
              <a:off x="1527894" y="2533586"/>
              <a:ext cx="6219106" cy="19114"/>
            </a:xfrm>
            <a:prstGeom prst="straightConnector1">
              <a:avLst/>
            </a:prstGeom>
            <a:solidFill>
              <a:srgbClr val="EAEAEA"/>
            </a:solidFill>
            <a:ln w="152400" cap="flat" cmpd="sng" algn="ctr">
              <a:solidFill>
                <a:srgbClr val="667DA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527894" y="3943286"/>
              <a:ext cx="6219106" cy="19114"/>
            </a:xfrm>
            <a:prstGeom prst="straightConnector1">
              <a:avLst/>
            </a:prstGeom>
            <a:solidFill>
              <a:srgbClr val="EAEAEA"/>
            </a:solidFill>
            <a:ln w="57150" cap="flat" cmpd="sng" algn="ctr">
              <a:solidFill>
                <a:srgbClr val="8AA8E7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2" name="Rounded Rectangle 51"/>
            <p:cNvSpPr/>
            <p:nvPr/>
          </p:nvSpPr>
          <p:spPr bwMode="auto">
            <a:xfrm>
              <a:off x="3158780" y="1901661"/>
              <a:ext cx="1502120" cy="476980"/>
            </a:xfrm>
            <a:prstGeom prst="roundRect">
              <a:avLst>
                <a:gd name="adj" fmla="val 718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Arial"/>
                  <a:cs typeface="Arial"/>
                </a:rPr>
                <a:t>M</a:t>
              </a:r>
              <a:r>
                <a:rPr lang="de-DE" sz="2400" dirty="0" smtClean="0">
                  <a:solidFill>
                    <a:schemeClr val="tx1"/>
                  </a:solidFill>
                  <a:latin typeface="Arial"/>
                  <a:cs typeface="Arial"/>
                </a:rPr>
                <a:t>(h</a:t>
              </a:r>
              <a:r>
                <a:rPr lang="de-DE" sz="2400" baseline="-25000" dirty="0" smtClean="0">
                  <a:solidFill>
                    <a:schemeClr val="tx1"/>
                  </a:solidFill>
                  <a:latin typeface="Arial"/>
                  <a:cs typeface="Arial"/>
                </a:rPr>
                <a:t>n-1</a:t>
              </a:r>
              <a:r>
                <a:rPr lang="de-DE" sz="2400" dirty="0" smtClean="0">
                  <a:solidFill>
                    <a:schemeClr val="tx1"/>
                  </a:solidFill>
                  <a:latin typeface="Arial"/>
                  <a:cs typeface="Arial"/>
                </a:rPr>
                <a:t>, m)</a:t>
              </a:r>
              <a:endParaRPr lang="de-DE" sz="2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1573436" y="1897248"/>
              <a:ext cx="1502120" cy="476980"/>
            </a:xfrm>
            <a:prstGeom prst="roundRect">
              <a:avLst>
                <a:gd name="adj" fmla="val 7183"/>
              </a:avLst>
            </a:prstGeom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24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m</a:t>
              </a:r>
              <a:r>
                <a:rPr lang="de-DE" sz="2400" dirty="0" smtClean="0">
                  <a:solidFill>
                    <a:schemeClr val="tx1"/>
                  </a:solidFill>
                  <a:latin typeface="Arial"/>
                  <a:cs typeface="Arial"/>
                </a:rPr>
                <a:t> </a:t>
              </a:r>
              <a:endParaRPr lang="de-DE" sz="2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1674485" y="3376316"/>
              <a:ext cx="739102" cy="476980"/>
            </a:xfrm>
            <a:prstGeom prst="roundRect">
              <a:avLst>
                <a:gd name="adj" fmla="val 718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24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h</a:t>
              </a:r>
              <a:r>
                <a:rPr lang="de-DE" sz="2400" baseline="-25000" dirty="0" smtClean="0">
                  <a:solidFill>
                    <a:schemeClr val="tx1"/>
                  </a:solidFill>
                  <a:latin typeface="Arial"/>
                  <a:cs typeface="Arial"/>
                </a:rPr>
                <a:t>n-1</a:t>
              </a:r>
              <a:endParaRPr lang="de-DE" sz="2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66800" y="1917700"/>
              <a:ext cx="441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smtClean="0">
                  <a:latin typeface="Arial"/>
                  <a:ea typeface="Arial"/>
                  <a:cs typeface="Arial"/>
                </a:rPr>
                <a:t>1.</a:t>
              </a:r>
              <a:endParaRPr lang="de-DE" sz="2400" dirty="0">
                <a:latin typeface="Arial"/>
                <a:ea typeface="Arial"/>
                <a:cs typeface="Arial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66800" y="3403600"/>
              <a:ext cx="441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smtClean="0">
                  <a:latin typeface="Arial"/>
                  <a:ea typeface="Arial"/>
                  <a:cs typeface="Arial"/>
                </a:rPr>
                <a:t>2.</a:t>
              </a:r>
              <a:endParaRPr lang="de-DE" sz="2400" dirty="0"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171701" y="2334214"/>
            <a:ext cx="1720261" cy="1069386"/>
            <a:chOff x="2171701" y="2334214"/>
            <a:chExt cx="1720261" cy="1069386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 rot="10800000" flipV="1">
              <a:off x="2171701" y="2334214"/>
              <a:ext cx="1507649" cy="1069386"/>
            </a:xfrm>
            <a:prstGeom prst="straightConnector1">
              <a:avLst/>
            </a:prstGeom>
            <a:noFill/>
            <a:ln w="76200" cap="flat" cmpd="sng" algn="ctr">
              <a:solidFill>
                <a:srgbClr val="CD4100"/>
              </a:solidFill>
              <a:prstDash val="solid"/>
              <a:bevel/>
              <a:headEnd type="none" w="med" len="med"/>
              <a:tailEnd type="triangl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3265343" y="2667319"/>
              <a:ext cx="626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latin typeface="Arial"/>
                  <a:ea typeface="Arial"/>
                  <a:cs typeface="Arial"/>
                </a:rPr>
                <a:t>Key</a:t>
              </a:r>
              <a:endParaRPr lang="de-DE" sz="2000" dirty="0"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Interactive</a:t>
            </a:r>
            <a:r>
              <a:rPr lang="de-DE" dirty="0" smtClean="0"/>
              <a:t> </a:t>
            </a:r>
            <a:r>
              <a:rPr lang="de-DE" dirty="0" err="1" smtClean="0"/>
              <a:t>Hash</a:t>
            </a:r>
            <a:r>
              <a:rPr lang="de-DE" dirty="0" smtClean="0"/>
              <a:t> Chain </a:t>
            </a:r>
            <a:r>
              <a:rPr lang="de-DE" dirty="0" err="1" smtClean="0"/>
              <a:t>Signatures</a:t>
            </a:r>
            <a:r>
              <a:rPr lang="de-DE" dirty="0" smtClean="0"/>
              <a:t> in ALPHA</a:t>
            </a:r>
            <a:endParaRPr lang="de-DE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6585821" y="2648757"/>
            <a:ext cx="1592982" cy="26714"/>
          </a:xfrm>
          <a:prstGeom prst="line">
            <a:avLst/>
          </a:prstGeom>
          <a:solidFill>
            <a:srgbClr val="EAEAE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10800000">
            <a:off x="4954324" y="2463840"/>
            <a:ext cx="1609016" cy="128727"/>
          </a:xfrm>
          <a:prstGeom prst="line">
            <a:avLst/>
          </a:prstGeom>
          <a:solidFill>
            <a:srgbClr val="EAEAE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65485" y="1828865"/>
            <a:ext cx="4213262" cy="573920"/>
            <a:chOff x="903715" y="1746172"/>
            <a:chExt cx="4213262" cy="573920"/>
          </a:xfrm>
        </p:grpSpPr>
        <p:cxnSp>
          <p:nvCxnSpPr>
            <p:cNvPr id="18" name="Straight Connector 17"/>
            <p:cNvCxnSpPr/>
            <p:nvPr/>
          </p:nvCxnSpPr>
          <p:spPr bwMode="auto">
            <a:xfrm flipV="1">
              <a:off x="903715" y="1746172"/>
              <a:ext cx="2601231" cy="439596"/>
            </a:xfrm>
            <a:prstGeom prst="line">
              <a:avLst/>
            </a:prstGeom>
            <a:solidFill>
              <a:srgbClr val="EAEAEA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10800000">
              <a:off x="3517159" y="1746173"/>
              <a:ext cx="1599818" cy="573919"/>
            </a:xfrm>
            <a:prstGeom prst="line">
              <a:avLst/>
            </a:prstGeom>
            <a:solidFill>
              <a:srgbClr val="EAEAEA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Oval 19"/>
          <p:cNvSpPr/>
          <p:nvPr/>
        </p:nvSpPr>
        <p:spPr bwMode="auto">
          <a:xfrm>
            <a:off x="3098042" y="1560192"/>
            <a:ext cx="561770" cy="56177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19939" dir="5400000" rotWithShape="0">
              <a:schemeClr val="tx1">
                <a:lumMod val="95000"/>
                <a:lumOff val="5000"/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>
            <a:prstTxWarp prst="textNoShape">
              <a:avLst/>
            </a:prstTxWarp>
          </a:bodyPr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de-DE" sz="2800" b="1" dirty="0" smtClean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de-DE" sz="2800" b="1" baseline="-25000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654864" y="2164398"/>
            <a:ext cx="561770" cy="56177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19939" dir="5400000" rotWithShape="0">
              <a:schemeClr val="tx1">
                <a:lumMod val="95000"/>
                <a:lumOff val="5000"/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sz="2800" b="1" dirty="0" smtClean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de-DE" sz="2800" b="1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7927265" y="2408144"/>
            <a:ext cx="561770" cy="561770"/>
          </a:xfrm>
          <a:prstGeom prst="ellipse">
            <a:avLst/>
          </a:prstGeom>
          <a:gradFill>
            <a:gsLst>
              <a:gs pos="0">
                <a:srgbClr val="99AD21"/>
              </a:gs>
              <a:gs pos="100000">
                <a:srgbClr val="E4FF80"/>
              </a:gs>
            </a:gsLst>
          </a:gradFill>
          <a:ln w="28575" cap="flat" cmpd="sng" algn="ctr">
            <a:solidFill>
              <a:srgbClr val="9BB02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tIns="46800" bIns="18000" anchor="b">
            <a:prstTxWarp prst="textNoShape">
              <a:avLst/>
            </a:prstTxWarp>
          </a:bodyPr>
          <a:lstStyle/>
          <a:p>
            <a:pPr>
              <a:defRPr/>
            </a:pPr>
            <a:endParaRPr lang="de-DE" sz="1600" b="1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91191" y="1913361"/>
            <a:ext cx="561770" cy="561770"/>
          </a:xfrm>
          <a:prstGeom prst="ellipse">
            <a:avLst/>
          </a:prstGeom>
          <a:ln w="19050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b">
            <a:prstTxWarp prst="textNoShape">
              <a:avLst/>
            </a:prstTxWarp>
          </a:bodyPr>
          <a:lstStyle/>
          <a:p>
            <a:pPr>
              <a:defRPr/>
            </a:pPr>
            <a:endParaRPr lang="de-DE" sz="2800" b="1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284862" y="2308207"/>
            <a:ext cx="561770" cy="56177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19939" dir="5400000" rotWithShape="0">
              <a:schemeClr val="tx1">
                <a:lumMod val="95000"/>
                <a:lumOff val="5000"/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>
            <a:prstTxWarp prst="textNoShape">
              <a:avLst/>
            </a:prstTxWarp>
          </a:bodyPr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de-DE" sz="2800" b="1" dirty="0" smtClean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de-DE" sz="2800" b="1" baseline="-25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337394" y="1674976"/>
            <a:ext cx="4911265" cy="737781"/>
            <a:chOff x="1146336" y="2712290"/>
            <a:chExt cx="4911265" cy="737781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flipV="1">
              <a:off x="1146336" y="2712290"/>
              <a:ext cx="1663312" cy="292189"/>
            </a:xfrm>
            <a:prstGeom prst="straightConnector1">
              <a:avLst/>
            </a:prstGeom>
            <a:solidFill>
              <a:srgbClr val="EAEAEA"/>
            </a:solidFill>
            <a:ln w="152400" cap="flat" cmpd="sng" algn="ctr">
              <a:solidFill>
                <a:srgbClr val="667DA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3585111" y="2798266"/>
              <a:ext cx="854133" cy="337141"/>
            </a:xfrm>
            <a:prstGeom prst="straightConnector1">
              <a:avLst/>
            </a:prstGeom>
            <a:solidFill>
              <a:srgbClr val="EAEAEA"/>
            </a:solidFill>
            <a:ln w="152400" cap="flat" cmpd="sng" algn="ctr">
              <a:solidFill>
                <a:srgbClr val="667DA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5111192" y="3357185"/>
              <a:ext cx="946409" cy="92886"/>
            </a:xfrm>
            <a:prstGeom prst="straightConnector1">
              <a:avLst/>
            </a:prstGeom>
            <a:solidFill>
              <a:srgbClr val="EAEAEA"/>
            </a:solidFill>
            <a:ln w="152400" cap="flat" cmpd="sng" algn="ctr">
              <a:solidFill>
                <a:srgbClr val="667DA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</p:grpSp>
      <p:sp>
        <p:nvSpPr>
          <p:cNvPr id="33" name="Rectangle 32"/>
          <p:cNvSpPr/>
          <p:nvPr/>
        </p:nvSpPr>
        <p:spPr>
          <a:xfrm>
            <a:off x="745109" y="1807844"/>
            <a:ext cx="441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endParaRPr lang="de-DE" sz="36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989189" y="2315844"/>
            <a:ext cx="441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</a:t>
            </a:r>
            <a:endParaRPr lang="de-DE" sz="36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37" name="Group 69"/>
          <p:cNvGrpSpPr/>
          <p:nvPr/>
        </p:nvGrpSpPr>
        <p:grpSpPr>
          <a:xfrm>
            <a:off x="1362794" y="2203296"/>
            <a:ext cx="6453133" cy="788817"/>
            <a:chOff x="1146336" y="2775790"/>
            <a:chExt cx="6453133" cy="78881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 flipV="1">
              <a:off x="1146336" y="2775790"/>
              <a:ext cx="1663312" cy="292189"/>
            </a:xfrm>
            <a:prstGeom prst="straightConnector1">
              <a:avLst/>
            </a:prstGeom>
            <a:solidFill>
              <a:srgbClr val="EAEAEA"/>
            </a:solidFill>
            <a:ln w="57150" cap="flat" cmpd="sng" algn="ctr">
              <a:solidFill>
                <a:srgbClr val="8AA8E7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>
              <a:off x="3473351" y="2813506"/>
              <a:ext cx="854133" cy="337141"/>
            </a:xfrm>
            <a:prstGeom prst="straightConnector1">
              <a:avLst/>
            </a:prstGeom>
            <a:solidFill>
              <a:srgbClr val="EAEAEA"/>
            </a:solidFill>
            <a:ln w="57150" cap="flat" cmpd="sng" algn="ctr">
              <a:solidFill>
                <a:srgbClr val="8AA8E7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5015942" y="3344485"/>
              <a:ext cx="990600" cy="76200"/>
            </a:xfrm>
            <a:prstGeom prst="straightConnector1">
              <a:avLst/>
            </a:prstGeom>
            <a:solidFill>
              <a:srgbClr val="EAEAEA"/>
            </a:solidFill>
            <a:ln w="57150" cap="flat" cmpd="sng" algn="ctr">
              <a:solidFill>
                <a:srgbClr val="8AA8E7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6703288" y="3540065"/>
              <a:ext cx="896181" cy="24542"/>
            </a:xfrm>
            <a:prstGeom prst="straightConnector1">
              <a:avLst/>
            </a:prstGeom>
            <a:solidFill>
              <a:srgbClr val="EAEAEA"/>
            </a:solidFill>
            <a:ln w="57150" cap="flat" cmpd="sng" algn="ctr">
              <a:solidFill>
                <a:srgbClr val="8AA8E7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1296754" y="2022956"/>
            <a:ext cx="6463293" cy="788817"/>
            <a:chOff x="1146336" y="2775790"/>
            <a:chExt cx="6463293" cy="788817"/>
          </a:xfrm>
          <a:solidFill>
            <a:srgbClr val="B3D547"/>
          </a:solidFill>
        </p:grpSpPr>
        <p:cxnSp>
          <p:nvCxnSpPr>
            <p:cNvPr id="53" name="Straight Arrow Connector 52"/>
            <p:cNvCxnSpPr/>
            <p:nvPr/>
          </p:nvCxnSpPr>
          <p:spPr bwMode="auto">
            <a:xfrm flipV="1">
              <a:off x="1146336" y="2775790"/>
              <a:ext cx="1663312" cy="292189"/>
            </a:xfrm>
            <a:prstGeom prst="straightConnector1">
              <a:avLst/>
            </a:prstGeom>
            <a:grpFill/>
            <a:ln w="57150" cap="flat" cmpd="sng" algn="ctr">
              <a:solidFill>
                <a:srgbClr val="93B218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3534311" y="2808426"/>
              <a:ext cx="854133" cy="337141"/>
            </a:xfrm>
            <a:prstGeom prst="straightConnector1">
              <a:avLst/>
            </a:prstGeom>
            <a:grpFill/>
            <a:ln w="57150" cap="flat" cmpd="sng" algn="ctr">
              <a:solidFill>
                <a:srgbClr val="93B218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5060392" y="3357185"/>
              <a:ext cx="946409" cy="92886"/>
            </a:xfrm>
            <a:prstGeom prst="straightConnector1">
              <a:avLst/>
            </a:prstGeom>
            <a:grpFill/>
            <a:ln w="57150" cap="flat" cmpd="sng" algn="ctr">
              <a:solidFill>
                <a:srgbClr val="93B218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6713448" y="3540065"/>
              <a:ext cx="896181" cy="24542"/>
            </a:xfrm>
            <a:prstGeom prst="straightConnector1">
              <a:avLst/>
            </a:prstGeom>
            <a:grpFill/>
            <a:ln w="57150" cap="flat" cmpd="sng" algn="ctr">
              <a:solidFill>
                <a:srgbClr val="93B218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grpSp>
        <p:nvGrpSpPr>
          <p:cNvPr id="60" name="Group 180"/>
          <p:cNvGrpSpPr/>
          <p:nvPr/>
        </p:nvGrpSpPr>
        <p:grpSpPr>
          <a:xfrm>
            <a:off x="8544626" y="2457783"/>
            <a:ext cx="307274" cy="476980"/>
            <a:chOff x="3781276" y="2662711"/>
            <a:chExt cx="307274" cy="476980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3781276" y="2662711"/>
              <a:ext cx="307274" cy="476980"/>
            </a:xfrm>
            <a:prstGeom prst="roundRect">
              <a:avLst>
                <a:gd name="adj" fmla="val 718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18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>
                <a:defRPr/>
              </a:pPr>
              <a:endParaRPr lang="de-DE" sz="18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62" name="Group 175"/>
            <p:cNvGrpSpPr/>
            <p:nvPr/>
          </p:nvGrpSpPr>
          <p:grpSpPr>
            <a:xfrm>
              <a:off x="3793703" y="2770857"/>
              <a:ext cx="292189" cy="292189"/>
              <a:chOff x="2326389" y="5641484"/>
              <a:chExt cx="820417" cy="820418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63" name="Circular Arrow 62"/>
              <p:cNvSpPr/>
              <p:nvPr/>
            </p:nvSpPr>
            <p:spPr bwMode="auto">
              <a:xfrm rot="11039822">
                <a:off x="2326389" y="5641485"/>
                <a:ext cx="820417" cy="820417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5322452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64" name="Circular Arrow 63"/>
              <p:cNvSpPr/>
              <p:nvPr/>
            </p:nvSpPr>
            <p:spPr bwMode="auto">
              <a:xfrm rot="10574178" flipH="1">
                <a:off x="2331533" y="5659237"/>
                <a:ext cx="796991" cy="796991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6032624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65" name="Process 64"/>
              <p:cNvSpPr/>
              <p:nvPr/>
            </p:nvSpPr>
            <p:spPr bwMode="auto">
              <a:xfrm>
                <a:off x="2665870" y="5641484"/>
                <a:ext cx="134863" cy="685518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66" name="Process 65"/>
              <p:cNvSpPr/>
              <p:nvPr/>
            </p:nvSpPr>
            <p:spPr bwMode="auto">
              <a:xfrm>
                <a:off x="2461247" y="5742627"/>
                <a:ext cx="573168" cy="78666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</p:grpSp>
      </p:grpSp>
      <p:grpSp>
        <p:nvGrpSpPr>
          <p:cNvPr id="67" name="Group 187"/>
          <p:cNvGrpSpPr/>
          <p:nvPr/>
        </p:nvGrpSpPr>
        <p:grpSpPr>
          <a:xfrm>
            <a:off x="308738" y="1982989"/>
            <a:ext cx="307274" cy="476980"/>
            <a:chOff x="4194161" y="2669054"/>
            <a:chExt cx="307274" cy="476980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4194161" y="2669054"/>
              <a:ext cx="307274" cy="476980"/>
            </a:xfrm>
            <a:prstGeom prst="roundRect">
              <a:avLst>
                <a:gd name="adj" fmla="val 718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18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>
                <a:defRPr/>
              </a:pPr>
              <a:endParaRPr lang="de-DE" sz="18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69" name="Group 182"/>
            <p:cNvGrpSpPr/>
            <p:nvPr/>
          </p:nvGrpSpPr>
          <p:grpSpPr>
            <a:xfrm>
              <a:off x="4204600" y="2777163"/>
              <a:ext cx="292189" cy="292189"/>
              <a:chOff x="2326389" y="5641484"/>
              <a:chExt cx="820417" cy="820418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70" name="Circular Arrow 69"/>
              <p:cNvSpPr/>
              <p:nvPr/>
            </p:nvSpPr>
            <p:spPr bwMode="auto">
              <a:xfrm rot="11039822">
                <a:off x="2326389" y="5641485"/>
                <a:ext cx="820417" cy="820417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5322452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1" name="Circular Arrow 70"/>
              <p:cNvSpPr/>
              <p:nvPr/>
            </p:nvSpPr>
            <p:spPr bwMode="auto">
              <a:xfrm rot="10574178" flipH="1">
                <a:off x="2331533" y="5659237"/>
                <a:ext cx="796991" cy="796991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6032624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2" name="Process 71"/>
              <p:cNvSpPr/>
              <p:nvPr/>
            </p:nvSpPr>
            <p:spPr bwMode="auto">
              <a:xfrm>
                <a:off x="2665870" y="5641484"/>
                <a:ext cx="134863" cy="685518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3" name="Process 72"/>
              <p:cNvSpPr/>
              <p:nvPr/>
            </p:nvSpPr>
            <p:spPr bwMode="auto">
              <a:xfrm>
                <a:off x="2461247" y="5742627"/>
                <a:ext cx="573168" cy="78666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</p:grpSp>
      </p:grpSp>
      <p:cxnSp>
        <p:nvCxnSpPr>
          <p:cNvPr id="97" name="Straight Connector 96"/>
          <p:cNvCxnSpPr/>
          <p:nvPr/>
        </p:nvCxnSpPr>
        <p:spPr bwMode="auto">
          <a:xfrm>
            <a:off x="6611221" y="4375957"/>
            <a:ext cx="1592982" cy="26714"/>
          </a:xfrm>
          <a:prstGeom prst="line">
            <a:avLst/>
          </a:prstGeom>
          <a:solidFill>
            <a:srgbClr val="EAEAE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rot="10800000">
            <a:off x="4979724" y="4191040"/>
            <a:ext cx="1609016" cy="128727"/>
          </a:xfrm>
          <a:prstGeom prst="line">
            <a:avLst/>
          </a:prstGeom>
          <a:solidFill>
            <a:srgbClr val="EAEAE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9" name="Group 98"/>
          <p:cNvGrpSpPr/>
          <p:nvPr/>
        </p:nvGrpSpPr>
        <p:grpSpPr>
          <a:xfrm>
            <a:off x="790885" y="3556065"/>
            <a:ext cx="4213262" cy="573920"/>
            <a:chOff x="903715" y="1746172"/>
            <a:chExt cx="4213262" cy="573920"/>
          </a:xfrm>
        </p:grpSpPr>
        <p:cxnSp>
          <p:nvCxnSpPr>
            <p:cNvPr id="100" name="Straight Connector 99"/>
            <p:cNvCxnSpPr/>
            <p:nvPr/>
          </p:nvCxnSpPr>
          <p:spPr bwMode="auto">
            <a:xfrm flipV="1">
              <a:off x="903715" y="1746172"/>
              <a:ext cx="2601231" cy="439596"/>
            </a:xfrm>
            <a:prstGeom prst="line">
              <a:avLst/>
            </a:prstGeom>
            <a:solidFill>
              <a:srgbClr val="EAEAEA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 rot="10800000">
              <a:off x="3517159" y="1746173"/>
              <a:ext cx="1599818" cy="573919"/>
            </a:xfrm>
            <a:prstGeom prst="line">
              <a:avLst/>
            </a:prstGeom>
            <a:solidFill>
              <a:srgbClr val="EAEAEA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" name="Oval 101"/>
          <p:cNvSpPr/>
          <p:nvPr/>
        </p:nvSpPr>
        <p:spPr bwMode="auto">
          <a:xfrm>
            <a:off x="3123442" y="3287392"/>
            <a:ext cx="561770" cy="56177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19939" dir="5400000" rotWithShape="0">
              <a:schemeClr val="tx1">
                <a:lumMod val="95000"/>
                <a:lumOff val="5000"/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>
            <a:prstTxWarp prst="textNoShape">
              <a:avLst/>
            </a:prstTxWarp>
          </a:bodyPr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de-DE" sz="2800" b="1" dirty="0" smtClean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de-DE" sz="2800" b="1" baseline="-25000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03" name="Oval 102"/>
          <p:cNvSpPr/>
          <p:nvPr/>
        </p:nvSpPr>
        <p:spPr bwMode="auto">
          <a:xfrm>
            <a:off x="4680264" y="3891598"/>
            <a:ext cx="561770" cy="56177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19939" dir="5400000" rotWithShape="0">
              <a:schemeClr val="tx1">
                <a:lumMod val="95000"/>
                <a:lumOff val="5000"/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sz="2800" b="1" dirty="0" smtClean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de-DE" sz="2800" b="1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04" name="Oval 103"/>
          <p:cNvSpPr/>
          <p:nvPr/>
        </p:nvSpPr>
        <p:spPr bwMode="auto">
          <a:xfrm>
            <a:off x="7952665" y="4135344"/>
            <a:ext cx="561770" cy="561770"/>
          </a:xfrm>
          <a:prstGeom prst="ellipse">
            <a:avLst/>
          </a:prstGeom>
          <a:gradFill>
            <a:gsLst>
              <a:gs pos="0">
                <a:srgbClr val="99AD21"/>
              </a:gs>
              <a:gs pos="100000">
                <a:srgbClr val="E4FF80"/>
              </a:gs>
            </a:gsLst>
          </a:gradFill>
          <a:ln w="28575" cap="flat" cmpd="sng" algn="ctr">
            <a:solidFill>
              <a:srgbClr val="9BB02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tIns="46800" bIns="18000" anchor="b">
            <a:prstTxWarp prst="textNoShape">
              <a:avLst/>
            </a:prstTxWarp>
          </a:bodyPr>
          <a:lstStyle/>
          <a:p>
            <a:pPr>
              <a:defRPr/>
            </a:pPr>
            <a:endParaRPr lang="de-DE" sz="1600" b="1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716591" y="3640561"/>
            <a:ext cx="561770" cy="561770"/>
          </a:xfrm>
          <a:prstGeom prst="ellipse">
            <a:avLst/>
          </a:prstGeom>
          <a:ln w="19050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b">
            <a:prstTxWarp prst="textNoShape">
              <a:avLst/>
            </a:prstTxWarp>
          </a:bodyPr>
          <a:lstStyle/>
          <a:p>
            <a:pPr>
              <a:defRPr/>
            </a:pPr>
            <a:endParaRPr lang="de-DE" sz="2800" b="1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6310262" y="4035407"/>
            <a:ext cx="561770" cy="56177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19939" dir="5400000" rotWithShape="0">
              <a:schemeClr val="tx1">
                <a:lumMod val="95000"/>
                <a:lumOff val="5000"/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>
            <a:prstTxWarp prst="textNoShape">
              <a:avLst/>
            </a:prstTxWarp>
          </a:bodyPr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de-DE" sz="2800" b="1" dirty="0" smtClean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de-DE" sz="2800" b="1" baseline="-25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1362794" y="3465676"/>
            <a:ext cx="6479108" cy="809137"/>
            <a:chOff x="1146336" y="2775790"/>
            <a:chExt cx="6479108" cy="809137"/>
          </a:xfrm>
        </p:grpSpPr>
        <p:cxnSp>
          <p:nvCxnSpPr>
            <p:cNvPr id="110" name="Straight Arrow Connector 109"/>
            <p:cNvCxnSpPr/>
            <p:nvPr/>
          </p:nvCxnSpPr>
          <p:spPr bwMode="auto">
            <a:xfrm flipV="1">
              <a:off x="1146336" y="2775790"/>
              <a:ext cx="1663312" cy="292189"/>
            </a:xfrm>
            <a:prstGeom prst="straightConnector1">
              <a:avLst/>
            </a:prstGeom>
            <a:solidFill>
              <a:srgbClr val="EAEAEA"/>
            </a:solidFill>
            <a:ln w="57150" cap="flat" cmpd="sng" algn="ctr">
              <a:solidFill>
                <a:srgbClr val="8AA8E7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1" name="Straight Arrow Connector 110"/>
            <p:cNvCxnSpPr/>
            <p:nvPr/>
          </p:nvCxnSpPr>
          <p:spPr bwMode="auto">
            <a:xfrm>
              <a:off x="3585111" y="2798266"/>
              <a:ext cx="854133" cy="337141"/>
            </a:xfrm>
            <a:prstGeom prst="straightConnector1">
              <a:avLst/>
            </a:prstGeom>
            <a:solidFill>
              <a:srgbClr val="EAEAEA"/>
            </a:solidFill>
            <a:ln w="57150" cap="flat" cmpd="sng" algn="ctr">
              <a:solidFill>
                <a:srgbClr val="8AA8E7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Straight Arrow Connector 111"/>
            <p:cNvCxnSpPr/>
            <p:nvPr/>
          </p:nvCxnSpPr>
          <p:spPr bwMode="auto">
            <a:xfrm>
              <a:off x="5111192" y="3357185"/>
              <a:ext cx="946409" cy="92886"/>
            </a:xfrm>
            <a:prstGeom prst="straightConnector1">
              <a:avLst/>
            </a:prstGeom>
            <a:solidFill>
              <a:srgbClr val="EAEAEA"/>
            </a:solidFill>
            <a:ln w="57150" cap="flat" cmpd="sng" algn="ctr">
              <a:solidFill>
                <a:srgbClr val="8AA8E7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Straight Arrow Connector 112"/>
            <p:cNvCxnSpPr/>
            <p:nvPr/>
          </p:nvCxnSpPr>
          <p:spPr bwMode="auto">
            <a:xfrm>
              <a:off x="6729263" y="3560385"/>
              <a:ext cx="896181" cy="24542"/>
            </a:xfrm>
            <a:prstGeom prst="straightConnector1">
              <a:avLst/>
            </a:prstGeom>
            <a:solidFill>
              <a:srgbClr val="EAEAEA"/>
            </a:solidFill>
            <a:ln w="57150" cap="flat" cmpd="sng" algn="ctr">
              <a:solidFill>
                <a:srgbClr val="8AA8E7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15" name="Rectangle 114"/>
          <p:cNvSpPr/>
          <p:nvPr/>
        </p:nvSpPr>
        <p:spPr>
          <a:xfrm>
            <a:off x="770509" y="3535044"/>
            <a:ext cx="441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endParaRPr lang="de-DE" sz="36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014589" y="4043044"/>
            <a:ext cx="441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</a:t>
            </a:r>
            <a:endParaRPr lang="de-DE" sz="36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18" name="Group 69"/>
          <p:cNvGrpSpPr/>
          <p:nvPr/>
        </p:nvGrpSpPr>
        <p:grpSpPr>
          <a:xfrm>
            <a:off x="1388194" y="3968596"/>
            <a:ext cx="3181148" cy="374857"/>
            <a:chOff x="1146336" y="2775790"/>
            <a:chExt cx="3181148" cy="374857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flipV="1">
              <a:off x="1146336" y="2775790"/>
              <a:ext cx="1663312" cy="292189"/>
            </a:xfrm>
            <a:prstGeom prst="straightConnector1">
              <a:avLst/>
            </a:prstGeom>
            <a:solidFill>
              <a:srgbClr val="EAEAEA"/>
            </a:solidFill>
            <a:ln w="152400" cap="flat" cmpd="sng" algn="ctr">
              <a:solidFill>
                <a:srgbClr val="667DA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20" name="Straight Arrow Connector 119"/>
            <p:cNvCxnSpPr/>
            <p:nvPr/>
          </p:nvCxnSpPr>
          <p:spPr bwMode="auto">
            <a:xfrm>
              <a:off x="3473351" y="2813506"/>
              <a:ext cx="854133" cy="337141"/>
            </a:xfrm>
            <a:prstGeom prst="straightConnector1">
              <a:avLst/>
            </a:prstGeom>
            <a:solidFill>
              <a:srgbClr val="EAEAEA"/>
            </a:solidFill>
            <a:ln w="152400" cap="flat" cmpd="sng" algn="ctr">
              <a:solidFill>
                <a:srgbClr val="667DA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</p:grpSp>
      <p:grpSp>
        <p:nvGrpSpPr>
          <p:cNvPr id="123" name="Group 122"/>
          <p:cNvGrpSpPr/>
          <p:nvPr/>
        </p:nvGrpSpPr>
        <p:grpSpPr>
          <a:xfrm>
            <a:off x="1322154" y="3750156"/>
            <a:ext cx="6463293" cy="788817"/>
            <a:chOff x="1146336" y="2775790"/>
            <a:chExt cx="6463293" cy="788817"/>
          </a:xfrm>
          <a:solidFill>
            <a:srgbClr val="B3D547"/>
          </a:solidFill>
        </p:grpSpPr>
        <p:cxnSp>
          <p:nvCxnSpPr>
            <p:cNvPr id="124" name="Straight Arrow Connector 123"/>
            <p:cNvCxnSpPr/>
            <p:nvPr/>
          </p:nvCxnSpPr>
          <p:spPr bwMode="auto">
            <a:xfrm flipV="1">
              <a:off x="1146336" y="2775790"/>
              <a:ext cx="1663312" cy="292189"/>
            </a:xfrm>
            <a:prstGeom prst="straightConnector1">
              <a:avLst/>
            </a:prstGeom>
            <a:grpFill/>
            <a:ln w="57150" cap="flat" cmpd="sng" algn="ctr">
              <a:solidFill>
                <a:srgbClr val="93B218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25" name="Straight Arrow Connector 124"/>
            <p:cNvCxnSpPr/>
            <p:nvPr/>
          </p:nvCxnSpPr>
          <p:spPr bwMode="auto">
            <a:xfrm>
              <a:off x="3534311" y="2808426"/>
              <a:ext cx="854133" cy="337141"/>
            </a:xfrm>
            <a:prstGeom prst="straightConnector1">
              <a:avLst/>
            </a:prstGeom>
            <a:grpFill/>
            <a:ln w="57150" cap="flat" cmpd="sng" algn="ctr">
              <a:solidFill>
                <a:srgbClr val="93B218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26" name="Straight Arrow Connector 125"/>
            <p:cNvCxnSpPr/>
            <p:nvPr/>
          </p:nvCxnSpPr>
          <p:spPr bwMode="auto">
            <a:xfrm>
              <a:off x="5060392" y="3357185"/>
              <a:ext cx="946409" cy="92886"/>
            </a:xfrm>
            <a:prstGeom prst="straightConnector1">
              <a:avLst/>
            </a:prstGeom>
            <a:grpFill/>
            <a:ln w="57150" cap="flat" cmpd="sng" algn="ctr">
              <a:solidFill>
                <a:srgbClr val="93B218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27" name="Straight Arrow Connector 126"/>
            <p:cNvCxnSpPr/>
            <p:nvPr/>
          </p:nvCxnSpPr>
          <p:spPr bwMode="auto">
            <a:xfrm>
              <a:off x="6713448" y="3540065"/>
              <a:ext cx="896181" cy="24542"/>
            </a:xfrm>
            <a:prstGeom prst="straightConnector1">
              <a:avLst/>
            </a:prstGeom>
            <a:grpFill/>
            <a:ln w="57150" cap="flat" cmpd="sng" algn="ctr">
              <a:solidFill>
                <a:srgbClr val="93B218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grpSp>
        <p:nvGrpSpPr>
          <p:cNvPr id="159" name="Group 158"/>
          <p:cNvGrpSpPr/>
          <p:nvPr/>
        </p:nvGrpSpPr>
        <p:grpSpPr>
          <a:xfrm>
            <a:off x="3210959" y="3913702"/>
            <a:ext cx="3538154" cy="1228820"/>
            <a:chOff x="3363359" y="5425002"/>
            <a:chExt cx="3538154" cy="1228820"/>
          </a:xfrm>
        </p:grpSpPr>
        <p:sp>
          <p:nvSpPr>
            <p:cNvPr id="128" name="Rounded Rectangle 127"/>
            <p:cNvSpPr/>
            <p:nvPr/>
          </p:nvSpPr>
          <p:spPr bwMode="auto">
            <a:xfrm>
              <a:off x="3363359" y="5425002"/>
              <a:ext cx="307274" cy="476980"/>
            </a:xfrm>
            <a:prstGeom prst="roundRect">
              <a:avLst>
                <a:gd name="adj" fmla="val 7183"/>
              </a:avLst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0"/>
              <a:tileRect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19939" dir="5400000" rotWithShape="0">
                <a:schemeClr val="tx1">
                  <a:lumMod val="95000"/>
                  <a:lumOff val="5000"/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t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de-DE" sz="2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X</a:t>
              </a:r>
            </a:p>
            <a:p>
              <a:pPr>
                <a:defRPr/>
              </a:pPr>
              <a:endParaRPr lang="de-DE" sz="20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9" name="Rounded Rectangle 128"/>
            <p:cNvSpPr/>
            <p:nvPr/>
          </p:nvSpPr>
          <p:spPr bwMode="auto">
            <a:xfrm>
              <a:off x="4907679" y="6034602"/>
              <a:ext cx="307274" cy="476980"/>
            </a:xfrm>
            <a:prstGeom prst="roundRect">
              <a:avLst>
                <a:gd name="adj" fmla="val 7183"/>
              </a:avLst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0"/>
              <a:tileRect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19939" dir="5400000" rotWithShape="0">
                <a:schemeClr val="tx1">
                  <a:lumMod val="95000"/>
                  <a:lumOff val="5000"/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t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de-DE" sz="2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X</a:t>
              </a:r>
            </a:p>
            <a:p>
              <a:pPr>
                <a:defRPr/>
              </a:pPr>
              <a:endParaRPr lang="de-DE" sz="20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0" name="Rounded Rectangle 129"/>
            <p:cNvSpPr/>
            <p:nvPr/>
          </p:nvSpPr>
          <p:spPr bwMode="auto">
            <a:xfrm>
              <a:off x="6594239" y="6176842"/>
              <a:ext cx="307274" cy="476980"/>
            </a:xfrm>
            <a:prstGeom prst="roundRect">
              <a:avLst>
                <a:gd name="adj" fmla="val 7183"/>
              </a:avLst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0"/>
              <a:tileRect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19939" dir="5400000" rotWithShape="0">
                <a:schemeClr val="tx1">
                  <a:lumMod val="95000"/>
                  <a:lumOff val="5000"/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t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de-DE" sz="2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X</a:t>
              </a:r>
            </a:p>
            <a:p>
              <a:pPr>
                <a:defRPr/>
              </a:pPr>
              <a:endParaRPr lang="de-DE" sz="20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31" name="Group 180"/>
          <p:cNvGrpSpPr/>
          <p:nvPr/>
        </p:nvGrpSpPr>
        <p:grpSpPr>
          <a:xfrm>
            <a:off x="8570026" y="4184983"/>
            <a:ext cx="307274" cy="476980"/>
            <a:chOff x="3781276" y="2662711"/>
            <a:chExt cx="307274" cy="476980"/>
          </a:xfrm>
        </p:grpSpPr>
        <p:sp>
          <p:nvSpPr>
            <p:cNvPr id="132" name="Rounded Rectangle 131"/>
            <p:cNvSpPr/>
            <p:nvPr/>
          </p:nvSpPr>
          <p:spPr bwMode="auto">
            <a:xfrm>
              <a:off x="3781276" y="2662711"/>
              <a:ext cx="307274" cy="476980"/>
            </a:xfrm>
            <a:prstGeom prst="roundRect">
              <a:avLst>
                <a:gd name="adj" fmla="val 718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18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>
                <a:defRPr/>
              </a:pPr>
              <a:endParaRPr lang="de-DE" sz="18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133" name="Group 175"/>
            <p:cNvGrpSpPr/>
            <p:nvPr/>
          </p:nvGrpSpPr>
          <p:grpSpPr>
            <a:xfrm>
              <a:off x="3793703" y="2770857"/>
              <a:ext cx="292189" cy="292189"/>
              <a:chOff x="2326389" y="5641484"/>
              <a:chExt cx="820417" cy="820418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134" name="Circular Arrow 133"/>
              <p:cNvSpPr/>
              <p:nvPr/>
            </p:nvSpPr>
            <p:spPr bwMode="auto">
              <a:xfrm rot="11039822">
                <a:off x="2326389" y="5641485"/>
                <a:ext cx="820417" cy="820417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5322452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35" name="Circular Arrow 134"/>
              <p:cNvSpPr/>
              <p:nvPr/>
            </p:nvSpPr>
            <p:spPr bwMode="auto">
              <a:xfrm rot="10574178" flipH="1">
                <a:off x="2331533" y="5659237"/>
                <a:ext cx="796991" cy="796991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6032624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36" name="Process 135"/>
              <p:cNvSpPr/>
              <p:nvPr/>
            </p:nvSpPr>
            <p:spPr bwMode="auto">
              <a:xfrm>
                <a:off x="2665870" y="5641484"/>
                <a:ext cx="134863" cy="685518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37" name="Process 136"/>
              <p:cNvSpPr/>
              <p:nvPr/>
            </p:nvSpPr>
            <p:spPr bwMode="auto">
              <a:xfrm>
                <a:off x="2461247" y="5742627"/>
                <a:ext cx="573168" cy="78666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</p:grpSp>
      </p:grpSp>
      <p:grpSp>
        <p:nvGrpSpPr>
          <p:cNvPr id="138" name="Group 187"/>
          <p:cNvGrpSpPr/>
          <p:nvPr/>
        </p:nvGrpSpPr>
        <p:grpSpPr>
          <a:xfrm>
            <a:off x="334138" y="3710189"/>
            <a:ext cx="307274" cy="476980"/>
            <a:chOff x="4194161" y="2669054"/>
            <a:chExt cx="307274" cy="476980"/>
          </a:xfrm>
        </p:grpSpPr>
        <p:sp>
          <p:nvSpPr>
            <p:cNvPr id="139" name="Rounded Rectangle 138"/>
            <p:cNvSpPr/>
            <p:nvPr/>
          </p:nvSpPr>
          <p:spPr bwMode="auto">
            <a:xfrm>
              <a:off x="4194161" y="2669054"/>
              <a:ext cx="307274" cy="476980"/>
            </a:xfrm>
            <a:prstGeom prst="roundRect">
              <a:avLst>
                <a:gd name="adj" fmla="val 718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18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>
                <a:defRPr/>
              </a:pPr>
              <a:endParaRPr lang="de-DE" sz="18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140" name="Group 182"/>
            <p:cNvGrpSpPr/>
            <p:nvPr/>
          </p:nvGrpSpPr>
          <p:grpSpPr>
            <a:xfrm>
              <a:off x="4204600" y="2777163"/>
              <a:ext cx="292189" cy="292189"/>
              <a:chOff x="2326389" y="5641484"/>
              <a:chExt cx="820417" cy="820418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141" name="Circular Arrow 140"/>
              <p:cNvSpPr/>
              <p:nvPr/>
            </p:nvSpPr>
            <p:spPr bwMode="auto">
              <a:xfrm rot="11039822">
                <a:off x="2326389" y="5641485"/>
                <a:ext cx="820417" cy="820417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5322452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42" name="Circular Arrow 141"/>
              <p:cNvSpPr/>
              <p:nvPr/>
            </p:nvSpPr>
            <p:spPr bwMode="auto">
              <a:xfrm rot="10574178" flipH="1">
                <a:off x="2331533" y="5659237"/>
                <a:ext cx="796991" cy="796991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6032624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43" name="Process 142"/>
              <p:cNvSpPr/>
              <p:nvPr/>
            </p:nvSpPr>
            <p:spPr bwMode="auto">
              <a:xfrm>
                <a:off x="2665870" y="5641484"/>
                <a:ext cx="134863" cy="685518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44" name="Process 143"/>
              <p:cNvSpPr/>
              <p:nvPr/>
            </p:nvSpPr>
            <p:spPr bwMode="auto">
              <a:xfrm>
                <a:off x="2461247" y="5742627"/>
                <a:ext cx="573168" cy="78666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</a:endParaRPr>
              </a:p>
            </p:txBody>
          </p:sp>
        </p:grpSp>
      </p:grpSp>
      <p:grpSp>
        <p:nvGrpSpPr>
          <p:cNvPr id="155" name="Group 154"/>
          <p:cNvGrpSpPr/>
          <p:nvPr/>
        </p:nvGrpSpPr>
        <p:grpSpPr>
          <a:xfrm>
            <a:off x="1388194" y="3968596"/>
            <a:ext cx="3181148" cy="374857"/>
            <a:chOff x="1540594" y="5276696"/>
            <a:chExt cx="3181148" cy="374857"/>
          </a:xfrm>
        </p:grpSpPr>
        <p:cxnSp>
          <p:nvCxnSpPr>
            <p:cNvPr id="151" name="Straight Arrow Connector 150"/>
            <p:cNvCxnSpPr/>
            <p:nvPr/>
          </p:nvCxnSpPr>
          <p:spPr bwMode="auto">
            <a:xfrm>
              <a:off x="3867609" y="5314412"/>
              <a:ext cx="854133" cy="337141"/>
            </a:xfrm>
            <a:prstGeom prst="straightConnector1">
              <a:avLst/>
            </a:prstGeom>
            <a:solidFill>
              <a:srgbClr val="EAEAEA"/>
            </a:solidFill>
            <a:ln w="152400" cap="flat" cmpd="sng" algn="ctr">
              <a:solidFill>
                <a:srgbClr val="E73B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54" name="Straight Arrow Connector 153"/>
            <p:cNvCxnSpPr/>
            <p:nvPr/>
          </p:nvCxnSpPr>
          <p:spPr bwMode="auto">
            <a:xfrm flipV="1">
              <a:off x="1540594" y="5276696"/>
              <a:ext cx="1663312" cy="292189"/>
            </a:xfrm>
            <a:prstGeom prst="straightConnector1">
              <a:avLst/>
            </a:prstGeom>
            <a:solidFill>
              <a:srgbClr val="EAEAEA"/>
            </a:solidFill>
            <a:ln w="152400" cap="flat" cmpd="sng" algn="ctr">
              <a:solidFill>
                <a:srgbClr val="617DAB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</p:grpSp>
      <p:sp>
        <p:nvSpPr>
          <p:cNvPr id="160" name="Rounded Rectangle 159"/>
          <p:cNvSpPr/>
          <p:nvPr/>
        </p:nvSpPr>
        <p:spPr bwMode="auto">
          <a:xfrm>
            <a:off x="4755279" y="4523302"/>
            <a:ext cx="307274" cy="476980"/>
          </a:xfrm>
          <a:prstGeom prst="roundRect">
            <a:avLst>
              <a:gd name="adj" fmla="val 7183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FFB7A6"/>
              </a:gs>
            </a:gsLst>
            <a:lin ang="16200000" scaled="0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19939" dir="5400000" rotWithShape="0">
              <a:schemeClr val="tx1">
                <a:lumMod val="95000"/>
                <a:lumOff val="5000"/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sz="2000" b="1" dirty="0" smtClean="0">
                <a:solidFill>
                  <a:schemeClr val="bg1"/>
                </a:solidFill>
                <a:latin typeface="Arial"/>
                <a:cs typeface="Arial"/>
              </a:rPr>
              <a:t>X</a:t>
            </a:r>
          </a:p>
          <a:p>
            <a:pPr>
              <a:defRPr/>
            </a:pPr>
            <a:endParaRPr lang="de-DE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3" name="Content Placeholder 2"/>
          <p:cNvSpPr>
            <a:spLocks noGrp="1"/>
          </p:cNvSpPr>
          <p:nvPr>
            <p:ph sz="quarter" idx="10"/>
          </p:nvPr>
        </p:nvSpPr>
        <p:spPr>
          <a:xfrm>
            <a:off x="101600" y="4483100"/>
            <a:ext cx="8532068" cy="3415025"/>
          </a:xfrm>
        </p:spPr>
        <p:txBody>
          <a:bodyPr/>
          <a:lstStyle/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1. Path reservation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ym typeface="Wingdings"/>
              </a:rPr>
              <a:t>2. Verifier grants permission</a:t>
            </a:r>
            <a:endParaRPr lang="en-GB" dirty="0" smtClean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3. Sender sends message </a:t>
            </a:r>
            <a:r>
              <a:rPr lang="en-GB" i="1" dirty="0" err="1" smtClean="0"/>
              <a:t>m</a:t>
            </a:r>
            <a:endParaRPr lang="en-US" dirty="0" smtClean="0">
              <a:sym typeface="Wingdings"/>
            </a:endParaRPr>
          </a:p>
          <a:p>
            <a:pPr>
              <a:buNone/>
            </a:pPr>
            <a:endParaRPr lang="de-DE" dirty="0"/>
          </a:p>
        </p:txBody>
      </p:sp>
      <p:sp>
        <p:nvSpPr>
          <p:cNvPr id="164" name="Arc 163"/>
          <p:cNvSpPr/>
          <p:nvPr/>
        </p:nvSpPr>
        <p:spPr bwMode="auto">
          <a:xfrm rot="703428">
            <a:off x="3543773" y="5096234"/>
            <a:ext cx="1072947" cy="1072947"/>
          </a:xfrm>
          <a:prstGeom prst="arc">
            <a:avLst>
              <a:gd name="adj1" fmla="val 15375947"/>
              <a:gd name="adj2" fmla="val 3052351"/>
            </a:avLst>
          </a:prstGeom>
          <a:noFill/>
          <a:ln w="76200" cap="flat" cmpd="sng" algn="ctr">
            <a:solidFill>
              <a:srgbClr val="3E5C93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Arial"/>
              <a:cs typeface="Arial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1930400" y="1104900"/>
            <a:ext cx="5924202" cy="1391913"/>
            <a:chOff x="1930400" y="901700"/>
            <a:chExt cx="5924202" cy="1391913"/>
          </a:xfrm>
        </p:grpSpPr>
        <p:cxnSp>
          <p:nvCxnSpPr>
            <p:cNvPr id="85" name="Straight Arrow Connector 84"/>
            <p:cNvCxnSpPr/>
            <p:nvPr/>
          </p:nvCxnSpPr>
          <p:spPr bwMode="auto">
            <a:xfrm>
              <a:off x="6958421" y="2269071"/>
              <a:ext cx="896181" cy="24542"/>
            </a:xfrm>
            <a:prstGeom prst="straightConnector1">
              <a:avLst/>
            </a:prstGeom>
            <a:solidFill>
              <a:srgbClr val="EAEAEA"/>
            </a:solidFill>
            <a:ln w="152400" cap="flat" cmpd="sng" algn="ctr">
              <a:solidFill>
                <a:srgbClr val="E73B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grpSp>
          <p:nvGrpSpPr>
            <p:cNvPr id="145" name="Group 144"/>
            <p:cNvGrpSpPr/>
            <p:nvPr/>
          </p:nvGrpSpPr>
          <p:grpSpPr>
            <a:xfrm>
              <a:off x="1930400" y="901700"/>
              <a:ext cx="4133993" cy="1118176"/>
              <a:chOff x="1930400" y="901700"/>
              <a:chExt cx="4133993" cy="1118176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930400" y="901700"/>
                <a:ext cx="412893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200" dirty="0" smtClean="0">
                    <a:latin typeface="Arial"/>
                    <a:ea typeface="Arial"/>
                    <a:cs typeface="Arial"/>
                  </a:rPr>
                  <a:t>?</a:t>
                </a:r>
                <a:endParaRPr lang="de-DE" sz="3200" dirty="0"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102100" y="1016000"/>
                <a:ext cx="412893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200" dirty="0" smtClean="0">
                    <a:latin typeface="Arial"/>
                    <a:ea typeface="Arial"/>
                    <a:cs typeface="Arial"/>
                  </a:rPr>
                  <a:t>?</a:t>
                </a:r>
                <a:endParaRPr lang="de-DE" sz="3200" dirty="0"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651500" y="1435100"/>
                <a:ext cx="412893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200" dirty="0" smtClean="0">
                    <a:latin typeface="Arial"/>
                    <a:ea typeface="Arial"/>
                    <a:cs typeface="Arial"/>
                  </a:rPr>
                  <a:t>?</a:t>
                </a:r>
                <a:endParaRPr lang="de-DE" sz="3200" dirty="0">
                  <a:latin typeface="Arial"/>
                  <a:ea typeface="Arial"/>
                  <a:cs typeface="Arial"/>
                </a:endParaRPr>
              </a:p>
            </p:txBody>
          </p:sp>
        </p:grpSp>
      </p:grpSp>
      <p:sp>
        <p:nvSpPr>
          <p:cNvPr id="107" name="TextBox 106"/>
          <p:cNvSpPr txBox="1"/>
          <p:nvPr/>
        </p:nvSpPr>
        <p:spPr>
          <a:xfrm>
            <a:off x="139700" y="787400"/>
            <a:ext cx="466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latin typeface="Arial"/>
                <a:ea typeface="Arial"/>
                <a:cs typeface="Arial"/>
              </a:rPr>
              <a:t>General </a:t>
            </a:r>
            <a:r>
              <a:rPr lang="de-DE" sz="1800" dirty="0" err="1" smtClean="0">
                <a:latin typeface="Arial"/>
                <a:ea typeface="Arial"/>
                <a:cs typeface="Arial"/>
              </a:rPr>
              <a:t>hash-chain</a:t>
            </a:r>
            <a:r>
              <a:rPr lang="de-DE" sz="1800" dirty="0" smtClean="0">
                <a:latin typeface="Arial"/>
                <a:ea typeface="Arial"/>
                <a:cs typeface="Arial"/>
              </a:rPr>
              <a:t> </a:t>
            </a:r>
            <a:r>
              <a:rPr lang="de-DE" sz="1800" dirty="0" err="1" smtClean="0">
                <a:latin typeface="Arial"/>
                <a:ea typeface="Arial"/>
                <a:cs typeface="Arial"/>
              </a:rPr>
              <a:t>based</a:t>
            </a:r>
            <a:r>
              <a:rPr lang="de-DE" sz="1800" dirty="0" smtClean="0">
                <a:latin typeface="Arial"/>
                <a:ea typeface="Arial"/>
                <a:cs typeface="Arial"/>
              </a:rPr>
              <a:t> </a:t>
            </a:r>
            <a:r>
              <a:rPr lang="de-DE" sz="1800" dirty="0" err="1" smtClean="0">
                <a:latin typeface="Arial"/>
                <a:ea typeface="Arial"/>
                <a:cs typeface="Arial"/>
              </a:rPr>
              <a:t>signature</a:t>
            </a:r>
            <a:r>
              <a:rPr lang="de-DE" sz="1800" dirty="0" smtClean="0">
                <a:latin typeface="Arial"/>
                <a:ea typeface="Arial"/>
                <a:cs typeface="Arial"/>
              </a:rPr>
              <a:t> </a:t>
            </a:r>
            <a:r>
              <a:rPr lang="de-DE" sz="1800" dirty="0" err="1" smtClean="0">
                <a:latin typeface="Arial"/>
                <a:ea typeface="Arial"/>
                <a:cs typeface="Arial"/>
              </a:rPr>
              <a:t>model</a:t>
            </a:r>
            <a:r>
              <a:rPr lang="de-DE" sz="1800" dirty="0" smtClean="0">
                <a:latin typeface="Arial"/>
                <a:ea typeface="Arial"/>
                <a:cs typeface="Arial"/>
              </a:rPr>
              <a:t>:</a:t>
            </a:r>
            <a:endParaRPr lang="de-DE" sz="1800" dirty="0">
              <a:latin typeface="Arial"/>
              <a:ea typeface="Arial"/>
              <a:cs typeface="Arial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39700" y="3213100"/>
            <a:ext cx="171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latin typeface="Arial"/>
                <a:ea typeface="Arial"/>
                <a:cs typeface="Arial"/>
              </a:rPr>
              <a:t>ALHPA </a:t>
            </a:r>
            <a:r>
              <a:rPr lang="de-DE" sz="1800" dirty="0" err="1" smtClean="0">
                <a:latin typeface="Arial"/>
                <a:ea typeface="Arial"/>
                <a:cs typeface="Arial"/>
              </a:rPr>
              <a:t>model</a:t>
            </a:r>
            <a:r>
              <a:rPr lang="de-DE" sz="1800" dirty="0" smtClean="0">
                <a:latin typeface="Arial"/>
                <a:ea typeface="Arial"/>
                <a:cs typeface="Arial"/>
              </a:rPr>
              <a:t>:</a:t>
            </a:r>
            <a:endParaRPr lang="de-DE" sz="18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63" grpId="0" uiExpand="1" build="p"/>
      <p:bldP spid="1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Title </a:t>
            </a:r>
            <a:r>
              <a:rPr lang="en-US" dirty="0" smtClean="0"/>
              <a:t>–</a:t>
            </a:r>
            <a:r>
              <a:rPr lang="de-DE" dirty="0" smtClean="0"/>
              <a:t> Sky </a:t>
            </a:r>
            <a:r>
              <a:rPr lang="de-DE" dirty="0" err="1" smtClean="0"/>
              <a:t>blue</a:t>
            </a:r>
            <a:endParaRPr lang="de-DE" dirty="0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An alternative title</a:t>
            </a:r>
          </a:p>
        </p:txBody>
      </p:sp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025952">
            <a:off x="450850" y="1087438"/>
            <a:ext cx="2916238" cy="2481262"/>
          </a:xfrm>
          <a:prstGeom prst="rect">
            <a:avLst/>
          </a:prstGeom>
          <a:ln w="889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9" name="Rounded Rectangular Callout 8"/>
          <p:cNvSpPr/>
          <p:nvPr/>
        </p:nvSpPr>
        <p:spPr bwMode="auto">
          <a:xfrm>
            <a:off x="3687288" y="205220"/>
            <a:ext cx="3024188" cy="1487488"/>
          </a:xfrm>
          <a:prstGeom prst="wedgeRoundRectCallout">
            <a:avLst>
              <a:gd name="adj1" fmla="val -63954"/>
              <a:gd name="adj2" fmla="val 22606"/>
              <a:gd name="adj3" fmla="val 16667"/>
            </a:avLst>
          </a:prstGeom>
          <a:gradFill flip="none" rotWithShape="1">
            <a:gsLst>
              <a:gs pos="0">
                <a:srgbClr val="FFD500"/>
              </a:gs>
              <a:gs pos="100000">
                <a:srgbClr val="FFC900"/>
              </a:gs>
            </a:gsLst>
            <a:lin ang="5460000" scaled="0"/>
            <a:tileRect/>
          </a:gradFill>
          <a:ln w="38100">
            <a:solidFill>
              <a:srgbClr val="FFB200"/>
            </a:solidFill>
            <a:round/>
            <a:headEnd/>
            <a:tailEnd/>
          </a:ln>
          <a:effectLst>
            <a:outerShdw blurRad="114300" dist="114300" dir="2400000" rotWithShape="0">
              <a:srgbClr val="000000">
                <a:alpha val="42998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de-DE" sz="2400" dirty="0" err="1">
                <a:latin typeface="Arial"/>
                <a:ea typeface="Arial"/>
                <a:cs typeface="Arial"/>
              </a:rPr>
              <a:t>You</a:t>
            </a:r>
            <a:r>
              <a:rPr lang="de-DE" sz="2400" dirty="0"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latin typeface="Arial"/>
                <a:ea typeface="Arial"/>
                <a:cs typeface="Arial"/>
              </a:rPr>
              <a:t>can</a:t>
            </a:r>
            <a:r>
              <a:rPr lang="de-DE" sz="2400" dirty="0"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latin typeface="Arial"/>
                <a:ea typeface="Arial"/>
                <a:cs typeface="Arial"/>
              </a:rPr>
              <a:t>copy</a:t>
            </a:r>
            <a:r>
              <a:rPr lang="de-DE" sz="2400" dirty="0"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latin typeface="Arial"/>
                <a:ea typeface="Arial"/>
                <a:cs typeface="Arial"/>
              </a:rPr>
              <a:t>the</a:t>
            </a:r>
            <a:r>
              <a:rPr lang="de-DE" sz="2400" dirty="0"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latin typeface="Arial"/>
                <a:ea typeface="Arial"/>
                <a:cs typeface="Arial"/>
              </a:rPr>
              <a:t>frame</a:t>
            </a:r>
            <a:r>
              <a:rPr lang="de-DE" sz="2400" dirty="0">
                <a:latin typeface="Arial"/>
                <a:ea typeface="Arial"/>
                <a:cs typeface="Arial"/>
              </a:rPr>
              <a:t> style </a:t>
            </a:r>
            <a:r>
              <a:rPr lang="de-DE" sz="2400" dirty="0" err="1">
                <a:latin typeface="Arial"/>
                <a:ea typeface="Arial"/>
                <a:cs typeface="Arial"/>
              </a:rPr>
              <a:t>with</a:t>
            </a:r>
            <a:r>
              <a:rPr lang="de-DE" sz="2400" dirty="0"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latin typeface="Arial"/>
                <a:ea typeface="Arial"/>
                <a:cs typeface="Arial"/>
              </a:rPr>
              <a:t>the</a:t>
            </a:r>
            <a:r>
              <a:rPr lang="de-DE" sz="2400" dirty="0"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latin typeface="Arial"/>
                <a:ea typeface="Arial"/>
                <a:cs typeface="Arial"/>
              </a:rPr>
              <a:t>brush</a:t>
            </a:r>
            <a:r>
              <a:rPr lang="de-DE" sz="2400" dirty="0"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latin typeface="Arial"/>
                <a:ea typeface="Arial"/>
                <a:cs typeface="Arial"/>
              </a:rPr>
              <a:t>tool</a:t>
            </a:r>
            <a:r>
              <a:rPr lang="de-DE" sz="2400" dirty="0">
                <a:latin typeface="Arial"/>
                <a:ea typeface="Arial"/>
                <a:cs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36892" y="5963170"/>
            <a:ext cx="4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err="1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Location</a:t>
            </a:r>
            <a:r>
              <a:rPr lang="de-DE" sz="1600" dirty="0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 / Event, </a:t>
            </a:r>
            <a:r>
              <a:rPr lang="de-DE" sz="1600" dirty="0" err="1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March</a:t>
            </a:r>
            <a:r>
              <a:rPr lang="de-DE" sz="1600" dirty="0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 2009</a:t>
            </a:r>
            <a:endParaRPr lang="de-DE" sz="160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AutoShape 108"/>
          <p:cNvSpPr>
            <a:spLocks noChangeArrowheads="1"/>
          </p:cNvSpPr>
          <p:nvPr/>
        </p:nvSpPr>
        <p:spPr bwMode="auto">
          <a:xfrm>
            <a:off x="974725" y="4242816"/>
            <a:ext cx="7132638" cy="159135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500"/>
              </a:gs>
              <a:gs pos="100000">
                <a:srgbClr val="FFC900"/>
              </a:gs>
            </a:gsLst>
            <a:lin ang="5460000" scaled="0"/>
            <a:tileRect/>
          </a:gradFill>
          <a:ln w="38100">
            <a:solidFill>
              <a:srgbClr val="FFB200"/>
            </a:solidFill>
            <a:round/>
            <a:headEnd/>
            <a:tailEnd/>
          </a:ln>
          <a:effectLst>
            <a:outerShdw blurRad="114300" dist="114300" dir="2400000" rotWithShape="0">
              <a:srgbClr val="000000">
                <a:alpha val="42998"/>
              </a:srgbClr>
            </a:outerShdw>
          </a:effectLst>
        </p:spPr>
        <p:txBody>
          <a:bodyPr wrap="square" anchor="ctr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smtClean="0">
                <a:latin typeface="Arial"/>
                <a:ea typeface="Arial"/>
                <a:cs typeface="Arial"/>
              </a:rPr>
              <a:t>Please use the latest slide template.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 smtClean="0">
                <a:latin typeface="Arial"/>
                <a:ea typeface="Arial"/>
                <a:cs typeface="Arial"/>
              </a:rPr>
              <a:t>Students: even if your supervisor gave you this file, ask again for the latest version!</a:t>
            </a:r>
            <a:endParaRPr lang="en-US" sz="24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Font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Large number of embedded font files</a:t>
            </a:r>
          </a:p>
          <a:p>
            <a:pPr lvl="1"/>
            <a:r>
              <a:rPr lang="en-US" dirty="0" smtClean="0"/>
              <a:t>Good for a template: nobody can encounter ‘missing fonts’</a:t>
            </a:r>
          </a:p>
          <a:p>
            <a:pPr lvl="1"/>
            <a:r>
              <a:rPr lang="en-US" dirty="0" smtClean="0"/>
              <a:t>Bad for you: annoying to work with</a:t>
            </a:r>
          </a:p>
          <a:p>
            <a:endParaRPr lang="en-US" dirty="0" smtClean="0"/>
          </a:p>
          <a:p>
            <a:r>
              <a:rPr lang="en-US" dirty="0" smtClean="0"/>
              <a:t>The Fix</a:t>
            </a:r>
          </a:p>
          <a:p>
            <a:pPr lvl="1"/>
            <a:r>
              <a:rPr lang="en-US" dirty="0" smtClean="0"/>
              <a:t>Go to </a:t>
            </a:r>
            <a:r>
              <a:rPr lang="en-US" i="1" dirty="0" smtClean="0"/>
              <a:t>PowerPoint options</a:t>
            </a:r>
            <a:r>
              <a:rPr lang="en-US" dirty="0" smtClean="0"/>
              <a:t>, then </a:t>
            </a:r>
            <a:r>
              <a:rPr lang="en-US" i="1" dirty="0" smtClean="0"/>
              <a:t>Save options</a:t>
            </a:r>
          </a:p>
          <a:p>
            <a:pPr lvl="1"/>
            <a:r>
              <a:rPr lang="en-US" dirty="0" smtClean="0"/>
              <a:t>Select </a:t>
            </a:r>
            <a:r>
              <a:rPr lang="en-US" i="1" dirty="0" smtClean="0"/>
              <a:t>Embed only the characters used in this presentation</a:t>
            </a:r>
          </a:p>
        </p:txBody>
      </p:sp>
      <p:sp>
        <p:nvSpPr>
          <p:cNvPr id="4" name="AutoShape 108"/>
          <p:cNvSpPr>
            <a:spLocks noChangeArrowheads="1"/>
          </p:cNvSpPr>
          <p:nvPr/>
        </p:nvSpPr>
        <p:spPr bwMode="auto">
          <a:xfrm>
            <a:off x="974725" y="1016659"/>
            <a:ext cx="7132638" cy="9461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500"/>
              </a:gs>
              <a:gs pos="100000">
                <a:srgbClr val="FFC900"/>
              </a:gs>
            </a:gsLst>
            <a:lin ang="5460000" scaled="0"/>
            <a:tileRect/>
          </a:gradFill>
          <a:ln w="38100">
            <a:solidFill>
              <a:srgbClr val="FFB200"/>
            </a:solidFill>
            <a:round/>
            <a:headEnd/>
            <a:tailEnd/>
          </a:ln>
          <a:effectLst>
            <a:outerShdw blurRad="114300" dist="114300" dir="2400000" rotWithShape="0">
              <a:srgbClr val="000000">
                <a:alpha val="42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smtClean="0">
                <a:latin typeface="Arial"/>
                <a:ea typeface="Arial"/>
                <a:cs typeface="Arial"/>
              </a:rPr>
              <a:t>This file is slow and huge!!!</a:t>
            </a:r>
            <a:endParaRPr lang="en-US" sz="24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Rules for DS Slides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0"/>
          </p:nvPr>
        </p:nvSpPr>
        <p:spPr>
          <a:xfrm>
            <a:off x="207963" y="892175"/>
            <a:ext cx="8756650" cy="5311775"/>
          </a:xfrm>
        </p:spPr>
        <p:txBody>
          <a:bodyPr/>
          <a:lstStyle/>
          <a:p>
            <a:r>
              <a:rPr lang="en-US" dirty="0" smtClean="0"/>
              <a:t>Use only plain, un-animated slide transitions</a:t>
            </a:r>
          </a:p>
          <a:p>
            <a:r>
              <a:rPr lang="en-US" dirty="0" smtClean="0"/>
              <a:t>Do not use special animation effects</a:t>
            </a:r>
          </a:p>
          <a:p>
            <a:pPr lvl="1"/>
            <a:r>
              <a:rPr lang="en-US" dirty="0" smtClean="0"/>
              <a:t>Things should pop up „hard“</a:t>
            </a:r>
          </a:p>
          <a:p>
            <a:pPr lvl="1"/>
            <a:r>
              <a:rPr lang="en-US" dirty="0" smtClean="0"/>
              <a:t>Things should not fly around, glitter, sparkle, beep, blink, etc.</a:t>
            </a:r>
          </a:p>
          <a:p>
            <a:endParaRPr lang="en-US" dirty="0" smtClean="0"/>
          </a:p>
          <a:p>
            <a:r>
              <a:rPr lang="en-US" dirty="0" smtClean="0"/>
              <a:t>Don‘t overload your slides with text</a:t>
            </a:r>
          </a:p>
          <a:p>
            <a:r>
              <a:rPr lang="en-US" dirty="0" smtClean="0"/>
              <a:t>Use graphs and figures</a:t>
            </a:r>
          </a:p>
          <a:p>
            <a:endParaRPr lang="en-US" dirty="0" smtClean="0"/>
          </a:p>
          <a:p>
            <a:r>
              <a:rPr lang="en-US" dirty="0" smtClean="0"/>
              <a:t>Don‘t leave slides half empty – balance the content</a:t>
            </a:r>
          </a:p>
          <a:p>
            <a:endParaRPr lang="en-US" dirty="0" smtClean="0"/>
          </a:p>
          <a:p>
            <a:r>
              <a:rPr lang="en-US" dirty="0" smtClean="0"/>
              <a:t>Try to get a consistent look – re-use colors, shapes, etc.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V1: ????-??-?? Tobias </a:t>
            </a:r>
            <a:r>
              <a:rPr lang="en-US" dirty="0" err="1" smtClean="0"/>
              <a:t>Heer</a:t>
            </a:r>
            <a:endParaRPr lang="en-US" dirty="0" smtClean="0"/>
          </a:p>
          <a:p>
            <a:r>
              <a:rPr lang="en-US" dirty="0" smtClean="0"/>
              <a:t>V2: 2009-04-03 Tobias </a:t>
            </a:r>
            <a:r>
              <a:rPr lang="en-US" dirty="0" err="1" smtClean="0"/>
              <a:t>Heer</a:t>
            </a:r>
            <a:endParaRPr lang="en-US" dirty="0" smtClean="0"/>
          </a:p>
          <a:p>
            <a:r>
              <a:rPr lang="en-US" dirty="0" smtClean="0"/>
              <a:t>V3: 2009-10-20 Stefan Goetz</a:t>
            </a:r>
          </a:p>
          <a:p>
            <a:r>
              <a:rPr lang="en-US" dirty="0" smtClean="0"/>
              <a:t>V4: 2010-11-18 Stefan Goetz</a:t>
            </a:r>
          </a:p>
          <a:p>
            <a:pPr lvl="1"/>
            <a:r>
              <a:rPr lang="en-US" dirty="0" smtClean="0"/>
              <a:t>Changed DS to </a:t>
            </a:r>
            <a:r>
              <a:rPr lang="en-US" dirty="0" err="1" smtClean="0"/>
              <a:t>ComSys</a:t>
            </a:r>
            <a:r>
              <a:rPr lang="en-US" dirty="0" smtClean="0"/>
              <a:t> logo and URLs</a:t>
            </a:r>
          </a:p>
          <a:p>
            <a:r>
              <a:rPr lang="en-US" dirty="0" smtClean="0"/>
              <a:t>V5: 2011-06-14 </a:t>
            </a:r>
            <a:r>
              <a:rPr lang="en-US" dirty="0" err="1" smtClean="0"/>
              <a:t>Raimondas</a:t>
            </a:r>
            <a:r>
              <a:rPr lang="en-US" dirty="0" smtClean="0"/>
              <a:t> </a:t>
            </a:r>
            <a:r>
              <a:rPr lang="en-US" dirty="0" err="1" smtClean="0"/>
              <a:t>Sasnauskas</a:t>
            </a:r>
            <a:endParaRPr lang="en-US" dirty="0" smtClean="0"/>
          </a:p>
          <a:p>
            <a:pPr lvl="1"/>
            <a:r>
              <a:rPr lang="en-US" dirty="0" smtClean="0"/>
              <a:t>Changed the </a:t>
            </a:r>
            <a:r>
              <a:rPr lang="en-US" dirty="0" err="1" smtClean="0"/>
              <a:t>ComSys</a:t>
            </a:r>
            <a:r>
              <a:rPr lang="en-US" dirty="0" smtClean="0"/>
              <a:t> logo (logos/</a:t>
            </a:r>
            <a:r>
              <a:rPr lang="en-US" dirty="0" err="1" smtClean="0"/>
              <a:t>comsys</a:t>
            </a:r>
            <a:r>
              <a:rPr lang="en-US" dirty="0" smtClean="0"/>
              <a:t>/web/comsys-with-name-web.pdf)</a:t>
            </a:r>
          </a:p>
          <a:p>
            <a:pPr lvl="1"/>
            <a:r>
              <a:rPr lang="en-US" dirty="0" smtClean="0"/>
              <a:t>Changed the headings font (Helvetica </a:t>
            </a:r>
            <a:r>
              <a:rPr lang="en-US" dirty="0" err="1" smtClean="0"/>
              <a:t>Neue</a:t>
            </a:r>
            <a:r>
              <a:rPr lang="en-US" dirty="0" smtClean="0"/>
              <a:t>) and it’s color (RGB: 0-66-144)</a:t>
            </a:r>
          </a:p>
          <a:p>
            <a:r>
              <a:rPr lang="en-US" dirty="0" smtClean="0"/>
              <a:t>V6: 2012-01-27 Florian Schmidt</a:t>
            </a:r>
          </a:p>
          <a:p>
            <a:pPr lvl="1"/>
            <a:r>
              <a:rPr lang="en-US" dirty="0" smtClean="0"/>
              <a:t>Added title page versions with English “RWTH Aachen University” logo</a:t>
            </a:r>
          </a:p>
          <a:p>
            <a:r>
              <a:rPr lang="en-US" dirty="0" smtClean="0"/>
              <a:t>V7: 2012-05-15 Georg Kunz</a:t>
            </a:r>
          </a:p>
          <a:p>
            <a:pPr lvl="1"/>
            <a:r>
              <a:rPr lang="en-US" dirty="0" smtClean="0"/>
              <a:t>Replaced Helvetica </a:t>
            </a:r>
            <a:r>
              <a:rPr lang="en-US" dirty="0" err="1" smtClean="0"/>
              <a:t>Neue</a:t>
            </a:r>
            <a:r>
              <a:rPr lang="en-US" dirty="0" smtClean="0"/>
              <a:t> with Arial for compatibility with Windows</a:t>
            </a:r>
          </a:p>
          <a:p>
            <a:r>
              <a:rPr lang="en-US" dirty="0" smtClean="0"/>
              <a:t>V8: 2015-</a:t>
            </a:r>
            <a:r>
              <a:rPr lang="en-US" dirty="0" smtClean="0"/>
              <a:t>04-</a:t>
            </a:r>
            <a:r>
              <a:rPr lang="en-US" dirty="0" smtClean="0"/>
              <a:t>28</a:t>
            </a:r>
          </a:p>
          <a:p>
            <a:pPr lvl="1"/>
            <a:r>
              <a:rPr lang="en-US" dirty="0" smtClean="0"/>
              <a:t>The Most </a:t>
            </a:r>
            <a:r>
              <a:rPr lang="en-US" dirty="0" err="1" smtClean="0"/>
              <a:t>Awesomest</a:t>
            </a:r>
            <a:r>
              <a:rPr lang="en-US" dirty="0" smtClean="0"/>
              <a:t> RWTH Aachen University Corporate </a:t>
            </a:r>
            <a:r>
              <a:rPr lang="en-US" dirty="0" err="1" smtClean="0"/>
              <a:t>Identiy</a:t>
            </a:r>
            <a:r>
              <a:rPr lang="en-US" dirty="0" smtClean="0"/>
              <a:t>: Bow Before It</a:t>
            </a:r>
            <a:r>
              <a:rPr lang="en-US" dirty="0" smtClean="0"/>
              <a:t>!</a:t>
            </a:r>
          </a:p>
          <a:p>
            <a:r>
              <a:rPr lang="en-US" dirty="0" smtClean="0"/>
              <a:t>V9: 2015-09-30 J</a:t>
            </a:r>
            <a:r>
              <a:rPr lang="en-US" dirty="0" smtClean="0"/>
              <a:t>ó Bitsch</a:t>
            </a:r>
          </a:p>
          <a:p>
            <a:pPr lvl="1"/>
            <a:r>
              <a:rPr lang="en-US" dirty="0" smtClean="0"/>
              <a:t>Revert to Arial (instead of Unicode), more consistent logo use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Shapes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Shape repository for presentations</a:t>
            </a:r>
          </a:p>
        </p:txBody>
      </p:sp>
      <p:pic>
        <p:nvPicPr>
          <p:cNvPr id="5" name="Picture 4" descr="griffith-timothy_kiasma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115401">
            <a:off x="881063" y="793750"/>
            <a:ext cx="2095500" cy="3175000"/>
          </a:xfrm>
          <a:prstGeom prst="rect">
            <a:avLst/>
          </a:prstGeom>
          <a:ln w="889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Shapes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Shape repository for presentations</a:t>
            </a:r>
          </a:p>
        </p:txBody>
      </p:sp>
      <p:pic>
        <p:nvPicPr>
          <p:cNvPr id="5" name="Picture 4" descr="griffith-timothy_kiasma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115401">
            <a:off x="881063" y="793750"/>
            <a:ext cx="2095500" cy="3175000"/>
          </a:xfrm>
          <a:prstGeom prst="rect">
            <a:avLst/>
          </a:prstGeom>
          <a:ln w="889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Colors and Shapes </a:t>
            </a:r>
            <a:r>
              <a:rPr lang="en-US" dirty="0" smtClean="0"/>
              <a:t>–</a:t>
            </a:r>
            <a:r>
              <a:rPr lang="de-DE" dirty="0" smtClean="0"/>
              <a:t> Bevel</a:t>
            </a:r>
          </a:p>
        </p:txBody>
      </p:sp>
      <p:sp>
        <p:nvSpPr>
          <p:cNvPr id="4" name="AutoShape 18"/>
          <p:cNvSpPr>
            <a:spLocks noChangeArrowheads="1"/>
          </p:cNvSpPr>
          <p:nvPr/>
        </p:nvSpPr>
        <p:spPr bwMode="auto">
          <a:xfrm>
            <a:off x="373063" y="2241550"/>
            <a:ext cx="1566862" cy="754063"/>
          </a:xfrm>
          <a:prstGeom prst="chevron">
            <a:avLst>
              <a:gd name="adj" fmla="val 25950"/>
            </a:avLst>
          </a:prstGeom>
          <a:ln w="19050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GSM</a:t>
            </a:r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373063" y="3128963"/>
            <a:ext cx="1566862" cy="755650"/>
          </a:xfrm>
          <a:prstGeom prst="chevron">
            <a:avLst>
              <a:gd name="adj" fmla="val 25950"/>
            </a:avLst>
          </a:prstGeom>
          <a:ln w="19050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000" dirty="0" err="1">
                <a:latin typeface="Arial"/>
                <a:cs typeface="Arial"/>
              </a:rPr>
              <a:t>WiFi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373063" y="4017963"/>
            <a:ext cx="1566862" cy="754062"/>
          </a:xfrm>
          <a:prstGeom prst="chevron">
            <a:avLst>
              <a:gd name="adj" fmla="val 25950"/>
            </a:avLst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WiMax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259729" y="2319338"/>
            <a:ext cx="1173163" cy="687387"/>
          </a:xfrm>
          <a:prstGeom prst="roundRect">
            <a:avLst>
              <a:gd name="adj" fmla="val 7183"/>
            </a:avLst>
          </a:prstGeom>
          <a:ln w="19050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  <a:latin typeface="Arial"/>
                <a:cs typeface="Arial"/>
              </a:rPr>
              <a:t>Bla</a:t>
            </a:r>
            <a:endParaRPr lang="de-DE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259729" y="3213100"/>
            <a:ext cx="1173163" cy="685800"/>
          </a:xfrm>
          <a:prstGeom prst="roundRect">
            <a:avLst>
              <a:gd name="adj" fmla="val 7183"/>
            </a:avLst>
          </a:prstGeom>
          <a:ln w="19050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  <a:latin typeface="Arial"/>
                <a:cs typeface="Arial"/>
              </a:rPr>
              <a:t>Blubb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259729" y="4105275"/>
            <a:ext cx="1173163" cy="685800"/>
          </a:xfrm>
          <a:prstGeom prst="roundRect">
            <a:avLst>
              <a:gd name="adj" fmla="val 7183"/>
            </a:avLst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  <a:latin typeface="Arial"/>
                <a:cs typeface="Arial"/>
              </a:rPr>
              <a:t>Bli</a:t>
            </a:r>
            <a:endParaRPr lang="de-DE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9729" y="4997450"/>
            <a:ext cx="1173163" cy="687388"/>
          </a:xfrm>
          <a:prstGeom prst="roundRect">
            <a:avLst>
              <a:gd name="adj" fmla="val 7183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34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  <a:latin typeface="Arial"/>
                <a:cs typeface="Arial"/>
              </a:rPr>
              <a:t>Blo</a:t>
            </a:r>
            <a:endParaRPr lang="de-DE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259729" y="5889625"/>
            <a:ext cx="1173163" cy="687388"/>
          </a:xfrm>
          <a:prstGeom prst="roundRect">
            <a:avLst>
              <a:gd name="adj" fmla="val 7183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19939" dir="5400000" rotWithShape="0">
              <a:schemeClr val="tx1">
                <a:lumMod val="95000"/>
                <a:lumOff val="5000"/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  <a:latin typeface="Arial"/>
                <a:cs typeface="Arial"/>
              </a:rPr>
              <a:t>Gump</a:t>
            </a:r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2195513" y="2241550"/>
            <a:ext cx="1566862" cy="754063"/>
          </a:xfrm>
          <a:prstGeom prst="chevron">
            <a:avLst>
              <a:gd name="adj" fmla="val 25950"/>
            </a:avLst>
          </a:prstGeom>
          <a:solidFill>
            <a:srgbClr val="D7FFA4"/>
          </a:solidFill>
          <a:ln w="19050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GSM</a:t>
            </a:r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2195513" y="3128963"/>
            <a:ext cx="1566862" cy="755650"/>
          </a:xfrm>
          <a:prstGeom prst="chevron">
            <a:avLst>
              <a:gd name="adj" fmla="val 25950"/>
            </a:avLst>
          </a:prstGeom>
          <a:solidFill>
            <a:srgbClr val="D1E1FF"/>
          </a:solidFill>
          <a:ln w="19050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000" dirty="0" err="1">
                <a:latin typeface="Arial"/>
                <a:cs typeface="Arial"/>
              </a:rPr>
              <a:t>WiFi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2195513" y="4017963"/>
            <a:ext cx="1566862" cy="754062"/>
          </a:xfrm>
          <a:prstGeom prst="chevron">
            <a:avLst>
              <a:gd name="adj" fmla="val 25950"/>
            </a:avLst>
          </a:prstGeom>
          <a:solidFill>
            <a:srgbClr val="FFE7AE"/>
          </a:solidFill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WiMax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683717" y="2325688"/>
            <a:ext cx="1173162" cy="687387"/>
          </a:xfrm>
          <a:prstGeom prst="roundRect">
            <a:avLst>
              <a:gd name="adj" fmla="val 7183"/>
            </a:avLst>
          </a:prstGeom>
          <a:solidFill>
            <a:srgbClr val="D7FFA4"/>
          </a:solidFill>
          <a:ln w="19050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sz="2000" dirty="0" err="1">
                <a:latin typeface="Arial"/>
                <a:cs typeface="Arial"/>
              </a:rPr>
              <a:t>Bla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683717" y="3217863"/>
            <a:ext cx="1173162" cy="687387"/>
          </a:xfrm>
          <a:prstGeom prst="roundRect">
            <a:avLst>
              <a:gd name="adj" fmla="val 7183"/>
            </a:avLst>
          </a:prstGeom>
          <a:solidFill>
            <a:srgbClr val="D1E1FF"/>
          </a:solidFill>
          <a:ln w="19050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sz="2000" dirty="0">
                <a:latin typeface="Arial"/>
                <a:cs typeface="Arial"/>
              </a:rPr>
              <a:t>Blubb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683717" y="4110038"/>
            <a:ext cx="1173162" cy="687387"/>
          </a:xfrm>
          <a:prstGeom prst="roundRect">
            <a:avLst>
              <a:gd name="adj" fmla="val 7183"/>
            </a:avLst>
          </a:prstGeom>
          <a:solidFill>
            <a:srgbClr val="FFE7AE"/>
          </a:solidFill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sz="2000" dirty="0" err="1">
                <a:latin typeface="Arial"/>
                <a:cs typeface="Arial"/>
              </a:rPr>
              <a:t>Bli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683717" y="5002213"/>
            <a:ext cx="1173162" cy="687387"/>
          </a:xfrm>
          <a:prstGeom prst="roundRect">
            <a:avLst>
              <a:gd name="adj" fmla="val 7183"/>
            </a:avLst>
          </a:prstGeom>
          <a:solidFill>
            <a:srgbClr val="CACACA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  <a:latin typeface="Arial"/>
                <a:cs typeface="Arial"/>
              </a:rPr>
              <a:t>Blo</a:t>
            </a:r>
            <a:endParaRPr lang="de-DE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5683717" y="5894388"/>
            <a:ext cx="1173162" cy="687387"/>
          </a:xfrm>
          <a:prstGeom prst="roundRect">
            <a:avLst>
              <a:gd name="adj" fmla="val 7183"/>
            </a:avLst>
          </a:prstGeom>
          <a:solidFill>
            <a:srgbClr val="56565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  <a:latin typeface="Arial"/>
                <a:cs typeface="Arial"/>
              </a:rPr>
              <a:t>Gump</a:t>
            </a:r>
          </a:p>
        </p:txBody>
      </p:sp>
      <p:sp>
        <p:nvSpPr>
          <p:cNvPr id="16403" name="TextBox 21"/>
          <p:cNvSpPr txBox="1">
            <a:spLocks noChangeArrowheads="1"/>
          </p:cNvSpPr>
          <p:nvPr/>
        </p:nvSpPr>
        <p:spPr bwMode="auto">
          <a:xfrm>
            <a:off x="649288" y="1690688"/>
            <a:ext cx="9540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2400" dirty="0" err="1">
                <a:latin typeface="Arial"/>
                <a:ea typeface="Arial"/>
                <a:cs typeface="Arial"/>
              </a:rPr>
              <a:t>Bevel</a:t>
            </a:r>
            <a:endParaRPr lang="de-DE" sz="2400" dirty="0">
              <a:latin typeface="Arial"/>
              <a:ea typeface="Arial"/>
              <a:cs typeface="Arial"/>
            </a:endParaRPr>
          </a:p>
        </p:txBody>
      </p:sp>
      <p:sp>
        <p:nvSpPr>
          <p:cNvPr id="16404" name="TextBox 22"/>
          <p:cNvSpPr txBox="1">
            <a:spLocks noChangeArrowheads="1"/>
          </p:cNvSpPr>
          <p:nvPr/>
        </p:nvSpPr>
        <p:spPr bwMode="auto">
          <a:xfrm>
            <a:off x="2571750" y="1690688"/>
            <a:ext cx="698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2400" dirty="0">
                <a:latin typeface="Arial"/>
                <a:ea typeface="Arial"/>
                <a:cs typeface="Arial"/>
              </a:rPr>
              <a:t>Flat</a:t>
            </a:r>
          </a:p>
        </p:txBody>
      </p:sp>
      <p:sp>
        <p:nvSpPr>
          <p:cNvPr id="16405" name="TextBox 23"/>
          <p:cNvSpPr txBox="1">
            <a:spLocks noChangeArrowheads="1"/>
          </p:cNvSpPr>
          <p:nvPr/>
        </p:nvSpPr>
        <p:spPr bwMode="auto">
          <a:xfrm>
            <a:off x="4369267" y="1690688"/>
            <a:ext cx="9540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2400" dirty="0" err="1">
                <a:latin typeface="Arial"/>
                <a:ea typeface="Arial"/>
                <a:cs typeface="Arial"/>
              </a:rPr>
              <a:t>Bevel</a:t>
            </a:r>
            <a:endParaRPr lang="de-DE" sz="2400" dirty="0">
              <a:latin typeface="Arial"/>
              <a:ea typeface="Arial"/>
              <a:cs typeface="Arial"/>
            </a:endParaRPr>
          </a:p>
        </p:txBody>
      </p:sp>
      <p:sp>
        <p:nvSpPr>
          <p:cNvPr id="16406" name="TextBox 24"/>
          <p:cNvSpPr txBox="1">
            <a:spLocks noChangeArrowheads="1"/>
          </p:cNvSpPr>
          <p:nvPr/>
        </p:nvSpPr>
        <p:spPr bwMode="auto">
          <a:xfrm>
            <a:off x="5921842" y="1690688"/>
            <a:ext cx="6969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2400" dirty="0">
                <a:latin typeface="Arial"/>
                <a:ea typeface="Arial"/>
                <a:cs typeface="Arial"/>
              </a:rPr>
              <a:t>Flat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Arrow Styles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008688" y="4140200"/>
            <a:ext cx="1892300" cy="1892300"/>
          </a:xfrm>
          <a:prstGeom prst="roundRect">
            <a:avLst/>
          </a:prstGeom>
          <a:ln w="222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031875" y="2482850"/>
            <a:ext cx="1892300" cy="1892300"/>
          </a:xfrm>
          <a:prstGeom prst="roundRect">
            <a:avLst/>
          </a:prstGeom>
          <a:ln w="222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7413" name="Elbow Connector 8"/>
          <p:cNvCxnSpPr>
            <a:cxnSpLocks noChangeShapeType="1"/>
            <a:stCxn id="7" idx="3"/>
            <a:endCxn id="6" idx="1"/>
          </p:cNvCxnSpPr>
          <p:nvPr/>
        </p:nvCxnSpPr>
        <p:spPr bwMode="auto">
          <a:xfrm>
            <a:off x="2924175" y="3429000"/>
            <a:ext cx="3084513" cy="165735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1" name="Right Arrow 10"/>
          <p:cNvSpPr/>
          <p:nvPr/>
        </p:nvSpPr>
        <p:spPr bwMode="auto">
          <a:xfrm>
            <a:off x="4946650" y="1684338"/>
            <a:ext cx="2185988" cy="879475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19939" dir="5400000" rotWithShape="0">
              <a:schemeClr val="tx1">
                <a:lumMod val="95000"/>
                <a:lumOff val="5000"/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Vorlesungen-Layout">
  <a:themeElements>
    <a:clrScheme name="Ds-Template">
      <a:dk1>
        <a:srgbClr val="000000"/>
      </a:dk1>
      <a:lt1>
        <a:sysClr val="window" lastClr="FFFFFF"/>
      </a:lt1>
      <a:dk2>
        <a:srgbClr val="000000"/>
      </a:dk2>
      <a:lt2>
        <a:srgbClr val="BBC0AC"/>
      </a:lt2>
      <a:accent1>
        <a:srgbClr val="EEAC19"/>
      </a:accent1>
      <a:accent2>
        <a:srgbClr val="E07602"/>
      </a:accent2>
      <a:accent3>
        <a:srgbClr val="9FF726"/>
      </a:accent3>
      <a:accent4>
        <a:srgbClr val="8BA8D3"/>
      </a:accent4>
      <a:accent5>
        <a:srgbClr val="21449B"/>
      </a:accent5>
      <a:accent6>
        <a:srgbClr val="5E82B7"/>
      </a:accent6>
      <a:hlink>
        <a:srgbClr val="DF7408"/>
      </a:hlink>
      <a:folHlink>
        <a:srgbClr val="DE720C"/>
      </a:folHlink>
    </a:clrScheme>
    <a:fontScheme name="Vorlesungen-Layout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Vorlesungen-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esungen-Layo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587</Words>
  <Application>Microsoft Macintosh PowerPoint</Application>
  <PresentationFormat>On-screen Show (4:3)</PresentationFormat>
  <Paragraphs>129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Vorlesungen-Layout</vt:lpstr>
      <vt:lpstr>The Template</vt:lpstr>
      <vt:lpstr>Title – Sky blue</vt:lpstr>
      <vt:lpstr>Note on Font Embedding</vt:lpstr>
      <vt:lpstr>Rules for DS Slides</vt:lpstr>
      <vt:lpstr>Version History</vt:lpstr>
      <vt:lpstr>Shapes</vt:lpstr>
      <vt:lpstr>Shapes</vt:lpstr>
      <vt:lpstr>Colors and Shapes – Bevel</vt:lpstr>
      <vt:lpstr>Arrow Styles</vt:lpstr>
      <vt:lpstr>PowerPoint Presentation</vt:lpstr>
      <vt:lpstr>Visio Devices</vt:lpstr>
      <vt:lpstr>Devices</vt:lpstr>
      <vt:lpstr>Misc </vt:lpstr>
      <vt:lpstr>Logos</vt:lpstr>
      <vt:lpstr>Integrity Protection - Delayed Key Disclosure</vt:lpstr>
      <vt:lpstr>Interactive Hash Chain Signatures in ALPHA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Template</dc:title>
  <dc:creator>Rainer Krogull</dc:creator>
  <cp:lastModifiedBy>Jó Ágila Bitsch</cp:lastModifiedBy>
  <cp:revision>2066</cp:revision>
  <cp:lastPrinted>2009-03-26T18:25:42Z</cp:lastPrinted>
  <dcterms:created xsi:type="dcterms:W3CDTF">2009-04-03T11:12:54Z</dcterms:created>
  <dcterms:modified xsi:type="dcterms:W3CDTF">2015-09-30T15:20:09Z</dcterms:modified>
</cp:coreProperties>
</file>