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930" r:id="rId2"/>
    <p:sldId id="954" r:id="rId3"/>
    <p:sldId id="956" r:id="rId4"/>
    <p:sldId id="957" r:id="rId5"/>
    <p:sldId id="961" r:id="rId6"/>
    <p:sldId id="962" r:id="rId7"/>
    <p:sldId id="963" r:id="rId8"/>
    <p:sldId id="958" r:id="rId9"/>
    <p:sldId id="959" r:id="rId10"/>
    <p:sldId id="964" r:id="rId11"/>
  </p:sldIdLst>
  <p:sldSz cx="9144000" cy="6858000" type="screen4x3"/>
  <p:notesSz cx="6797675" cy="9928225"/>
  <p:embeddedFontLst>
    <p:embeddedFont>
      <p:font typeface="Arial Rounded MT Bold" panose="020F0704030504030204" pitchFamily="34" charset="0"/>
      <p:regular r:id="rId14"/>
    </p:embeddedFont>
    <p:embeddedFont>
      <p:font typeface="Wingdings 3" panose="05040102010807070707" pitchFamily="18" charset="2"/>
      <p:regular r:id="rId15"/>
    </p:embeddedFont>
    <p:embeddedFont>
      <p:font typeface="ＭＳ Ｐゴシック" panose="020B0600070205080204" pitchFamily="34" charset="-128"/>
      <p:regular r:id="rId16"/>
    </p:embeddedFont>
    <p:embeddedFont>
      <p:font typeface="Arial Unicode MS" panose="020B0604020202020204" pitchFamily="34" charset="-128"/>
      <p:regular r:id="rId17"/>
    </p:embeddedFont>
    <p:embeddedFont>
      <p:font typeface="Wingdings 2" panose="05020102010507070707" pitchFamily="18" charset="2"/>
      <p:regular r:id="rId18"/>
    </p:embeddedFont>
  </p:embeddedFontLst>
  <p:custDataLst>
    <p:tags r:id="rId19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AB"/>
    <a:srgbClr val="AABBD9"/>
    <a:srgbClr val="3E5C93"/>
    <a:srgbClr val="004290"/>
    <a:srgbClr val="9CB5DF"/>
    <a:srgbClr val="FFB7A6"/>
    <a:srgbClr val="00418F"/>
    <a:srgbClr val="66A1DB"/>
    <a:srgbClr val="456399"/>
    <a:srgbClr val="E7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1677" autoAdjust="0"/>
  </p:normalViewPr>
  <p:slideViewPr>
    <p:cSldViewPr snapToGrid="0">
      <p:cViewPr varScale="1">
        <p:scale>
          <a:sx n="80" d="100"/>
          <a:sy n="80" d="100"/>
        </p:scale>
        <p:origin x="950" y="48"/>
      </p:cViewPr>
      <p:guideLst>
        <p:guide orient="horz" pos="2160"/>
        <p:guide pos="10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56"/>
    </p:cViewPr>
  </p:sorterViewPr>
  <p:notesViewPr>
    <p:cSldViewPr snapToGrid="0">
      <p:cViewPr>
        <p:scale>
          <a:sx n="100" d="100"/>
          <a:sy n="100" d="100"/>
        </p:scale>
        <p:origin x="-1230" y="-72"/>
      </p:cViewPr>
      <p:guideLst>
        <p:guide orient="horz" pos="310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9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2725" y="9482138"/>
            <a:ext cx="29273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6163" y="9482138"/>
            <a:ext cx="2998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99225" y="0"/>
            <a:ext cx="179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641" tIns="45829" rIns="91641" bIns="45829">
            <a:prstTxWarp prst="textNoShape">
              <a:avLst/>
            </a:prstTxWarp>
            <a:spAutoFit/>
          </a:bodyPr>
          <a:lstStyle/>
          <a:p>
            <a:pPr algn="r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66738" y="0"/>
            <a:ext cx="45053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982" tIns="45481" rIns="90982" bIns="45481">
            <a:prstTxWarp prst="textNoShape">
              <a:avLst/>
            </a:prstTxWarp>
            <a:spAutoFit/>
          </a:bodyPr>
          <a:lstStyle/>
          <a:p>
            <a:pPr algn="l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5116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23900"/>
            <a:ext cx="5005387" cy="3754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22813"/>
            <a:ext cx="4957762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73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444038"/>
            <a:ext cx="2951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pitchFamily="-108" charset="0"/>
                <a:ea typeface="Arial Unicode MS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fld id="{D197666C-D6B8-904D-B8F2-816FE66458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2" name="Picture 11" descr="rwth-aachen-university-logo-original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7938" y="6178550"/>
            <a:ext cx="9159876" cy="67945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3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517458" y="6434138"/>
            <a:ext cx="504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C4701650-41B2-7A4D-B223-84DBE99DBB49}" type="slidenum">
              <a:rPr lang="en-US" sz="1600">
                <a:solidFill>
                  <a:srgbClr val="004290"/>
                </a:solidFill>
                <a:latin typeface="Arial Unicode MS" pitchFamily="34" charset="-128"/>
                <a:ea typeface="Arial Unicode MS" pitchFamily="-108" charset="0"/>
                <a:cs typeface="Arial Unicode MS" pitchFamily="34" charset="-128"/>
              </a:rPr>
              <a:pPr algn="r">
                <a:defRPr/>
              </a:pPr>
              <a:t>‹Nr.›</a:t>
            </a:fld>
            <a:endParaRPr lang="en-US" sz="1600" dirty="0">
              <a:solidFill>
                <a:srgbClr val="004290"/>
              </a:solidFill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3474" y="769377"/>
            <a:ext cx="8890394" cy="5922248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 Unicode MS" pitchFamily="34" charset="-128"/>
                <a:cs typeface="Arial Unicode MS" pitchFamily="34" charset="-128"/>
              </a:defRPr>
            </a:lvl1pPr>
            <a:lvl2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2pPr>
            <a:lvl3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3pPr>
            <a:lvl4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4pPr>
            <a:lvl5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15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7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3" name="Picture 12" descr="rwth-aachen-university-logo-original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ＭＳ Ｐゴシック" pitchFamily="-108" charset="-128"/>
                <a:cs typeface="Arial Unicode MS" pitchFamily="34" charset="-128"/>
              </a:rPr>
              <a:t>http://comsys.rwth-aachen.de/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pic>
        <p:nvPicPr>
          <p:cNvPr id="16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92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ky-blue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eablue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E76A6"/>
                </a:solidFill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7806" y="891487"/>
            <a:ext cx="8756062" cy="5311697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 Unicode MS" pitchFamily="34" charset="-128"/>
                <a:cs typeface="Arial Unicode MS" pitchFamily="34" charset="-128"/>
              </a:defRPr>
            </a:lvl1pPr>
            <a:lvl2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2pPr>
            <a:lvl3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3pPr>
            <a:lvl4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4pPr>
            <a:lvl5pPr>
              <a:buClr>
                <a:srgbClr val="004290"/>
              </a:buClr>
              <a:defRPr>
                <a:latin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dirty="0">
              <a:latin typeface="Arial Unicode MS" pitchFamily="34" charset="-128"/>
              <a:ea typeface="Arial Unicode MS" charset="0"/>
              <a:cs typeface="Arial Unicode MS" pitchFamily="34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166688" y="817563"/>
            <a:ext cx="881538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71513"/>
            <a:ext cx="9144000" cy="5708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49287"/>
            <a:ext cx="9144000" cy="84137"/>
          </a:xfrm>
          <a:prstGeom prst="rect">
            <a:avLst/>
          </a:prstGeom>
          <a:gradFill>
            <a:gsLst>
              <a:gs pos="100000">
                <a:schemeClr val="accent4">
                  <a:tint val="37000"/>
                  <a:satMod val="300000"/>
                </a:schemeClr>
              </a:gs>
              <a:gs pos="0">
                <a:schemeClr val="bg1">
                  <a:lumMod val="9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solidFill>
                <a:schemeClr val="tx1"/>
              </a:solidFill>
              <a:latin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176" y="6375400"/>
            <a:ext cx="9144000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 Unicode MS" pitchFamily="34" charset="-128"/>
              <a:ea typeface="ＭＳ Ｐゴシック" charset="-128"/>
              <a:cs typeface="Arial Unicode MS" pitchFamily="34" charset="-128"/>
            </a:endParaRPr>
          </a:p>
        </p:txBody>
      </p:sp>
      <p:sp>
        <p:nvSpPr>
          <p:cNvPr id="134175" name="Rectangle 31"/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auto">
          <a:xfrm>
            <a:off x="8517458" y="6434138"/>
            <a:ext cx="504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6A113AA4-9849-FB42-8487-64854D6D9D95}" type="slidenum">
              <a:rPr lang="en-US" sz="1600">
                <a:solidFill>
                  <a:srgbClr val="004290"/>
                </a:solidFill>
                <a:latin typeface="Arial Unicode MS" pitchFamily="34" charset="-128"/>
                <a:ea typeface="Arial Unicode MS" pitchFamily="-108" charset="0"/>
                <a:cs typeface="Arial Unicode MS" pitchFamily="34" charset="-128"/>
              </a:rPr>
              <a:pPr algn="r">
                <a:defRPr/>
              </a:pPr>
              <a:t>‹Nr.›</a:t>
            </a:fld>
            <a:endParaRPr lang="en-US" sz="1600" dirty="0">
              <a:solidFill>
                <a:srgbClr val="004290"/>
              </a:solidFill>
              <a:latin typeface="Arial Unicode MS" pitchFamily="34" charset="-128"/>
              <a:ea typeface="Arial Unicode MS" pitchFamily="-108" charset="0"/>
              <a:cs typeface="Arial Unicode MS" pitchFamily="34" charset="-128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065283" y="6372224"/>
            <a:ext cx="501343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-106" charset="0"/>
                <a:cs typeface="Arial Unicode MS" pitchFamily="34" charset="-128"/>
              </a:rPr>
              <a:t>André Pomp</a:t>
            </a:r>
          </a:p>
        </p:txBody>
      </p:sp>
      <p:pic>
        <p:nvPicPr>
          <p:cNvPr id="31" name="Picture 30" descr="comsys-with-name-web.pdf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8" r:id="rId2"/>
    <p:sldLayoutId id="2147483993" r:id="rId3"/>
    <p:sldLayoutId id="2147483999" r:id="rId4"/>
    <p:sldLayoutId id="2147483994" r:id="rId5"/>
    <p:sldLayoutId id="2147483995" r:id="rId6"/>
    <p:sldLayoutId id="2147483989" r:id="rId7"/>
    <p:sldLayoutId id="2147483990" r:id="rId8"/>
    <p:sldLayoutId id="2147483991" r:id="rId9"/>
    <p:sldLayoutId id="2147483997" r:id="rId10"/>
    <p:sldLayoutId id="214748399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Arial Unicode MS" pitchFamily="-108" charset="0"/>
          <a:cs typeface="Arial Unicode MS" pitchFamily="-10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"/>
        <a:defRPr sz="2400"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"/>
        <a:defRPr sz="2000"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¾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3pPr>
      <a:lvl4pPr marL="15621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¬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4pPr>
      <a:lvl5pPr marL="1981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34" charset="-128"/>
        </a:defRPr>
      </a:lvl5pPr>
      <a:lvl6pPr marL="2438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6pPr>
      <a:lvl7pPr marL="2895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7pPr>
      <a:lvl8pPr marL="3352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8pPr>
      <a:lvl9pPr marL="3810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21914" y="1098772"/>
            <a:ext cx="7966821" cy="1873189"/>
          </a:xfrm>
        </p:spPr>
        <p:txBody>
          <a:bodyPr/>
          <a:lstStyle/>
          <a:p>
            <a:r>
              <a:rPr lang="en-US" sz="3600" dirty="0">
                <a:ea typeface="Arial Unicode MS" pitchFamily="34" charset="-128"/>
              </a:rPr>
              <a:t>  Predicting Free Parking Spots using     </a:t>
            </a:r>
            <a:br>
              <a:rPr lang="en-US" sz="3600" dirty="0">
                <a:ea typeface="Arial Unicode MS" pitchFamily="34" charset="-128"/>
              </a:rPr>
            </a:br>
            <a:r>
              <a:rPr lang="en-US" sz="3600" dirty="0">
                <a:ea typeface="Arial Unicode MS" pitchFamily="34" charset="-128"/>
              </a:rPr>
              <a:t> Data Analytics and Machine Learning</a:t>
            </a:r>
            <a:br>
              <a:rPr lang="en-US" sz="3600" dirty="0">
                <a:ea typeface="Arial Unicode MS" pitchFamily="34" charset="-128"/>
              </a:rPr>
            </a:br>
            <a:r>
              <a:rPr lang="en-US" sz="3600" dirty="0">
                <a:ea typeface="Arial Unicode MS" pitchFamily="34" charset="-128"/>
              </a:rPr>
              <a:t>                      +             +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28321" y="3712706"/>
            <a:ext cx="843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lang="de-DE" sz="2200" u="sng" kern="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Andrei Ionita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418F"/>
              </a:buClr>
              <a:defRPr/>
            </a:pPr>
            <a:r>
              <a:rPr lang="de-DE" sz="2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Supervisor: </a:t>
            </a:r>
            <a:r>
              <a:rPr lang="de-DE" sz="2200" kern="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André Pomp, </a:t>
            </a:r>
            <a:r>
              <a:rPr lang="de-DE" sz="22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Jó</a:t>
            </a:r>
            <a:r>
              <a:rPr lang="de-DE" sz="2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Agila Bitsch Link</a:t>
            </a:r>
            <a:endParaRPr kumimoji="0" lang="de-DE" sz="2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Aachen / Master Initial Talk, </a:t>
            </a:r>
            <a:r>
              <a:rPr lang="de-DE" sz="16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December</a:t>
            </a:r>
            <a:r>
              <a:rPr lang="de-DE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2016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5" y="2266055"/>
            <a:ext cx="981362" cy="9813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4" y="2266055"/>
            <a:ext cx="844720" cy="8447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98" y="2236885"/>
            <a:ext cx="1679868" cy="10397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Backup: Model Construction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00059"/>
              </p:ext>
            </p:extLst>
          </p:nvPr>
        </p:nvGraphicFramePr>
        <p:xfrm>
          <a:off x="638177" y="1396999"/>
          <a:ext cx="8020044" cy="292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3">
                  <a:extLst>
                    <a:ext uri="{9D8B030D-6E8A-4147-A177-3AD203B41FA5}">
                      <a16:colId xmlns:a16="http://schemas.microsoft.com/office/drawing/2014/main" val="158722485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73731210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1286346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94172003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13025899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76675459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2764576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169706072"/>
                    </a:ext>
                  </a:extLst>
                </a:gridCol>
                <a:gridCol w="704846">
                  <a:extLst>
                    <a:ext uri="{9D8B030D-6E8A-4147-A177-3AD203B41FA5}">
                      <a16:colId xmlns:a16="http://schemas.microsoft.com/office/drawing/2014/main" val="4070438407"/>
                    </a:ext>
                  </a:extLst>
                </a:gridCol>
              </a:tblGrid>
              <a:tr h="1006503">
                <a:tc>
                  <a:txBody>
                    <a:bodyPr/>
                    <a:lstStyle/>
                    <a:p>
                      <a:r>
                        <a:rPr lang="de-DE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Weather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Now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+30m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+ 1h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22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01/06/2017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074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02/06/2017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small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46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DE" sz="1600" dirty="0"/>
                        <a:t>0306/2017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small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43388"/>
                  </a:ext>
                </a:extLst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13" y="2500110"/>
            <a:ext cx="471488" cy="471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33" y="3186643"/>
            <a:ext cx="447048" cy="322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7" y="3783873"/>
            <a:ext cx="461563" cy="43875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942780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Motivation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Find a parking spot is a waste of time for any driver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… and pollutes the environment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… and causes unnecessary traffic 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Navigation Systems should incorporate this function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Parking landscape is highly dynamic and volatile however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Need to monitor all parking spots individually?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Detect patterns in parking behavior in the city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Weekdays 8–17 at the office, </a:t>
            </a:r>
            <a:r>
              <a:rPr lang="en-US" dirty="0" err="1">
                <a:ea typeface="Arial Unicode MS" pitchFamily="-110" charset="0"/>
                <a:cs typeface="Arial Unicode MS" pitchFamily="-110" charset="0"/>
              </a:rPr>
              <a:t>Weihnachtsmarkt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 evenings in city center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978694" y="5538186"/>
            <a:ext cx="7132638" cy="65779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Use Machine Learning for Prediction!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32" y="868063"/>
            <a:ext cx="1447799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95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Goals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Build ML models to forecast parking occupancy rates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Using multiple data sources: sensors, parking meters, car parks, events, weather, traffic, etc.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Detect Parking Profiles based on Parking Providers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Apply models to Parking Locations with less data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Develop an application that responds to parking queries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Can be used as back-end for in-car mobile apps 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4" name="AutoShape 108"/>
          <p:cNvSpPr>
            <a:spLocks noChangeArrowheads="1"/>
          </p:cNvSpPr>
          <p:nvPr/>
        </p:nvSpPr>
        <p:spPr bwMode="auto">
          <a:xfrm>
            <a:off x="1184098" y="5448114"/>
            <a:ext cx="6669442" cy="74313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What are the nearest parking locations with 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available parking spots?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716" y="1858010"/>
            <a:ext cx="1203960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Related Work: On the shoulders of giants?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Data sources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Sensors that monitor parking spot changes</a:t>
            </a:r>
          </a:p>
          <a:p>
            <a:pPr lvl="2"/>
            <a:r>
              <a:rPr lang="en-US" dirty="0">
                <a:ea typeface="Arial Unicode MS" pitchFamily="-110" charset="0"/>
                <a:cs typeface="Arial Unicode MS" pitchFamily="-110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Arial Unicode MS" pitchFamily="-110" charset="0"/>
                <a:cs typeface="Arial Unicode MS" pitchFamily="-110" charset="0"/>
              </a:rPr>
              <a:t>-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 sensors can only monitor so much</a:t>
            </a: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Parking Meters vs. Car Parks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Arial Unicode MS" pitchFamily="-110" charset="0"/>
                <a:cs typeface="Arial Unicode MS" pitchFamily="-110" charset="0"/>
              </a:rPr>
              <a:t> -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 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the first is harder to quantify since the area it covers varies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Concerts/Fairs, Weather, Traffic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Arial Unicode MS" pitchFamily="-110" charset="0"/>
                <a:cs typeface="Arial Unicode MS" pitchFamily="-110" charset="0"/>
              </a:rPr>
              <a:t> - 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assigning an event to the impacted parking location is not trivial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Data insufficiency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Arial Unicode MS" pitchFamily="-110" charset="0"/>
                <a:cs typeface="Arial Unicode MS" pitchFamily="-110" charset="0"/>
              </a:rPr>
              <a:t> - 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relatively small # approaches to extracting parking profiles 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Model selection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Neural Networks, Support Vector Machines, ARIMA, etc.</a:t>
            </a: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982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My approach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Identify parking spots on the map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Feature-engineer various data in order to train ML models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Interpolate missing parking rate reports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Attribute events to parking locations using geographic coordinates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Cluster parking spots into parking locations</a:t>
            </a: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Extract parking profiles 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Using similarity of parking providers: schools, offices, cinemas, etc.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Apply parking profiles to parking locations with little or no data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1" y="769938"/>
            <a:ext cx="963612" cy="9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87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Arial Unicode MS" pitchFamily="-110" charset="0"/>
                <a:cs typeface="Arial Unicode MS" pitchFamily="-110" charset="0"/>
              </a:rPr>
              <a:t>Evaluation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…during Feature Selection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Visualize and check independence of ML features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…during Parking Location Clustering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Check parking-provider separation of parking spots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Compare forecasted values to real-time values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Detect other possible features that explain the differences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Adjust and reiterate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Visualize Parking Profiles 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make associations to parking activities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65" y="4844860"/>
            <a:ext cx="1579245" cy="17021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36" y="1595493"/>
            <a:ext cx="2205038" cy="1679619"/>
          </a:xfrm>
          <a:prstGeom prst="rect">
            <a:avLst/>
          </a:prstGeom>
        </p:spPr>
      </p:pic>
      <p:sp>
        <p:nvSpPr>
          <p:cNvPr id="6" name="Pfeil: nach rechts 5"/>
          <p:cNvSpPr/>
          <p:nvPr/>
        </p:nvSpPr>
        <p:spPr bwMode="auto">
          <a:xfrm>
            <a:off x="7179310" y="5448300"/>
            <a:ext cx="697865" cy="495300"/>
          </a:xfrm>
          <a:prstGeom prst="rightArrow">
            <a:avLst/>
          </a:prstGeom>
          <a:solidFill>
            <a:srgbClr val="3E5C93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7" name="Interaktive Schaltfläche: Hilfe 6">
            <a:hlinkClick r:id="" action="ppaction://noaction" highlightClick="1"/>
          </p:cNvPr>
          <p:cNvSpPr/>
          <p:nvPr/>
        </p:nvSpPr>
        <p:spPr bwMode="auto">
          <a:xfrm>
            <a:off x="7968455" y="4991100"/>
            <a:ext cx="996159" cy="1347787"/>
          </a:xfrm>
          <a:prstGeom prst="actionButtonHelp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1383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Challenges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Parking-data shortage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Interpolation of sparse parking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On-site collection of data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Use online available data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Identification of Parking Spots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Data is not up to date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Short-term closing of streets / construction-sites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Events not captured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E.g. Demonstration suspends traffic for streets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Unexpected incidents, e.g. fires, etc.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81" y="2787653"/>
            <a:ext cx="1255438" cy="125543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57" y="2787653"/>
            <a:ext cx="1337224" cy="13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Time Planning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Literature Review (2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Identify relevant sources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Concept Design (2 weeks)</a:t>
            </a:r>
          </a:p>
          <a:p>
            <a:pPr lvl="1"/>
            <a:r>
              <a:rPr lang="en-US">
                <a:ea typeface="Arial Unicode MS" pitchFamily="-110" charset="0"/>
                <a:cs typeface="Arial Unicode MS" pitchFamily="-110" charset="0"/>
              </a:rPr>
              <a:t>Decide on in-detail </a:t>
            </a:r>
            <a:r>
              <a:rPr lang="en-US" dirty="0">
                <a:ea typeface="Arial Unicode MS" pitchFamily="-110" charset="0"/>
                <a:cs typeface="Arial Unicode MS" pitchFamily="-110" charset="0"/>
              </a:rPr>
              <a:t>approach 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Implementation (10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Architecture design (2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Feature engineering (4 weeks)</a:t>
            </a:r>
          </a:p>
          <a:p>
            <a:pPr lvl="1"/>
            <a:r>
              <a:rPr lang="en-US" dirty="0">
                <a:ea typeface="Arial Unicode MS" pitchFamily="-110" charset="0"/>
                <a:cs typeface="Arial Unicode MS" pitchFamily="-110" charset="0"/>
              </a:rPr>
              <a:t>Model application (4 weeks)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Evaluation (4 weeks)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Writing and Documentation (6 weeks)</a:t>
            </a: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Buffer (1 week)</a:t>
            </a:r>
          </a:p>
        </p:txBody>
      </p:sp>
      <p:pic>
        <p:nvPicPr>
          <p:cNvPr id="4" name="Picture 3" descr="C:\Users\Andre\AppData\Local\Microsoft\Windows\Temporary Internet Files\Content.IE5\12DDMK68\MC90043253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34" y="1135292"/>
            <a:ext cx="1225481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84"/>
          <p:cNvCxnSpPr/>
          <p:nvPr/>
        </p:nvCxnSpPr>
        <p:spPr bwMode="auto">
          <a:xfrm flipH="1">
            <a:off x="7104527" y="3275519"/>
            <a:ext cx="1543293" cy="0"/>
          </a:xfrm>
          <a:prstGeom prst="straightConnector1">
            <a:avLst/>
          </a:prstGeom>
          <a:solidFill>
            <a:srgbClr val="EAEAEA"/>
          </a:solidFill>
          <a:ln w="152400" cap="flat" cmpd="sng" algn="ctr">
            <a:solidFill>
              <a:srgbClr val="E73B00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pic>
        <p:nvPicPr>
          <p:cNvPr id="6" name="Picture 4" descr="C:\Users\Andre\AppData\Local\Microsoft\Windows\Temporary Internet Files\Content.IE5\8EHR9GJF\MC90043492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5" y="3983848"/>
            <a:ext cx="1999136" cy="19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25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Conclusion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Tackling the nasty parking problem in cities</a:t>
            </a:r>
          </a:p>
          <a:p>
            <a:pPr marL="457200" lvl="1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Relying on sensor and parking meter data primarily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Train Machine Learning models using correlating data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Detect Parking Profiles and apply them where no data exists</a:t>
            </a: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>
                <a:ea typeface="Arial Unicode MS" pitchFamily="-110" charset="0"/>
                <a:cs typeface="Arial Unicode MS" pitchFamily="-110" charset="0"/>
              </a:rPr>
              <a:t>Use the application to answer queries from front-end (mobile) applications when driving</a:t>
            </a:r>
          </a:p>
          <a:p>
            <a:pPr lvl="1"/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pPr marL="0" indent="0">
              <a:buNone/>
            </a:pPr>
            <a:endParaRPr lang="en-US" dirty="0">
              <a:ea typeface="Arial Unicode MS" pitchFamily="-110" charset="0"/>
              <a:cs typeface="Arial Unicode MS" pitchFamily="-110" charset="0"/>
            </a:endParaRPr>
          </a:p>
          <a:p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8815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Vorlesungen-Layout">
  <a:themeElements>
    <a:clrScheme name="Ds-Template">
      <a:dk1>
        <a:srgbClr val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Vorlesungen-Layout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Vorlesungen-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esungen-Layo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</Words>
  <Application>Microsoft Office PowerPoint</Application>
  <PresentationFormat>Bildschirmpräsentation (4:3)</PresentationFormat>
  <Paragraphs>140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 Rounded MT Bold</vt:lpstr>
      <vt:lpstr>Times New Roman</vt:lpstr>
      <vt:lpstr>Wingdings 3</vt:lpstr>
      <vt:lpstr>Arial</vt:lpstr>
      <vt:lpstr>ＭＳ Ｐゴシック</vt:lpstr>
      <vt:lpstr>Arial Unicode MS</vt:lpstr>
      <vt:lpstr>Wingdings 2</vt:lpstr>
      <vt:lpstr>Vorlesungen-Layout</vt:lpstr>
      <vt:lpstr>  Predicting Free Parking Spots using       Data Analytics and Machine Learning                       +             +</vt:lpstr>
      <vt:lpstr>Motivation</vt:lpstr>
      <vt:lpstr>Goals</vt:lpstr>
      <vt:lpstr>Related Work: On the shoulders of giants?</vt:lpstr>
      <vt:lpstr>My approach</vt:lpstr>
      <vt:lpstr>Evaluation</vt:lpstr>
      <vt:lpstr>Challenges</vt:lpstr>
      <vt:lpstr>Time Planning</vt:lpstr>
      <vt:lpstr>Conclusion</vt:lpstr>
      <vt:lpstr>Backup: Model Construction</vt:lpstr>
    </vt:vector>
  </TitlesOfParts>
  <Manager/>
  <Company>Schuh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Andrei_Initail_Talk.pptx</dc:title>
  <dc:subject/>
  <dc:creator>ionita</dc:creator>
  <cp:keywords/>
  <dc:description/>
  <cp:lastModifiedBy>Andrei Ionita</cp:lastModifiedBy>
  <cp:revision>2191</cp:revision>
  <cp:lastPrinted>2009-03-26T18:25:42Z</cp:lastPrinted>
  <dcterms:created xsi:type="dcterms:W3CDTF">2009-04-03T11:12:54Z</dcterms:created>
  <dcterms:modified xsi:type="dcterms:W3CDTF">2016-12-04T16:49:42Z</dcterms:modified>
  <cp:category/>
</cp:coreProperties>
</file>