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930" r:id="rId2"/>
    <p:sldId id="954" r:id="rId3"/>
    <p:sldId id="956" r:id="rId4"/>
    <p:sldId id="961" r:id="rId5"/>
    <p:sldId id="965" r:id="rId6"/>
    <p:sldId id="963" r:id="rId7"/>
    <p:sldId id="962" r:id="rId8"/>
    <p:sldId id="958" r:id="rId9"/>
    <p:sldId id="959" r:id="rId10"/>
    <p:sldId id="964" r:id="rId11"/>
    <p:sldId id="966" r:id="rId12"/>
  </p:sldIdLst>
  <p:sldSz cx="9144000" cy="6858000" type="screen4x3"/>
  <p:notesSz cx="6797675" cy="9928225"/>
  <p:embeddedFontLst>
    <p:embeddedFont>
      <p:font typeface="Arial Rounded MT Bold" panose="020F0704030504030204" pitchFamily="34" charset="0"/>
      <p:regular r:id="rId15"/>
    </p:embeddedFont>
    <p:embeddedFont>
      <p:font typeface="Wingdings 3" panose="05040102010807070707" pitchFamily="18" charset="2"/>
      <p:regular r:id="rId16"/>
    </p:embeddedFont>
    <p:embeddedFont>
      <p:font typeface="ＭＳ Ｐゴシック" panose="020B0600070205080204" pitchFamily="34" charset="-128"/>
      <p:regular r:id="rId17"/>
    </p:embeddedFont>
    <p:embeddedFont>
      <p:font typeface="Arial Unicode MS" panose="020B0604020202020204" pitchFamily="34" charset="-128"/>
      <p:regular r:id="rId18"/>
    </p:embeddedFont>
    <p:embeddedFont>
      <p:font typeface="Wingdings 2" panose="05020102010507070707" pitchFamily="18" charset="2"/>
      <p:regular r:id="rId19"/>
    </p:embeddedFont>
  </p:embeddedFontLst>
  <p:custDataLst>
    <p:tags r:id="rId20"/>
  </p:custDataLst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0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6">
          <p15:clr>
            <a:srgbClr val="A4A3A4"/>
          </p15:clr>
        </p15:guide>
        <p15:guide id="2" pos="2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7DAB"/>
    <a:srgbClr val="AABBD9"/>
    <a:srgbClr val="3E5C93"/>
    <a:srgbClr val="004290"/>
    <a:srgbClr val="9CB5DF"/>
    <a:srgbClr val="FFB7A6"/>
    <a:srgbClr val="00418F"/>
    <a:srgbClr val="66A1DB"/>
    <a:srgbClr val="456399"/>
    <a:srgbClr val="E73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18" autoAdjust="0"/>
    <p:restoredTop sz="91677" autoAdjust="0"/>
  </p:normalViewPr>
  <p:slideViewPr>
    <p:cSldViewPr snapToGrid="0">
      <p:cViewPr varScale="1">
        <p:scale>
          <a:sx n="80" d="100"/>
          <a:sy n="80" d="100"/>
        </p:scale>
        <p:origin x="1123" y="48"/>
      </p:cViewPr>
      <p:guideLst>
        <p:guide orient="horz" pos="2160"/>
        <p:guide pos="10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56"/>
    </p:cViewPr>
  </p:sorterViewPr>
  <p:notesViewPr>
    <p:cSldViewPr snapToGrid="0">
      <p:cViewPr>
        <p:scale>
          <a:sx n="100" d="100"/>
          <a:sy n="100" d="100"/>
        </p:scale>
        <p:origin x="-1230" y="-72"/>
      </p:cViewPr>
      <p:guideLst>
        <p:guide orient="horz" pos="3106"/>
        <p:guide pos="2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0475" y="0"/>
            <a:ext cx="29972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t" anchorCtr="0" compatLnSpc="1">
            <a:prstTxWarp prst="textNoShape">
              <a:avLst/>
            </a:prstTxWarp>
          </a:bodyPr>
          <a:lstStyle>
            <a:lvl1pPr algn="r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12725" y="9482138"/>
            <a:ext cx="29273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b" anchorCtr="0" compatLnSpc="1">
            <a:prstTxWarp prst="textNoShape">
              <a:avLst/>
            </a:prstTxWarp>
          </a:bodyPr>
          <a:lstStyle>
            <a:lvl1pPr algn="l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86163" y="9482138"/>
            <a:ext cx="29987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b" anchorCtr="0" compatLnSpc="1">
            <a:prstTxWarp prst="textNoShape">
              <a:avLst/>
            </a:prstTxWarp>
          </a:bodyPr>
          <a:lstStyle>
            <a:lvl1pPr algn="r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499225" y="0"/>
            <a:ext cx="17938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641" tIns="45829" rIns="91641" bIns="45829">
            <a:prstTxWarp prst="textNoShape">
              <a:avLst/>
            </a:prstTxWarp>
            <a:spAutoFit/>
          </a:bodyPr>
          <a:lstStyle/>
          <a:p>
            <a:pPr algn="r" defTabSz="4422775">
              <a:defRPr/>
            </a:pPr>
            <a:endParaRPr lang="en-US" sz="1800">
              <a:latin typeface="Arial Unicode MS" charset="0"/>
              <a:ea typeface="+mn-ea"/>
              <a:cs typeface="+mn-cs"/>
            </a:endParaRP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566738" y="0"/>
            <a:ext cx="4505325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982" tIns="45481" rIns="90982" bIns="45481">
            <a:prstTxWarp prst="textNoShape">
              <a:avLst/>
            </a:prstTxWarp>
            <a:spAutoFit/>
          </a:bodyPr>
          <a:lstStyle/>
          <a:p>
            <a:pPr algn="l" defTabSz="4422775">
              <a:defRPr/>
            </a:pPr>
            <a:endParaRPr lang="en-US" sz="1800">
              <a:latin typeface="Arial Unicode MS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t" anchorCtr="0" compatLnSpc="1">
            <a:prstTxWarp prst="textNoShape">
              <a:avLst/>
            </a:prstTxWarp>
          </a:bodyPr>
          <a:lstStyle>
            <a:lvl1pPr algn="l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4288" y="0"/>
            <a:ext cx="2951162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t" anchorCtr="0" compatLnSpc="1">
            <a:prstTxWarp prst="textNoShape">
              <a:avLst/>
            </a:prstTxWarp>
          </a:bodyPr>
          <a:lstStyle>
            <a:lvl1pPr algn="r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4238" y="723900"/>
            <a:ext cx="5005387" cy="3754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22813"/>
            <a:ext cx="4957762" cy="44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2735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b" anchorCtr="0" compatLnSpc="1">
            <a:prstTxWarp prst="textNoShape">
              <a:avLst/>
            </a:prstTxWarp>
          </a:bodyPr>
          <a:lstStyle>
            <a:lvl1pPr algn="l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4288" y="9444038"/>
            <a:ext cx="295116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b" anchorCtr="0" compatLnSpc="1">
            <a:prstTxWarp prst="textNoShape">
              <a:avLst/>
            </a:prstTxWarp>
          </a:bodyPr>
          <a:lstStyle>
            <a:lvl1pPr algn="r" defTabSz="4422775">
              <a:defRPr sz="1800">
                <a:latin typeface="Arial Unicode MS" pitchFamily="-108" charset="0"/>
                <a:ea typeface="Arial Unicode MS" pitchFamily="-108" charset="0"/>
                <a:cs typeface="Arial Unicode MS" pitchFamily="-108" charset="0"/>
              </a:defRPr>
            </a:lvl1pPr>
          </a:lstStyle>
          <a:p>
            <a:pPr>
              <a:defRPr/>
            </a:pPr>
            <a:fld id="{D197666C-D6B8-904D-B8F2-816FE66458F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015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 Unicode MS" pitchFamily="-108" charset="0"/>
        <a:cs typeface="Arial Unicode MS" pitchFamily="-10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 Unicode MS" pitchFamily="-108" charset="0"/>
        <a:cs typeface="Arial Unicode MS" pitchFamily="-10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 Unicode MS" pitchFamily="-108" charset="0"/>
        <a:cs typeface="Arial Unicode MS" pitchFamily="-10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 Unicode MS" pitchFamily="-108" charset="0"/>
        <a:cs typeface="Arial Unicode MS" pitchFamily="-10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 Unicode MS" pitchFamily="-108" charset="0"/>
        <a:cs typeface="Arial Unicode MS" pitchFamily="-10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3rd Point</a:t>
            </a:r>
          </a:p>
          <a:p>
            <a:r>
              <a:rPr lang="de-DE" dirty="0"/>
              <a:t>	</a:t>
            </a:r>
            <a:r>
              <a:rPr lang="de-DE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sensors</a:t>
            </a:r>
            <a:r>
              <a:rPr lang="de-DE" baseline="0" dirty="0"/>
              <a:t>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needed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monitor</a:t>
            </a:r>
            <a:r>
              <a:rPr lang="de-DE" baseline="0" dirty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214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1</a:t>
            </a:r>
            <a:r>
              <a:rPr lang="en-US" baseline="30000" dirty="0">
                <a:ea typeface="Arial Unicode MS" pitchFamily="-110" charset="0"/>
                <a:cs typeface="Arial Unicode MS" pitchFamily="-110" charset="0"/>
              </a:rPr>
              <a:t>st</a:t>
            </a:r>
            <a:r>
              <a:rPr lang="en-US" dirty="0">
                <a:ea typeface="Arial Unicode MS" pitchFamily="-110" charset="0"/>
                <a:cs typeface="Arial Unicode MS" pitchFamily="-110" charset="0"/>
              </a:rPr>
              <a:t> point</a:t>
            </a: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	Input: there is my destination</a:t>
            </a: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	Output:</a:t>
            </a:r>
            <a:r>
              <a:rPr lang="en-US" baseline="0" dirty="0">
                <a:ea typeface="Arial Unicode MS" pitchFamily="-110" charset="0"/>
                <a:cs typeface="Arial Unicode MS" pitchFamily="-110" charset="0"/>
              </a:rPr>
              <a:t> parking options with free spots</a:t>
            </a:r>
            <a:endParaRPr lang="en-US" dirty="0">
              <a:ea typeface="Arial Unicode MS" pitchFamily="-110" charset="0"/>
              <a:cs typeface="Arial Unicode MS" pitchFamily="-110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019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Unexpected</a:t>
            </a:r>
            <a:r>
              <a:rPr lang="de-DE" baseline="0" dirty="0"/>
              <a:t> </a:t>
            </a:r>
            <a:r>
              <a:rPr lang="de-DE" baseline="0" dirty="0" err="1"/>
              <a:t>incidents</a:t>
            </a:r>
            <a:r>
              <a:rPr lang="de-DE" baseline="0" dirty="0"/>
              <a:t>: e.g. </a:t>
            </a:r>
            <a:r>
              <a:rPr lang="de-DE" baseline="0" dirty="0" err="1"/>
              <a:t>fire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146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1st</a:t>
            </a:r>
            <a:r>
              <a:rPr lang="de-DE" baseline="0" dirty="0"/>
              <a:t> Point:</a:t>
            </a:r>
          </a:p>
          <a:p>
            <a:r>
              <a:rPr lang="de-DE" baseline="0" dirty="0"/>
              <a:t>	Siemens, Bosch: </a:t>
            </a:r>
            <a:r>
              <a:rPr lang="de-DE" baseline="0" dirty="0" err="1"/>
              <a:t>only</a:t>
            </a:r>
            <a:r>
              <a:rPr lang="de-DE" baseline="0" dirty="0"/>
              <a:t> a </a:t>
            </a:r>
            <a:r>
              <a:rPr lang="de-DE" baseline="0" dirty="0" err="1"/>
              <a:t>fraction</a:t>
            </a:r>
            <a:r>
              <a:rPr lang="de-DE" baseline="0" dirty="0"/>
              <a:t> </a:t>
            </a:r>
            <a:r>
              <a:rPr lang="de-DE" baseline="0" dirty="0" err="1"/>
              <a:t>traffic</a:t>
            </a:r>
            <a:r>
              <a:rPr lang="de-DE" baseline="0" dirty="0"/>
              <a:t>!</a:t>
            </a:r>
          </a:p>
          <a:p>
            <a:r>
              <a:rPr lang="de-DE" baseline="0" dirty="0"/>
              <a:t>2nd Point:</a:t>
            </a:r>
          </a:p>
          <a:p>
            <a:r>
              <a:rPr lang="de-DE" baseline="0" dirty="0"/>
              <a:t>	Ticket </a:t>
            </a:r>
            <a:r>
              <a:rPr lang="de-DE" baseline="0" dirty="0" err="1"/>
              <a:t>dodgers</a:t>
            </a:r>
            <a:r>
              <a:rPr lang="de-DE" baseline="0" dirty="0"/>
              <a:t> not </a:t>
            </a:r>
            <a:r>
              <a:rPr lang="de-DE" baseline="0" dirty="0" err="1"/>
              <a:t>included</a:t>
            </a:r>
            <a:r>
              <a:rPr lang="de-DE" baseline="0" dirty="0"/>
              <a:t>!</a:t>
            </a:r>
          </a:p>
          <a:p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00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Sky">
    <p:bg>
      <p:bgPr>
        <a:gradFill rotWithShape="0">
          <a:gsLst>
            <a:gs pos="0">
              <a:srgbClr val="9FB5D9"/>
            </a:gs>
            <a:gs pos="100000">
              <a:srgbClr val="598CC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" y="5965825"/>
            <a:ext cx="4572000" cy="338138"/>
          </a:xfrm>
          <a:prstGeom prst="rect">
            <a:avLst/>
          </a:prstGeom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20000"/>
              </a:spcBef>
              <a:defRPr/>
            </a:pPr>
            <a:r>
              <a:rPr lang="de-DE" sz="1600" dirty="0">
                <a:solidFill>
                  <a:srgbClr val="0D2766"/>
                </a:solidFill>
                <a:latin typeface="Arial Unicode MS" pitchFamily="34" charset="-128"/>
                <a:ea typeface="ＭＳ Ｐゴシック" pitchFamily="-108" charset="-128"/>
                <a:cs typeface="Arial Unicode MS" pitchFamily="34" charset="-128"/>
              </a:rPr>
              <a:t>http://comsys.rwth-aachen.de/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solidFill>
                <a:schemeClr val="tx1"/>
              </a:solidFill>
              <a:latin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>
              <a:buNone/>
              <a:defRPr b="1">
                <a:solidFill>
                  <a:srgbClr val="5C8FCA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7938" y="6375400"/>
            <a:ext cx="9159876" cy="482600"/>
          </a:xfrm>
          <a:prstGeom prst="rect">
            <a:avLst/>
          </a:prstGeom>
          <a:gradFill>
            <a:gsLst>
              <a:gs pos="23000">
                <a:srgbClr val="E4E4E4"/>
              </a:gs>
              <a:gs pos="100000">
                <a:srgbClr val="F8FBFF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pic>
        <p:nvPicPr>
          <p:cNvPr id="28" name="Picture 27" descr="comsys-with-name-web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" y="6435111"/>
            <a:ext cx="1120235" cy="360000"/>
          </a:xfrm>
          <a:prstGeom prst="rect">
            <a:avLst/>
          </a:prstGeom>
        </p:spPr>
      </p:pic>
      <p:pic>
        <p:nvPicPr>
          <p:cNvPr id="12" name="Picture 11" descr="rwth-aachen-university-logo-original.pd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75" y="6424956"/>
            <a:ext cx="1316418" cy="360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-7938" y="6178550"/>
            <a:ext cx="9159876" cy="67945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sp>
        <p:nvSpPr>
          <p:cNvPr id="7" name="Rectangle 3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8517458" y="6434138"/>
            <a:ext cx="5043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Ins="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fld id="{C4701650-41B2-7A4D-B223-84DBE99DBB49}" type="slidenum">
              <a:rPr lang="en-US" sz="1600">
                <a:solidFill>
                  <a:srgbClr val="004290"/>
                </a:solidFill>
                <a:latin typeface="Arial Unicode MS" pitchFamily="34" charset="-128"/>
                <a:ea typeface="Arial Unicode MS" pitchFamily="-108" charset="0"/>
                <a:cs typeface="Arial Unicode MS" pitchFamily="34" charset="-128"/>
              </a:rPr>
              <a:pPr algn="r">
                <a:defRPr/>
              </a:pPr>
              <a:t>‹Nr.›</a:t>
            </a:fld>
            <a:endParaRPr lang="en-US" sz="1600" dirty="0">
              <a:solidFill>
                <a:srgbClr val="004290"/>
              </a:solidFill>
              <a:latin typeface="Arial Unicode MS" pitchFamily="34" charset="-128"/>
              <a:ea typeface="Arial Unicode MS" pitchFamily="-108" charset="0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103188"/>
            <a:ext cx="8756650" cy="4572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de-DE" dirty="0" err="1"/>
              <a:t>Click</a:t>
            </a:r>
            <a:r>
              <a:rPr lang="de-DE" dirty="0"/>
              <a:t> to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3474" y="769377"/>
            <a:ext cx="8890394" cy="5922248"/>
          </a:xfrm>
        </p:spPr>
        <p:txBody>
          <a:bodyPr/>
          <a:lstStyle>
            <a:lvl1pPr>
              <a:buClr>
                <a:srgbClr val="004290"/>
              </a:buClr>
              <a:defRPr b="1">
                <a:solidFill>
                  <a:srgbClr val="004290"/>
                </a:solidFill>
                <a:latin typeface="Arial Unicode MS" pitchFamily="34" charset="-128"/>
                <a:cs typeface="Arial Unicode MS" pitchFamily="34" charset="-128"/>
              </a:defRPr>
            </a:lvl1pPr>
            <a:lvl2pPr>
              <a:buClr>
                <a:srgbClr val="004290"/>
              </a:buClr>
              <a:defRPr>
                <a:latin typeface="Arial Unicode MS" pitchFamily="34" charset="-128"/>
                <a:cs typeface="Arial Unicode MS" pitchFamily="34" charset="-128"/>
              </a:defRPr>
            </a:lvl2pPr>
            <a:lvl3pPr>
              <a:buClr>
                <a:srgbClr val="004290"/>
              </a:buClr>
              <a:defRPr>
                <a:latin typeface="Arial Unicode MS" pitchFamily="34" charset="-128"/>
                <a:cs typeface="Arial Unicode MS" pitchFamily="34" charset="-128"/>
              </a:defRPr>
            </a:lvl3pPr>
            <a:lvl4pPr>
              <a:buClr>
                <a:srgbClr val="004290"/>
              </a:buClr>
              <a:defRPr>
                <a:latin typeface="Arial Unicode MS" pitchFamily="34" charset="-128"/>
                <a:cs typeface="Arial Unicode MS" pitchFamily="34" charset="-128"/>
              </a:defRPr>
            </a:lvl4pPr>
            <a:lvl5pPr>
              <a:buClr>
                <a:srgbClr val="004290"/>
              </a:buClr>
              <a:defRPr>
                <a:latin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r>
              <a:rPr lang="de-DE" dirty="0" err="1"/>
              <a:t>Click</a:t>
            </a:r>
            <a:r>
              <a:rPr lang="de-DE" dirty="0"/>
              <a:t> to </a:t>
            </a:r>
            <a:r>
              <a:rPr lang="de-DE" dirty="0" err="1"/>
              <a:t>edit</a:t>
            </a:r>
            <a:r>
              <a:rPr lang="de-DE" dirty="0"/>
              <a:t> Master text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pic>
        <p:nvPicPr>
          <p:cNvPr id="28" name="Picture 27" descr="comsys-with-name-web.pd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" y="6435111"/>
            <a:ext cx="1120235" cy="360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- Sky">
    <p:bg>
      <p:bgPr>
        <a:gradFill rotWithShape="0">
          <a:gsLst>
            <a:gs pos="0">
              <a:srgbClr val="9FB5D9"/>
            </a:gs>
            <a:gs pos="100000">
              <a:srgbClr val="598CC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" y="5965825"/>
            <a:ext cx="4572000" cy="338138"/>
          </a:xfrm>
          <a:prstGeom prst="rect">
            <a:avLst/>
          </a:prstGeom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20000"/>
              </a:spcBef>
              <a:defRPr/>
            </a:pPr>
            <a:r>
              <a:rPr lang="de-DE" sz="1600" dirty="0">
                <a:solidFill>
                  <a:srgbClr val="0D2766"/>
                </a:solidFill>
                <a:latin typeface="Arial Unicode MS" pitchFamily="34" charset="-128"/>
                <a:ea typeface="ＭＳ Ｐゴシック" pitchFamily="-108" charset="-128"/>
                <a:cs typeface="Arial Unicode MS" pitchFamily="34" charset="-128"/>
              </a:rPr>
              <a:t>http://comsys.rwth-aachen.de/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solidFill>
                <a:schemeClr val="tx1"/>
              </a:solidFill>
              <a:latin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>
              <a:buNone/>
              <a:defRPr b="1">
                <a:solidFill>
                  <a:srgbClr val="5C8FCA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7938" y="6375400"/>
            <a:ext cx="9159876" cy="482600"/>
          </a:xfrm>
          <a:prstGeom prst="rect">
            <a:avLst/>
          </a:prstGeom>
          <a:gradFill>
            <a:gsLst>
              <a:gs pos="23000">
                <a:srgbClr val="E4E4E4"/>
              </a:gs>
              <a:gs pos="100000">
                <a:srgbClr val="F8FBFF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pic>
        <p:nvPicPr>
          <p:cNvPr id="15" name="Picture 2" descr="C:\TEMP\rwth-logo-ds-colors-75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2783" y="6440486"/>
            <a:ext cx="2864066" cy="355603"/>
          </a:xfrm>
          <a:prstGeom prst="rect">
            <a:avLst/>
          </a:prstGeom>
          <a:noFill/>
        </p:spPr>
      </p:pic>
      <p:pic>
        <p:nvPicPr>
          <p:cNvPr id="28" name="Picture 27" descr="comsys-with-name-web.pd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" y="6435111"/>
            <a:ext cx="112023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1740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Sea">
    <p:bg>
      <p:bgPr>
        <a:gradFill rotWithShape="0">
          <a:gsLst>
            <a:gs pos="0">
              <a:srgbClr val="0D2766"/>
            </a:gs>
            <a:gs pos="100000">
              <a:srgbClr val="9FB5D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" y="5965825"/>
            <a:ext cx="4572000" cy="338138"/>
          </a:xfrm>
          <a:prstGeom prst="rect">
            <a:avLst/>
          </a:prstGeom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20000"/>
              </a:spcBef>
              <a:defRPr/>
            </a:pPr>
            <a:r>
              <a:rPr lang="de-DE" sz="1600" dirty="0">
                <a:solidFill>
                  <a:schemeClr val="bg1"/>
                </a:solidFill>
                <a:latin typeface="Arial Unicode MS" pitchFamily="34" charset="-128"/>
                <a:ea typeface="ＭＳ Ｐゴシック" pitchFamily="-108" charset="-128"/>
                <a:cs typeface="Arial Unicode MS" pitchFamily="34" charset="-128"/>
              </a:rPr>
              <a:t>http://comsys.rwth-aachen.de/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solidFill>
                <a:schemeClr val="tx1"/>
              </a:solidFill>
              <a:latin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endParaRPr lang="de-DE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 marL="342900" marR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 b="1">
                <a:solidFill>
                  <a:srgbClr val="5E76A6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/>
            </a:pPr>
            <a:endParaRPr lang="de-DE" dirty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7938" y="6375400"/>
            <a:ext cx="9159876" cy="482600"/>
          </a:xfrm>
          <a:prstGeom prst="rect">
            <a:avLst/>
          </a:prstGeom>
          <a:gradFill>
            <a:gsLst>
              <a:gs pos="23000">
                <a:srgbClr val="E4E4E4"/>
              </a:gs>
              <a:gs pos="100000">
                <a:srgbClr val="F8FBFF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pic>
        <p:nvPicPr>
          <p:cNvPr id="28" name="Picture 27" descr="comsys-with-name-web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" y="6435111"/>
            <a:ext cx="1120235" cy="360000"/>
          </a:xfrm>
          <a:prstGeom prst="rect">
            <a:avLst/>
          </a:prstGeom>
        </p:spPr>
      </p:pic>
      <p:pic>
        <p:nvPicPr>
          <p:cNvPr id="13" name="Picture 12" descr="rwth-aachen-university-logo-original.pd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75" y="6424956"/>
            <a:ext cx="1316418" cy="360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- Sea">
    <p:bg>
      <p:bgPr>
        <a:gradFill rotWithShape="0">
          <a:gsLst>
            <a:gs pos="0">
              <a:srgbClr val="0D2766"/>
            </a:gs>
            <a:gs pos="100000">
              <a:srgbClr val="9FB5D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" y="5965825"/>
            <a:ext cx="4572000" cy="338138"/>
          </a:xfrm>
          <a:prstGeom prst="rect">
            <a:avLst/>
          </a:prstGeom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20000"/>
              </a:spcBef>
              <a:defRPr/>
            </a:pPr>
            <a:r>
              <a:rPr lang="de-DE" sz="1600" dirty="0">
                <a:solidFill>
                  <a:schemeClr val="bg1"/>
                </a:solidFill>
                <a:latin typeface="Arial Unicode MS" pitchFamily="34" charset="-128"/>
                <a:ea typeface="ＭＳ Ｐゴシック" pitchFamily="-108" charset="-128"/>
                <a:cs typeface="Arial Unicode MS" pitchFamily="34" charset="-128"/>
              </a:rPr>
              <a:t>http://comsys.rwth-aachen.de/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solidFill>
                <a:schemeClr val="tx1"/>
              </a:solidFill>
              <a:latin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endParaRPr lang="de-DE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 marL="342900" marR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 b="1">
                <a:solidFill>
                  <a:srgbClr val="5E76A6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/>
            </a:pPr>
            <a:endParaRPr lang="de-DE" dirty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7938" y="6375400"/>
            <a:ext cx="9159876" cy="482600"/>
          </a:xfrm>
          <a:prstGeom prst="rect">
            <a:avLst/>
          </a:prstGeom>
          <a:gradFill>
            <a:gsLst>
              <a:gs pos="23000">
                <a:srgbClr val="E4E4E4"/>
              </a:gs>
              <a:gs pos="100000">
                <a:srgbClr val="F8FBFF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pic>
        <p:nvPicPr>
          <p:cNvPr id="16" name="Picture 2" descr="C:\TEMP\rwth-logo-ds-colors-75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2783" y="6440486"/>
            <a:ext cx="2864066" cy="355603"/>
          </a:xfrm>
          <a:prstGeom prst="rect">
            <a:avLst/>
          </a:prstGeom>
          <a:noFill/>
        </p:spPr>
      </p:pic>
      <p:pic>
        <p:nvPicPr>
          <p:cNvPr id="28" name="Picture 27" descr="comsys-with-name-web.pd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" y="6435111"/>
            <a:ext cx="112023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692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-sky-blue">
    <p:bg>
      <p:bgPr>
        <a:gradFill rotWithShape="0">
          <a:gsLst>
            <a:gs pos="0">
              <a:srgbClr val="9FB5D9"/>
            </a:gs>
            <a:gs pos="100000">
              <a:srgbClr val="598CC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solidFill>
                <a:schemeClr val="tx1"/>
              </a:solidFill>
              <a:latin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>
              <a:buNone/>
              <a:defRPr b="1">
                <a:solidFill>
                  <a:srgbClr val="5C8FCA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-seablue">
    <p:bg>
      <p:bgPr>
        <a:gradFill rotWithShape="0">
          <a:gsLst>
            <a:gs pos="0">
              <a:srgbClr val="0D2766"/>
            </a:gs>
            <a:gs pos="100000">
              <a:srgbClr val="9FB5D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solidFill>
                <a:schemeClr val="tx1"/>
              </a:solidFill>
              <a:latin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endParaRPr lang="de-DE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>
              <a:buNone/>
              <a:defRPr b="1">
                <a:solidFill>
                  <a:srgbClr val="5E76A6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103188"/>
            <a:ext cx="8756650" cy="4572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07806" y="891487"/>
            <a:ext cx="8756062" cy="5311697"/>
          </a:xfrm>
        </p:spPr>
        <p:txBody>
          <a:bodyPr/>
          <a:lstStyle>
            <a:lvl1pPr>
              <a:buClr>
                <a:srgbClr val="004290"/>
              </a:buClr>
              <a:defRPr b="1">
                <a:solidFill>
                  <a:srgbClr val="004290"/>
                </a:solidFill>
                <a:latin typeface="Arial Unicode MS" pitchFamily="34" charset="-128"/>
                <a:cs typeface="Arial Unicode MS" pitchFamily="34" charset="-128"/>
              </a:defRPr>
            </a:lvl1pPr>
            <a:lvl2pPr>
              <a:buClr>
                <a:srgbClr val="004290"/>
              </a:buClr>
              <a:defRPr>
                <a:latin typeface="Arial Unicode MS" pitchFamily="34" charset="-128"/>
                <a:cs typeface="Arial Unicode MS" pitchFamily="34" charset="-128"/>
              </a:defRPr>
            </a:lvl2pPr>
            <a:lvl3pPr>
              <a:buClr>
                <a:srgbClr val="004290"/>
              </a:buClr>
              <a:defRPr>
                <a:latin typeface="Arial Unicode MS" pitchFamily="34" charset="-128"/>
                <a:cs typeface="Arial Unicode MS" pitchFamily="34" charset="-128"/>
              </a:defRPr>
            </a:lvl3pPr>
            <a:lvl4pPr>
              <a:buClr>
                <a:srgbClr val="004290"/>
              </a:buClr>
              <a:defRPr>
                <a:latin typeface="Arial Unicode MS" pitchFamily="34" charset="-128"/>
                <a:cs typeface="Arial Unicode MS" pitchFamily="34" charset="-128"/>
              </a:defRPr>
            </a:lvl4pPr>
            <a:lvl5pPr>
              <a:buClr>
                <a:srgbClr val="004290"/>
              </a:buClr>
              <a:defRPr>
                <a:latin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r>
              <a:rPr lang="de-DE" dirty="0" err="1"/>
              <a:t>Click</a:t>
            </a:r>
            <a:r>
              <a:rPr lang="de-DE" dirty="0"/>
              <a:t> to </a:t>
            </a:r>
            <a:r>
              <a:rPr lang="de-DE" dirty="0" err="1"/>
              <a:t>edit</a:t>
            </a:r>
            <a:r>
              <a:rPr lang="de-DE" dirty="0"/>
              <a:t> Master text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103188"/>
            <a:ext cx="8756650" cy="4572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418F"/>
            </a:gs>
            <a:gs pos="100000">
              <a:srgbClr val="5677C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1">
            <a:gsLst>
              <a:gs pos="0">
                <a:srgbClr val="0C2665"/>
              </a:gs>
              <a:gs pos="100000">
                <a:srgbClr val="9FB6D9"/>
              </a:gs>
            </a:gsLst>
            <a:lin ang="300000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2400" dirty="0">
              <a:latin typeface="Arial Unicode MS" pitchFamily="34" charset="-128"/>
              <a:ea typeface="Arial Unicode MS" charset="0"/>
              <a:cs typeface="Arial Unicode MS" pitchFamily="34" charset="-128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166688" y="817563"/>
            <a:ext cx="8815387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671513"/>
            <a:ext cx="9144000" cy="5708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Arial Unicode MS" pitchFamily="34" charset="-128"/>
              <a:ea typeface="Arial Unicode MS" pitchFamily="-108" charset="0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49287"/>
            <a:ext cx="9144000" cy="84137"/>
          </a:xfrm>
          <a:prstGeom prst="rect">
            <a:avLst/>
          </a:prstGeom>
          <a:gradFill>
            <a:gsLst>
              <a:gs pos="100000">
                <a:schemeClr val="accent4">
                  <a:tint val="37000"/>
                  <a:satMod val="300000"/>
                </a:schemeClr>
              </a:gs>
              <a:gs pos="0">
                <a:schemeClr val="bg1">
                  <a:lumMod val="95000"/>
                </a:schemeClr>
              </a:gs>
            </a:gsLst>
          </a:gradFill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solidFill>
                <a:schemeClr val="tx1"/>
              </a:solidFill>
              <a:latin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-3176" y="6375400"/>
            <a:ext cx="9144000" cy="482600"/>
          </a:xfrm>
          <a:prstGeom prst="rect">
            <a:avLst/>
          </a:prstGeom>
          <a:gradFill>
            <a:gsLst>
              <a:gs pos="23000">
                <a:srgbClr val="E4E4E4"/>
              </a:gs>
              <a:gs pos="100000">
                <a:srgbClr val="F8FBFF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sp>
        <p:nvSpPr>
          <p:cNvPr id="134175" name="Rectangle 31"/>
          <p:cNvSpPr>
            <a:spLocks noChangeArrowheads="1"/>
          </p:cNvSpPr>
          <p:nvPr userDrawn="1">
            <p:custDataLst>
              <p:tags r:id="rId14"/>
            </p:custDataLst>
          </p:nvPr>
        </p:nvSpPr>
        <p:spPr bwMode="auto">
          <a:xfrm>
            <a:off x="8517458" y="6434138"/>
            <a:ext cx="5043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Ins="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fld id="{6A113AA4-9849-FB42-8487-64854D6D9D95}" type="slidenum">
              <a:rPr lang="en-US" sz="1600">
                <a:solidFill>
                  <a:srgbClr val="004290"/>
                </a:solidFill>
                <a:latin typeface="Arial Unicode MS" pitchFamily="34" charset="-128"/>
                <a:ea typeface="Arial Unicode MS" pitchFamily="-108" charset="0"/>
                <a:cs typeface="Arial Unicode MS" pitchFamily="34" charset="-128"/>
              </a:rPr>
              <a:pPr algn="r">
                <a:defRPr/>
              </a:pPr>
              <a:t>‹Nr.›</a:t>
            </a:fld>
            <a:endParaRPr lang="en-US" sz="1600" dirty="0">
              <a:solidFill>
                <a:srgbClr val="004290"/>
              </a:solidFill>
              <a:latin typeface="Arial Unicode MS" pitchFamily="34" charset="-128"/>
              <a:ea typeface="Arial Unicode MS" pitchFamily="-108" charset="0"/>
              <a:cs typeface="Arial Unicode MS" pitchFamily="34" charset="-128"/>
            </a:endParaRPr>
          </a:p>
        </p:txBody>
      </p:sp>
      <p:sp>
        <p:nvSpPr>
          <p:cNvPr id="10" name="Text Placeholder 2"/>
          <p:cNvSpPr txBox="1">
            <a:spLocks/>
          </p:cNvSpPr>
          <p:nvPr userDrawn="1"/>
        </p:nvSpPr>
        <p:spPr bwMode="auto">
          <a:xfrm>
            <a:off x="2065283" y="6372224"/>
            <a:ext cx="5013434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 Unicode MS" pitchFamily="34" charset="-128"/>
                <a:ea typeface="Arial Unicode MS" pitchFamily="-106" charset="0"/>
                <a:cs typeface="Arial Unicode MS" pitchFamily="34" charset="-128"/>
              </a:rPr>
              <a:t>André Pomp</a:t>
            </a:r>
          </a:p>
        </p:txBody>
      </p:sp>
      <p:pic>
        <p:nvPicPr>
          <p:cNvPr id="31" name="Picture 30" descr="comsys-with-name-web.pdf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" y="6435111"/>
            <a:ext cx="1120235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8" r:id="rId2"/>
    <p:sldLayoutId id="2147483993" r:id="rId3"/>
    <p:sldLayoutId id="2147483999" r:id="rId4"/>
    <p:sldLayoutId id="2147483994" r:id="rId5"/>
    <p:sldLayoutId id="2147483995" r:id="rId6"/>
    <p:sldLayoutId id="2147483989" r:id="rId7"/>
    <p:sldLayoutId id="2147483990" r:id="rId8"/>
    <p:sldLayoutId id="2147483991" r:id="rId9"/>
    <p:sldLayoutId id="2147483997" r:id="rId10"/>
    <p:sldLayoutId id="2147483996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Arial Unicode MS" pitchFamily="-108" charset="0"/>
          <a:cs typeface="Arial Unicode MS" pitchFamily="-10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Rounded MT Bold" pitchFamily="34" charset="0"/>
          <a:ea typeface="Arial Unicode MS" pitchFamily="-108" charset="0"/>
          <a:cs typeface="Arial Unicode MS" pitchFamily="-10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Rounded MT Bold" pitchFamily="34" charset="0"/>
          <a:ea typeface="Arial Unicode MS" pitchFamily="-108" charset="0"/>
          <a:cs typeface="Arial Unicode MS" pitchFamily="-10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Rounded MT Bold" pitchFamily="34" charset="0"/>
          <a:ea typeface="Arial Unicode MS" pitchFamily="-108" charset="0"/>
          <a:cs typeface="Arial Unicode MS" pitchFamily="-10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Rounded MT Bold" pitchFamily="34" charset="0"/>
          <a:ea typeface="Arial Unicode MS" pitchFamily="-108" charset="0"/>
          <a:cs typeface="Arial Unicode MS" pitchFamily="-10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418F"/>
          </a:solidFill>
          <a:latin typeface="Arial Rounded MT Bold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418F"/>
          </a:solidFill>
          <a:latin typeface="Arial Rounded MT Bold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418F"/>
          </a:solidFill>
          <a:latin typeface="Arial Rounded MT Bold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418F"/>
          </a:solidFill>
          <a:latin typeface="Arial Rounded MT Bold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418F"/>
        </a:buClr>
        <a:buFont typeface="Wingdings 2" pitchFamily="-106" charset="2"/>
        <a:buChar char=""/>
        <a:defRPr sz="2400">
          <a:solidFill>
            <a:schemeClr val="tx1"/>
          </a:solidFill>
          <a:latin typeface="Arial Unicode MS" pitchFamily="34" charset="-128"/>
          <a:ea typeface="Arial Unicode MS" pitchFamily="-108" charset="0"/>
          <a:cs typeface="Arial Unicode MS" pitchFamily="34" charset="-128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Font typeface="Wingdings 3" pitchFamily="-106" charset="2"/>
        <a:buChar char=""/>
        <a:defRPr sz="2000">
          <a:solidFill>
            <a:schemeClr val="tx1"/>
          </a:solidFill>
          <a:latin typeface="Arial Unicode MS" pitchFamily="34" charset="-128"/>
          <a:ea typeface="Arial Unicode MS" pitchFamily="-108" charset="0"/>
          <a:cs typeface="Arial Unicode MS" pitchFamily="34" charset="-128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Font typeface="Wingdings 2" pitchFamily="-106" charset="2"/>
        <a:buChar char="¾"/>
        <a:defRPr>
          <a:solidFill>
            <a:schemeClr val="tx1"/>
          </a:solidFill>
          <a:latin typeface="Arial Unicode MS" pitchFamily="34" charset="-128"/>
          <a:ea typeface="Arial Unicode MS" pitchFamily="-108" charset="0"/>
          <a:cs typeface="Arial Unicode MS" pitchFamily="34" charset="-128"/>
        </a:defRPr>
      </a:lvl3pPr>
      <a:lvl4pPr marL="15621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Font typeface="Wingdings 3" pitchFamily="-106" charset="2"/>
        <a:buChar char="¬"/>
        <a:defRPr>
          <a:solidFill>
            <a:schemeClr val="tx1"/>
          </a:solidFill>
          <a:latin typeface="Arial Unicode MS" pitchFamily="34" charset="-128"/>
          <a:ea typeface="Arial Unicode MS" pitchFamily="-108" charset="0"/>
          <a:cs typeface="Arial Unicode MS" pitchFamily="34" charset="-128"/>
        </a:defRPr>
      </a:lvl4pPr>
      <a:lvl5pPr marL="1981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 Unicode MS" pitchFamily="34" charset="-128"/>
          <a:ea typeface="Arial Unicode MS" pitchFamily="-108" charset="0"/>
          <a:cs typeface="Arial Unicode MS" pitchFamily="34" charset="-128"/>
        </a:defRPr>
      </a:lvl5pPr>
      <a:lvl6pPr marL="2438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 Unicode MS" pitchFamily="34" charset="-128"/>
        </a:defRPr>
      </a:lvl6pPr>
      <a:lvl7pPr marL="2895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 Unicode MS" pitchFamily="34" charset="-128"/>
        </a:defRPr>
      </a:lvl7pPr>
      <a:lvl8pPr marL="3352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 Unicode MS" pitchFamily="34" charset="-128"/>
        </a:defRPr>
      </a:lvl8pPr>
      <a:lvl9pPr marL="3810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 Unicode MS" pitchFamily="34" charset="-128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521914" y="1098772"/>
            <a:ext cx="7966821" cy="1873189"/>
          </a:xfrm>
        </p:spPr>
        <p:txBody>
          <a:bodyPr/>
          <a:lstStyle/>
          <a:p>
            <a:r>
              <a:rPr lang="en-US" sz="3600" dirty="0">
                <a:ea typeface="Arial Unicode MS" pitchFamily="34" charset="-128"/>
              </a:rPr>
              <a:t>  Predicting Free Parking Spots using     </a:t>
            </a:r>
            <a:br>
              <a:rPr lang="en-US" sz="3600" dirty="0">
                <a:ea typeface="Arial Unicode MS" pitchFamily="34" charset="-128"/>
              </a:rPr>
            </a:br>
            <a:r>
              <a:rPr lang="en-US" sz="3600" dirty="0">
                <a:ea typeface="Arial Unicode MS" pitchFamily="34" charset="-128"/>
              </a:rPr>
              <a:t> Data Analytics and Machine Learning</a:t>
            </a:r>
            <a:br>
              <a:rPr lang="en-US" sz="3600" dirty="0">
                <a:ea typeface="Arial Unicode MS" pitchFamily="34" charset="-128"/>
              </a:rPr>
            </a:br>
            <a:r>
              <a:rPr lang="en-US" sz="3600" dirty="0">
                <a:ea typeface="Arial Unicode MS" pitchFamily="34" charset="-128"/>
              </a:rPr>
              <a:t>                      +             +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28321" y="3712706"/>
            <a:ext cx="843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/>
            </a:pPr>
            <a:r>
              <a:rPr lang="de-DE" sz="2200" u="sng" kern="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Andrei Ionita</a:t>
            </a:r>
          </a:p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rgbClr val="00418F"/>
              </a:buClr>
              <a:defRPr/>
            </a:pPr>
            <a:r>
              <a:rPr lang="de-DE" sz="22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Supervisors: </a:t>
            </a:r>
            <a:r>
              <a:rPr lang="de-DE" sz="2200" kern="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André Pomp (IMA), </a:t>
            </a:r>
            <a:r>
              <a:rPr lang="de-DE" sz="2200" kern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Jó</a:t>
            </a:r>
            <a:r>
              <a:rPr lang="de-DE" sz="22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Agila Bitsch Link,</a:t>
            </a:r>
            <a:endParaRPr kumimoji="0" lang="de-DE" sz="2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36892" y="5963170"/>
            <a:ext cx="4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Aachen / Master Initial Talk, </a:t>
            </a:r>
            <a:r>
              <a:rPr lang="de-DE" sz="1600" dirty="0" err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December</a:t>
            </a:r>
            <a:r>
              <a:rPr lang="de-DE" sz="16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2016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45" y="2266055"/>
            <a:ext cx="981362" cy="98136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64" y="2266055"/>
            <a:ext cx="844720" cy="8447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98" y="2236885"/>
            <a:ext cx="1679868" cy="103970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4046081"/>
            <a:ext cx="1905000" cy="5810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Backup: Model Construction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500059"/>
              </p:ext>
            </p:extLst>
          </p:nvPr>
        </p:nvGraphicFramePr>
        <p:xfrm>
          <a:off x="638177" y="1396999"/>
          <a:ext cx="8020044" cy="2926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3">
                  <a:extLst>
                    <a:ext uri="{9D8B030D-6E8A-4147-A177-3AD203B41FA5}">
                      <a16:colId xmlns:a16="http://schemas.microsoft.com/office/drawing/2014/main" val="158722485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737312107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112863468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941720033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130258995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76675459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127645760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169706072"/>
                    </a:ext>
                  </a:extLst>
                </a:gridCol>
                <a:gridCol w="704846">
                  <a:extLst>
                    <a:ext uri="{9D8B030D-6E8A-4147-A177-3AD203B41FA5}">
                      <a16:colId xmlns:a16="http://schemas.microsoft.com/office/drawing/2014/main" val="4070438407"/>
                    </a:ext>
                  </a:extLst>
                </a:gridCol>
              </a:tblGrid>
              <a:tr h="1006503">
                <a:tc>
                  <a:txBody>
                    <a:bodyPr/>
                    <a:lstStyle/>
                    <a:p>
                      <a:r>
                        <a:rPr lang="de-DE" sz="16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Holiday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Weather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Traffic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Now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+30m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+ 1h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227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de-DE" sz="1600" dirty="0"/>
                        <a:t>01/06/2017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no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none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20740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de-DE" sz="1600" dirty="0"/>
                        <a:t>02/06/2017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no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small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5460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de-DE" sz="1600" dirty="0"/>
                        <a:t>0306/2017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small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043388"/>
                  </a:ext>
                </a:extLst>
              </a:tr>
            </a:tbl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713" y="2500110"/>
            <a:ext cx="471488" cy="4714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933" y="3186643"/>
            <a:ext cx="447048" cy="3227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17" y="3783873"/>
            <a:ext cx="461563" cy="438757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69427806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Back-up: </a:t>
            </a:r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Focus on </a:t>
            </a:r>
            <a:r>
              <a:rPr lang="de-DE" dirty="0" err="1"/>
              <a:t>hardware</a:t>
            </a:r>
            <a:endParaRPr lang="de-DE" dirty="0"/>
          </a:p>
          <a:p>
            <a:pPr lvl="1"/>
            <a:r>
              <a:rPr lang="de-DE" dirty="0"/>
              <a:t>Sensors in </a:t>
            </a:r>
            <a:r>
              <a:rPr lang="de-DE" dirty="0" err="1"/>
              <a:t>cars</a:t>
            </a:r>
            <a:endParaRPr lang="de-DE" dirty="0"/>
          </a:p>
          <a:p>
            <a:pPr lvl="1"/>
            <a:r>
              <a:rPr lang="de-DE" dirty="0" err="1"/>
              <a:t>Insufficient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Focus on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/>
          </a:p>
          <a:p>
            <a:pPr lvl="1"/>
            <a:r>
              <a:rPr lang="de-DE" dirty="0" err="1"/>
              <a:t>Insufficient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On-Site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inexact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00050"/>
            <a:r>
              <a:rPr lang="de-DE" dirty="0"/>
              <a:t>Focus on </a:t>
            </a:r>
            <a:r>
              <a:rPr lang="de-DE" dirty="0" err="1"/>
              <a:t>sites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supply</a:t>
            </a:r>
            <a:endParaRPr lang="de-DE" dirty="0"/>
          </a:p>
          <a:p>
            <a:pPr marL="800100" lvl="1"/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attempts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extrapolate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areas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800100"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0195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ea typeface="Arial Unicode MS" pitchFamily="-110" charset="0"/>
                <a:cs typeface="Arial Unicode MS" pitchFamily="-110" charset="0"/>
              </a:rPr>
              <a:t>Motivation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0"/>
          </p:nvPr>
        </p:nvSpPr>
        <p:spPr>
          <a:xfrm>
            <a:off x="73025" y="769938"/>
            <a:ext cx="8891588" cy="5921375"/>
          </a:xfrm>
        </p:spPr>
        <p:txBody>
          <a:bodyPr/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Problem: Finding a parking spot takes a long time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pollutes the environment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causes unnecessary traffic++ </a:t>
            </a:r>
          </a:p>
          <a:p>
            <a:pPr lvl="1"/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Ideal: Info about nearby parking occupancy rates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Real-time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Before departure!</a:t>
            </a:r>
          </a:p>
          <a:p>
            <a:pPr marL="0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Starting points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Parking landscape is highly dynamic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Rainy Thursday mornings before bridge holiday =&gt; 50% less spots @office</a:t>
            </a:r>
          </a:p>
          <a:p>
            <a:pPr lvl="1"/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pPr lvl="1"/>
            <a:endParaRPr lang="en-US" dirty="0">
              <a:ea typeface="Arial Unicode MS" pitchFamily="-110" charset="0"/>
              <a:cs typeface="Arial Unicode MS" pitchFamily="-110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432" y="868063"/>
            <a:ext cx="1447799" cy="144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95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ea typeface="Arial Unicode MS" pitchFamily="-110" charset="0"/>
                <a:cs typeface="Arial Unicode MS" pitchFamily="-110" charset="0"/>
              </a:rPr>
              <a:t>Goals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0"/>
          </p:nvPr>
        </p:nvSpPr>
        <p:spPr>
          <a:xfrm>
            <a:off x="73025" y="769938"/>
            <a:ext cx="8891588" cy="5921375"/>
          </a:xfrm>
        </p:spPr>
        <p:txBody>
          <a:bodyPr/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Develop application that responds to parking queries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Vision: back-end for in-car mobile apps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Simple query: return nearby locations w/ free spots</a:t>
            </a: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pPr marL="0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Build machine learning models for forecasting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Based on current free spots + contextual data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Events, Weather, Traffic</a:t>
            </a:r>
          </a:p>
          <a:p>
            <a:pPr marL="457200" lvl="1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Transfer models to locations with less data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Based on similar parking providers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Schools, Offices, Restaurants, etc.</a:t>
            </a:r>
          </a:p>
          <a:p>
            <a:pPr lvl="1"/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pPr lvl="1"/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pPr marL="457200" lvl="1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pPr marL="457200" lvl="1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706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Approach (1/2)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0"/>
          </p:nvPr>
        </p:nvSpPr>
        <p:spPr>
          <a:xfrm>
            <a:off x="73025" y="769938"/>
            <a:ext cx="8891588" cy="5921375"/>
          </a:xfrm>
        </p:spPr>
        <p:txBody>
          <a:bodyPr/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Identify parking spots on the map</a:t>
            </a: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/>
              <a:t>Data sources</a:t>
            </a:r>
          </a:p>
          <a:p>
            <a:pPr lvl="1"/>
            <a:r>
              <a:rPr lang="en-US" dirty="0"/>
              <a:t>Sensors</a:t>
            </a:r>
          </a:p>
          <a:p>
            <a:pPr lvl="2"/>
            <a:r>
              <a:rPr lang="en-US" dirty="0"/>
              <a:t>Monitor parking spot changes</a:t>
            </a:r>
          </a:p>
          <a:p>
            <a:pPr lvl="1"/>
            <a:r>
              <a:rPr lang="en-US" dirty="0"/>
              <a:t>Parking Meters (City of Aachen)</a:t>
            </a:r>
          </a:p>
          <a:p>
            <a:pPr lvl="2"/>
            <a:r>
              <a:rPr lang="en-US" dirty="0"/>
              <a:t>Historical data</a:t>
            </a:r>
          </a:p>
          <a:p>
            <a:pPr lvl="1"/>
            <a:r>
              <a:rPr lang="en-US" dirty="0"/>
              <a:t>Car Parks, Concerts, Weather, Traffic</a:t>
            </a:r>
          </a:p>
          <a:p>
            <a:pPr lvl="2"/>
            <a:r>
              <a:rPr lang="en-US" dirty="0"/>
              <a:t>Public available online</a:t>
            </a:r>
          </a:p>
          <a:p>
            <a:pPr lvl="2"/>
            <a:endParaRPr lang="en-US" dirty="0"/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Feature engineer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Cluster parking spots into parking locations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Associate events to PLs using (</a:t>
            </a:r>
            <a:r>
              <a:rPr lang="en-US" dirty="0" err="1">
                <a:ea typeface="Arial Unicode MS" pitchFamily="-110" charset="0"/>
                <a:cs typeface="Arial Unicode MS" pitchFamily="-110" charset="0"/>
              </a:rPr>
              <a:t>lat</a:t>
            </a:r>
            <a:r>
              <a:rPr lang="en-US" dirty="0">
                <a:ea typeface="Arial Unicode MS" pitchFamily="-110" charset="0"/>
                <a:cs typeface="Arial Unicode MS" pitchFamily="-110" charset="0"/>
              </a:rPr>
              <a:t>, </a:t>
            </a:r>
            <a:r>
              <a:rPr lang="en-US" dirty="0" err="1">
                <a:ea typeface="Arial Unicode MS" pitchFamily="-110" charset="0"/>
                <a:cs typeface="Arial Unicode MS" pitchFamily="-110" charset="0"/>
              </a:rPr>
              <a:t>lon</a:t>
            </a:r>
            <a:r>
              <a:rPr lang="en-US" dirty="0">
                <a:ea typeface="Arial Unicode MS" pitchFamily="-110" charset="0"/>
                <a:cs typeface="Arial Unicode MS" pitchFamily="-110" charset="0"/>
              </a:rPr>
              <a:t>) </a:t>
            </a:r>
          </a:p>
          <a:p>
            <a:pPr marL="914400" lvl="2" indent="0">
              <a:buNone/>
            </a:pPr>
            <a:r>
              <a:rPr lang="en-US" dirty="0"/>
              <a:t> </a:t>
            </a:r>
          </a:p>
          <a:p>
            <a:pPr marL="914400" lvl="2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51" y="769938"/>
            <a:ext cx="963612" cy="96361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25" y="2458244"/>
            <a:ext cx="1905000" cy="5810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49" y="4810124"/>
            <a:ext cx="1733551" cy="173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871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 (2/2)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Model / parking location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Features: Timestamp, [...], Free Spots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Target: Free Spots in 1h, 2h,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Prediction Models</a:t>
            </a:r>
          </a:p>
          <a:p>
            <a:pPr lvl="1"/>
            <a:r>
              <a:rPr lang="en-US" dirty="0"/>
              <a:t>Neural Networks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ARIMA</a:t>
            </a: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pPr marL="457200" lvl="1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Define similarity measures for parking locations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Based on parking providers</a:t>
            </a:r>
          </a:p>
          <a:p>
            <a:pPr marL="0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pPr lvl="1"/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pPr lvl="1"/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pPr lvl="1"/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pPr lvl="1"/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735" y="2416683"/>
            <a:ext cx="3104953" cy="20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88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Challenges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0"/>
          </p:nvPr>
        </p:nvSpPr>
        <p:spPr>
          <a:xfrm>
            <a:off x="73025" y="769938"/>
            <a:ext cx="8891588" cy="5921375"/>
          </a:xfrm>
        </p:spPr>
        <p:txBody>
          <a:bodyPr/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Parking-data shortage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Interpolation of sparse parking data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On-site collection of data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Use online available data</a:t>
            </a: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Identification of Parking Spots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Data is not up to date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Short-term closing of streets / construction-sites</a:t>
            </a:r>
          </a:p>
          <a:p>
            <a:pPr marL="457200" lvl="1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Events not captured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E.g. Demonstration suspends traffic for streets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Unexpected incidents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081" y="4896128"/>
            <a:ext cx="1255438" cy="125543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188" y="2876831"/>
            <a:ext cx="1337224" cy="134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08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5677C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ea typeface="Arial Unicode MS" pitchFamily="-110" charset="0"/>
                <a:cs typeface="Arial Unicode MS" pitchFamily="-110" charset="0"/>
              </a:rPr>
              <a:t>Evaluation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0"/>
          </p:nvPr>
        </p:nvSpPr>
        <p:spPr>
          <a:xfrm>
            <a:off x="73025" y="769938"/>
            <a:ext cx="8891588" cy="5921375"/>
          </a:xfrm>
        </p:spPr>
        <p:txBody>
          <a:bodyPr/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…during Feature Selection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Visualize and check independence of ML features</a:t>
            </a: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…during Parking Location Clustering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Check parking-provider separation of parking spots</a:t>
            </a:r>
          </a:p>
          <a:p>
            <a:pPr marL="457200" lvl="1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Compare forecasted values to real-time values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Detect other possible features that explain the differences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Adjust and reiterate</a:t>
            </a:r>
          </a:p>
          <a:p>
            <a:pPr marL="457200" lvl="1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Visualize Parking Profiles 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make associations to parking activities</a:t>
            </a:r>
          </a:p>
          <a:p>
            <a:pPr lvl="1"/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pPr lvl="1"/>
            <a:endParaRPr lang="en-US" dirty="0">
              <a:ea typeface="Arial Unicode MS" pitchFamily="-110" charset="0"/>
              <a:cs typeface="Arial Unicode MS" pitchFamily="-110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479634" y="327511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6138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Time Planning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0"/>
          </p:nvPr>
        </p:nvSpPr>
        <p:spPr>
          <a:xfrm>
            <a:off x="73025" y="769938"/>
            <a:ext cx="8891588" cy="5921375"/>
          </a:xfrm>
        </p:spPr>
        <p:txBody>
          <a:bodyPr/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Literature Review (2 weeks)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Identify relevant sources</a:t>
            </a: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Concept Design (2 weeks)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Decide on in-detail approach </a:t>
            </a: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Implementation (10 weeks)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Architecture design (2 weeks)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Feature engineering (4 weeks)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Model application (4 weeks)</a:t>
            </a: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Evaluation (3 weeks)</a:t>
            </a: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Writing and Documentation (6 weeks)</a:t>
            </a: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Buffer (1 week)</a:t>
            </a:r>
          </a:p>
        </p:txBody>
      </p:sp>
      <p:pic>
        <p:nvPicPr>
          <p:cNvPr id="4" name="Picture 3" descr="C:\Users\Andre\AppData\Local\Microsoft\Windows\Temporary Internet Files\Content.IE5\12DDMK68\MC90043253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34" y="1135292"/>
            <a:ext cx="1225481" cy="84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84"/>
          <p:cNvCxnSpPr/>
          <p:nvPr/>
        </p:nvCxnSpPr>
        <p:spPr bwMode="auto">
          <a:xfrm flipH="1">
            <a:off x="7114052" y="2723069"/>
            <a:ext cx="1543293" cy="0"/>
          </a:xfrm>
          <a:prstGeom prst="straightConnector1">
            <a:avLst/>
          </a:prstGeom>
          <a:solidFill>
            <a:srgbClr val="EAEAEA"/>
          </a:solidFill>
          <a:ln w="152400" cap="flat" cmpd="sng" algn="ctr">
            <a:solidFill>
              <a:srgbClr val="E73B00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pic>
        <p:nvPicPr>
          <p:cNvPr id="6" name="Picture 4" descr="C:\Users\Andre\AppData\Local\Microsoft\Windows\Temporary Internet Files\Content.IE5\8EHR9GJF\MC90043492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605" y="3983848"/>
            <a:ext cx="1999136" cy="19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225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Conclusion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0"/>
          </p:nvPr>
        </p:nvSpPr>
        <p:spPr>
          <a:xfrm>
            <a:off x="73025" y="769938"/>
            <a:ext cx="8891588" cy="5921375"/>
          </a:xfrm>
        </p:spPr>
        <p:txBody>
          <a:bodyPr/>
          <a:lstStyle/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Tackling the parking problem in cities</a:t>
            </a: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Complementary data sources</a:t>
            </a: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Train models with current &amp; historical data</a:t>
            </a:r>
          </a:p>
          <a:p>
            <a:pPr marL="0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Apply models where no data exists</a:t>
            </a: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Use the application to answer simple driver queries</a:t>
            </a:r>
          </a:p>
          <a:p>
            <a:pPr lvl="1"/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pPr marL="0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282" y="3971925"/>
            <a:ext cx="1328738" cy="236220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140" y="903289"/>
            <a:ext cx="2097880" cy="138950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95" y="2555042"/>
            <a:ext cx="844720" cy="8447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582" y="2502344"/>
            <a:ext cx="950118" cy="9501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167" y="2627028"/>
            <a:ext cx="737174" cy="700749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331188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Vorlesungen-Layout">
  <a:themeElements>
    <a:clrScheme name="Ds-Template">
      <a:dk1>
        <a:srgbClr val="000000"/>
      </a:dk1>
      <a:lt1>
        <a:sysClr val="window" lastClr="FFFFFF"/>
      </a:lt1>
      <a:dk2>
        <a:srgbClr val="000000"/>
      </a:dk2>
      <a:lt2>
        <a:srgbClr val="BBC0AC"/>
      </a:lt2>
      <a:accent1>
        <a:srgbClr val="EEAC19"/>
      </a:accent1>
      <a:accent2>
        <a:srgbClr val="E07602"/>
      </a:accent2>
      <a:accent3>
        <a:srgbClr val="9FF726"/>
      </a:accent3>
      <a:accent4>
        <a:srgbClr val="8BA8D3"/>
      </a:accent4>
      <a:accent5>
        <a:srgbClr val="21449B"/>
      </a:accent5>
      <a:accent6>
        <a:srgbClr val="5E82B7"/>
      </a:accent6>
      <a:hlink>
        <a:srgbClr val="DF7408"/>
      </a:hlink>
      <a:folHlink>
        <a:srgbClr val="DE720C"/>
      </a:folHlink>
    </a:clrScheme>
    <a:fontScheme name="Vorlesungen-Layout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Vorlesungen-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esungen-Layo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528</Words>
  <Application>Microsoft Office PowerPoint</Application>
  <PresentationFormat>Bildschirmpräsentation (4:3)</PresentationFormat>
  <Paragraphs>177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 Rounded MT Bold</vt:lpstr>
      <vt:lpstr>Times New Roman</vt:lpstr>
      <vt:lpstr>Wingdings 3</vt:lpstr>
      <vt:lpstr>Arial</vt:lpstr>
      <vt:lpstr>ＭＳ Ｐゴシック</vt:lpstr>
      <vt:lpstr>Arial Unicode MS</vt:lpstr>
      <vt:lpstr>Wingdings 2</vt:lpstr>
      <vt:lpstr>Vorlesungen-Layout</vt:lpstr>
      <vt:lpstr>  Predicting Free Parking Spots using       Data Analytics and Machine Learning                       +             +</vt:lpstr>
      <vt:lpstr>Motivation</vt:lpstr>
      <vt:lpstr>Goals</vt:lpstr>
      <vt:lpstr>Approach (1/2)</vt:lpstr>
      <vt:lpstr>Approach (2/2)</vt:lpstr>
      <vt:lpstr>Challenges</vt:lpstr>
      <vt:lpstr>Evaluation</vt:lpstr>
      <vt:lpstr>Time Planning</vt:lpstr>
      <vt:lpstr>Conclusion</vt:lpstr>
      <vt:lpstr>Backup: Model Construction</vt:lpstr>
      <vt:lpstr>Back-up: Related Work</vt:lpstr>
    </vt:vector>
  </TitlesOfParts>
  <Manager/>
  <Company>Schuh Group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Parking_Initial_Talk_v2.pptx</dc:title>
  <dc:subject/>
  <dc:creator>ionita</dc:creator>
  <cp:keywords/>
  <dc:description/>
  <cp:lastModifiedBy>Andrei Ionita</cp:lastModifiedBy>
  <cp:revision>2227</cp:revision>
  <cp:lastPrinted>2009-03-26T18:25:42Z</cp:lastPrinted>
  <dcterms:created xsi:type="dcterms:W3CDTF">2009-04-03T11:12:54Z</dcterms:created>
  <dcterms:modified xsi:type="dcterms:W3CDTF">2016-12-05T23:50:30Z</dcterms:modified>
  <cp:category/>
</cp:coreProperties>
</file>