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60" r:id="rId4"/>
    <p:sldId id="267" r:id="rId5"/>
    <p:sldId id="261" r:id="rId6"/>
    <p:sldId id="258" r:id="rId7"/>
    <p:sldId id="268" r:id="rId8"/>
    <p:sldId id="262" r:id="rId9"/>
    <p:sldId id="259" r:id="rId10"/>
    <p:sldId id="270" r:id="rId11"/>
    <p:sldId id="266" r:id="rId12"/>
    <p:sldId id="269" r:id="rId13"/>
    <p:sldId id="273" r:id="rId14"/>
    <p:sldId id="27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Osika -X (aosika - BAY AREA TECHWORKERS at Cisco)" initials="AO-(-BATaC" lastIdx="2" clrIdx="0">
    <p:extLst>
      <p:ext uri="{19B8F6BF-5375-455C-9EA6-DF929625EA0E}">
        <p15:presenceInfo xmlns:p15="http://schemas.microsoft.com/office/powerpoint/2012/main" userId="S::aosika@cisco.com::ee286a3d-2621-4912-b6b7-c2c175282c1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7"/>
    <a:srgbClr val="F2F2F2"/>
    <a:srgbClr val="FDFAFA"/>
    <a:srgbClr val="FFFE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81740" autoAdjust="0"/>
  </p:normalViewPr>
  <p:slideViewPr>
    <p:cSldViewPr>
      <p:cViewPr varScale="1">
        <p:scale>
          <a:sx n="63" d="100"/>
          <a:sy n="63" d="100"/>
        </p:scale>
        <p:origin x="764" y="5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5/8/2020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5/8/2020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bcnews.com/health/health-news/coronavirus-timeline-tracking-critical-moments-covid-19-n1154341"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contagionlive.com/news/contagion-live-news-network-coronavirus-updates-for-april-10-202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the date of the last collection </a:t>
            </a:r>
            <a:r>
              <a:rPr lang="en-US" sz="1200" b="0" i="0" kern="1200" dirty="0">
                <a:solidFill>
                  <a:schemeClr val="tx1"/>
                </a:solidFill>
                <a:effectLst/>
                <a:latin typeface="+mn-lt"/>
                <a:ea typeface="+mn-ea"/>
                <a:cs typeface="+mn-cs"/>
              </a:rPr>
              <a:t> globally there were1.6 million cases with more than 102,000 deaths, </a:t>
            </a:r>
            <a:r>
              <a:rPr lang="en-US" dirty="0">
                <a:hlinkClick r:id="rId3"/>
              </a:rPr>
              <a:t>https://www.nbcnews.com/health/health-news/coronavirus-timeline-tracking-critical-moments-covid-19-n1154341</a:t>
            </a:r>
            <a:endParaRPr lang="en-US" dirty="0"/>
          </a:p>
          <a:p>
            <a:r>
              <a:rPr lang="en-US" dirty="0">
                <a:hlinkClick r:id="rId4"/>
              </a:rPr>
              <a:t>https://www.contagionlive.com/news/contagion-live-news-network-coronavirus-updates-for-april-10-2020</a:t>
            </a:r>
            <a:endParaRPr lang="fr-FR" dirty="0"/>
          </a:p>
          <a:p>
            <a:endParaRPr lang="en-US" dirty="0"/>
          </a:p>
          <a:p>
            <a:endParaRPr lang="en-US" dirty="0"/>
          </a:p>
          <a:p>
            <a:r>
              <a:rPr lang="en-US" dirty="0"/>
              <a:t>Dates;</a:t>
            </a:r>
          </a:p>
          <a:p>
            <a:r>
              <a:rPr lang="en-US" dirty="0"/>
              <a:t>'4/4/2020', '4/5/2020', '4/3/2020', '4/6/2020', '3/27/2020', '3/28/2020', '3/26/2020', '3/29/2020', '3/30/2020', '3/31/2020', '4/1/2020', '4/2/2020', '4/7/2020', '4/8/2020', '4/9/2020', '4/10/2020’</a:t>
            </a:r>
          </a:p>
          <a:p>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2</a:t>
            </a:fld>
            <a:endParaRPr lang="en-US"/>
          </a:p>
        </p:txBody>
      </p:sp>
    </p:spTree>
    <p:extLst>
      <p:ext uri="{BB962C8B-B14F-4D97-AF65-F5344CB8AC3E}">
        <p14:creationId xmlns:p14="http://schemas.microsoft.com/office/powerpoint/2010/main" val="1010580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Receiver Operator Characteristic (</a:t>
            </a:r>
            <a:r>
              <a:rPr lang="en-US" sz="1200" b="1" i="0" kern="1200" dirty="0">
                <a:solidFill>
                  <a:schemeClr val="tx1"/>
                </a:solidFill>
                <a:effectLst/>
                <a:latin typeface="+mn-lt"/>
                <a:ea typeface="+mn-ea"/>
                <a:cs typeface="+mn-cs"/>
              </a:rPr>
              <a:t>ROC</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curve</a:t>
            </a:r>
            <a:r>
              <a:rPr lang="en-US" sz="1200" b="0" i="0" kern="1200" dirty="0">
                <a:solidFill>
                  <a:schemeClr val="tx1"/>
                </a:solidFill>
                <a:effectLst/>
                <a:latin typeface="+mn-lt"/>
                <a:ea typeface="+mn-ea"/>
                <a:cs typeface="+mn-cs"/>
              </a:rPr>
              <a:t> is a graphical plot used to </a:t>
            </a:r>
            <a:r>
              <a:rPr lang="en-US" sz="1200" b="1" i="0" kern="1200" dirty="0">
                <a:solidFill>
                  <a:schemeClr val="tx1"/>
                </a:solidFill>
                <a:effectLst/>
                <a:latin typeface="+mn-lt"/>
                <a:ea typeface="+mn-ea"/>
                <a:cs typeface="+mn-cs"/>
              </a:rPr>
              <a:t>show</a:t>
            </a:r>
            <a:r>
              <a:rPr lang="en-US" sz="1200" b="0" i="0" kern="1200" dirty="0">
                <a:solidFill>
                  <a:schemeClr val="tx1"/>
                </a:solidFill>
                <a:effectLst/>
                <a:latin typeface="+mn-lt"/>
                <a:ea typeface="+mn-ea"/>
                <a:cs typeface="+mn-cs"/>
              </a:rPr>
              <a:t> the diagnostic ability of binary classifiers. It shows the tradeoff between sensitivity TP/(TP+FN) and specificity TN/(TN+FP)  (any increase in sensitivity will be accompanied by a decrease in specificity). The closer the curve follows the left-hand border and then the top border of the </a:t>
            </a:r>
            <a:r>
              <a:rPr lang="en-US" sz="1200" b="1" i="0" kern="1200" dirty="0">
                <a:solidFill>
                  <a:schemeClr val="tx1"/>
                </a:solidFill>
                <a:effectLst/>
                <a:latin typeface="+mn-lt"/>
                <a:ea typeface="+mn-ea"/>
                <a:cs typeface="+mn-cs"/>
              </a:rPr>
              <a:t>ROC</a:t>
            </a:r>
            <a:r>
              <a:rPr lang="en-US" sz="1200" b="0" i="0" kern="1200" dirty="0">
                <a:solidFill>
                  <a:schemeClr val="tx1"/>
                </a:solidFill>
                <a:effectLst/>
                <a:latin typeface="+mn-lt"/>
                <a:ea typeface="+mn-ea"/>
                <a:cs typeface="+mn-cs"/>
              </a:rPr>
              <a:t> space, the more accurate the test. The </a:t>
            </a:r>
            <a:r>
              <a:rPr lang="en-US" sz="1200" b="0" i="0" u="sng" kern="1200" dirty="0">
                <a:solidFill>
                  <a:schemeClr val="tx1"/>
                </a:solidFill>
                <a:effectLst/>
                <a:latin typeface="+mn-lt"/>
                <a:ea typeface="+mn-ea"/>
                <a:cs typeface="+mn-cs"/>
              </a:rPr>
              <a:t>area under </a:t>
            </a:r>
            <a:r>
              <a:rPr lang="en-US" sz="1200" b="0" i="0" kern="1200" dirty="0">
                <a:solidFill>
                  <a:schemeClr val="tx1"/>
                </a:solidFill>
                <a:effectLst/>
                <a:latin typeface="+mn-lt"/>
                <a:ea typeface="+mn-ea"/>
                <a:cs typeface="+mn-cs"/>
              </a:rPr>
              <a:t>an ROC </a:t>
            </a:r>
            <a:r>
              <a:rPr lang="en-US" sz="1200" b="0" i="0" u="sng" kern="1200" dirty="0">
                <a:solidFill>
                  <a:schemeClr val="tx1"/>
                </a:solidFill>
                <a:effectLst/>
                <a:latin typeface="+mn-lt"/>
                <a:ea typeface="+mn-ea"/>
                <a:cs typeface="+mn-cs"/>
              </a:rPr>
              <a:t>curve</a:t>
            </a:r>
            <a:r>
              <a:rPr lang="en-US" sz="1200" b="0" i="0" kern="1200" dirty="0">
                <a:solidFill>
                  <a:schemeClr val="tx1"/>
                </a:solidFill>
                <a:effectLst/>
                <a:latin typeface="+mn-lt"/>
                <a:ea typeface="+mn-ea"/>
                <a:cs typeface="+mn-cs"/>
              </a:rPr>
              <a:t> is a measure of the usefulness of a test in general, where a greater area means a more useful test, the areas under ROC curves are used to compare the usefulness of tests.</a:t>
            </a:r>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14</a:t>
            </a:fld>
            <a:endParaRPr lang="en-US"/>
          </a:p>
        </p:txBody>
      </p:sp>
    </p:spTree>
    <p:extLst>
      <p:ext uri="{BB962C8B-B14F-4D97-AF65-F5344CB8AC3E}">
        <p14:creationId xmlns:p14="http://schemas.microsoft.com/office/powerpoint/2010/main" val="390993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feature here is practicing social distancing and hygiene as a household scored at a value less than .5 where the individual is positive for COVID-19. If this is classified as true, the next layer examines this same feature but as an individual scored low on this as well, in both cases the individual tested positive for COVID-19.  </a:t>
            </a:r>
          </a:p>
          <a:p>
            <a:endParaRPr lang="en-US" dirty="0"/>
          </a:p>
          <a:p>
            <a:r>
              <a:rPr lang="en-US" dirty="0"/>
              <a:t>Alternatively if it was false and the person believed they had the infection was less than a score of 90 more cases than not the individual was not positive for COVID-19.</a:t>
            </a:r>
          </a:p>
        </p:txBody>
      </p:sp>
      <p:sp>
        <p:nvSpPr>
          <p:cNvPr id="4" name="Slide Number Placeholder 3"/>
          <p:cNvSpPr>
            <a:spLocks noGrp="1"/>
          </p:cNvSpPr>
          <p:nvPr>
            <p:ph type="sldNum" sz="quarter" idx="5"/>
          </p:nvPr>
        </p:nvSpPr>
        <p:spPr/>
        <p:txBody>
          <a:bodyPr/>
          <a:lstStyle/>
          <a:p>
            <a:fld id="{9555D449-B875-4B8D-8E66-224D27E54C9A}" type="slidenum">
              <a:rPr lang="en-US" smtClean="0"/>
              <a:t>15</a:t>
            </a:fld>
            <a:endParaRPr lang="en-US"/>
          </a:p>
        </p:txBody>
      </p:sp>
    </p:spTree>
    <p:extLst>
      <p:ext uri="{BB962C8B-B14F-4D97-AF65-F5344CB8AC3E}">
        <p14:creationId xmlns:p14="http://schemas.microsoft.com/office/powerpoint/2010/main" val="375568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3</a:t>
            </a:fld>
            <a:endParaRPr lang="en-US"/>
          </a:p>
        </p:txBody>
      </p:sp>
    </p:spTree>
    <p:extLst>
      <p:ext uri="{BB962C8B-B14F-4D97-AF65-F5344CB8AC3E}">
        <p14:creationId xmlns:p14="http://schemas.microsoft.com/office/powerpoint/2010/main" val="2889609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Top Countries </a:t>
            </a:r>
          </a:p>
          <a:p>
            <a:r>
              <a:rPr lang="fr-FR" dirty="0"/>
              <a:t>US 0.878483 </a:t>
            </a:r>
          </a:p>
          <a:p>
            <a:r>
              <a:rPr lang="fr-FR" dirty="0"/>
              <a:t>CA 0.049560  - </a:t>
            </a:r>
            <a:r>
              <a:rPr lang="fr-FR" dirty="0" err="1"/>
              <a:t>negative</a:t>
            </a:r>
            <a:r>
              <a:rPr lang="fr-FR" dirty="0"/>
              <a:t> </a:t>
            </a:r>
            <a:r>
              <a:rPr lang="fr-FR" dirty="0" err="1"/>
              <a:t>correlation</a:t>
            </a:r>
            <a:endParaRPr lang="fr-FR" dirty="0"/>
          </a:p>
          <a:p>
            <a:r>
              <a:rPr lang="fr-FR" dirty="0"/>
              <a:t>GB 0.023211 </a:t>
            </a:r>
          </a:p>
          <a:p>
            <a:r>
              <a:rPr lang="fr-FR" dirty="0"/>
              <a:t>AU 0.011354 – </a:t>
            </a:r>
            <a:r>
              <a:rPr lang="fr-FR" dirty="0" err="1"/>
              <a:t>negative</a:t>
            </a:r>
            <a:r>
              <a:rPr lang="fr-FR" dirty="0"/>
              <a:t> </a:t>
            </a:r>
            <a:r>
              <a:rPr lang="fr-FR" dirty="0" err="1"/>
              <a:t>correlation</a:t>
            </a:r>
            <a:endParaRPr lang="fr-FR" dirty="0"/>
          </a:p>
          <a:p>
            <a:r>
              <a:rPr lang="fr-FR" dirty="0"/>
              <a:t>BR 0.005552</a:t>
            </a:r>
          </a:p>
          <a:p>
            <a:endParaRPr lang="fr-FR" dirty="0"/>
          </a:p>
          <a:p>
            <a:r>
              <a:rPr lang="fr-FR" dirty="0" err="1"/>
              <a:t>Testing</a:t>
            </a:r>
            <a:r>
              <a:rPr lang="fr-FR" dirty="0"/>
              <a:t> in the United States at </a:t>
            </a:r>
            <a:r>
              <a:rPr lang="fr-FR" dirty="0" err="1"/>
              <a:t>this</a:t>
            </a:r>
            <a:r>
              <a:rPr lang="fr-FR" dirty="0"/>
              <a:t> time </a:t>
            </a:r>
            <a:r>
              <a:rPr lang="fr-FR" dirty="0" err="1"/>
              <a:t>was</a:t>
            </a:r>
            <a:r>
              <a:rPr lang="fr-FR" dirty="0"/>
              <a:t> </a:t>
            </a:r>
            <a:r>
              <a:rPr lang="fr-FR" dirty="0" err="1"/>
              <a:t>limited</a:t>
            </a:r>
            <a:r>
              <a:rPr lang="fr-FR" dirty="0"/>
              <a:t> due to </a:t>
            </a:r>
            <a:r>
              <a:rPr lang="fr-FR" dirty="0" err="1"/>
              <a:t>shortages</a:t>
            </a:r>
            <a:r>
              <a:rPr lang="fr-FR" dirty="0"/>
              <a:t> of supplies and </a:t>
            </a:r>
            <a:r>
              <a:rPr lang="fr-FR" dirty="0" err="1"/>
              <a:t>latency</a:t>
            </a:r>
            <a:r>
              <a:rPr lang="fr-FR" dirty="0"/>
              <a:t> in </a:t>
            </a:r>
            <a:r>
              <a:rPr lang="fr-FR" dirty="0" err="1"/>
              <a:t>receiving</a:t>
            </a:r>
            <a:r>
              <a:rPr lang="fr-FR" dirty="0"/>
              <a:t> </a:t>
            </a:r>
            <a:r>
              <a:rPr lang="fr-FR" dirty="0" err="1"/>
              <a:t>results</a:t>
            </a:r>
            <a:r>
              <a:rPr lang="fr-FR" dirty="0"/>
              <a:t>.</a:t>
            </a:r>
            <a:br>
              <a:rPr lang="fr-FR" dirty="0"/>
            </a:br>
            <a:endParaRPr lang="fr-FR" dirty="0"/>
          </a:p>
          <a:p>
            <a:endParaRPr lang="fr-FR" dirty="0"/>
          </a:p>
          <a:p>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4</a:t>
            </a:fld>
            <a:endParaRPr lang="en-US"/>
          </a:p>
        </p:txBody>
      </p:sp>
    </p:spTree>
    <p:extLst>
      <p:ext uri="{BB962C8B-B14F-4D97-AF65-F5344CB8AC3E}">
        <p14:creationId xmlns:p14="http://schemas.microsoft.com/office/powerpoint/2010/main" val="277827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trees look at each feature and the factors associated with each and examine how many cases of each align with each class.  </a:t>
            </a:r>
            <a:br>
              <a:rPr lang="en-US" dirty="0"/>
            </a:br>
            <a:r>
              <a:rPr lang="en-US" dirty="0"/>
              <a:t>Based on the results, move to other layers until each class is sorted out.  During this process feature importance is developed.  Feature importance is a score assigned to each feature in it’s usefulness in predicting a class.  When totaled, all features values equal 1.</a:t>
            </a:r>
            <a:br>
              <a:rPr lang="en-US" dirty="0"/>
            </a:b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6</a:t>
            </a:fld>
            <a:endParaRPr lang="en-US"/>
          </a:p>
        </p:txBody>
      </p:sp>
    </p:spTree>
    <p:extLst>
      <p:ext uri="{BB962C8B-B14F-4D97-AF65-F5344CB8AC3E}">
        <p14:creationId xmlns:p14="http://schemas.microsoft.com/office/powerpoint/2010/main" val="1702336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importance </a:t>
            </a:r>
            <a:r>
              <a:rPr lang="en-US" sz="1200" b="0" i="0" kern="1200" dirty="0">
                <a:solidFill>
                  <a:schemeClr val="tx1"/>
                </a:solidFill>
                <a:effectLst/>
                <a:latin typeface="+mn-lt"/>
                <a:ea typeface="+mn-ea"/>
                <a:cs typeface="+mn-cs"/>
              </a:rPr>
              <a:t>directly measures variable importance by observing the effect on model accuracy of randomly shuffling each predictor variable. The values total 1.  </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8</a:t>
            </a:fld>
            <a:endParaRPr lang="en-US"/>
          </a:p>
        </p:txBody>
      </p:sp>
    </p:spTree>
    <p:extLst>
      <p:ext uri="{BB962C8B-B14F-4D97-AF65-F5344CB8AC3E}">
        <p14:creationId xmlns:p14="http://schemas.microsoft.com/office/powerpoint/2010/main" val="871831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covid19_positiveopinion_infection</a:t>
            </a:r>
            <a:r>
              <a:rPr lang="en-US" dirty="0">
                <a:effectLst/>
              </a:rPr>
              <a:t>0.049646*</a:t>
            </a:r>
          </a:p>
          <a:p>
            <a:r>
              <a:rPr lang="en-US" dirty="0"/>
              <a:t>covid19_symptoms</a:t>
            </a:r>
            <a:r>
              <a:rPr lang="en-US" dirty="0">
                <a:effectLst/>
              </a:rPr>
              <a:t>0.088013*</a:t>
            </a:r>
          </a:p>
          <a:p>
            <a:r>
              <a:rPr lang="en-US" dirty="0"/>
              <a:t>covid19_contact</a:t>
            </a:r>
            <a:r>
              <a:rPr lang="en-US" dirty="0">
                <a:effectLst/>
              </a:rPr>
              <a:t>0.050423*</a:t>
            </a:r>
          </a:p>
          <a:p>
            <a:r>
              <a:rPr lang="en-US" b="1" dirty="0"/>
              <a:t>rate_reducing_risk_house</a:t>
            </a:r>
            <a:r>
              <a:rPr lang="en-US" b="1" dirty="0">
                <a:effectLst/>
              </a:rPr>
              <a:t>-0.008963</a:t>
            </a:r>
          </a:p>
          <a:p>
            <a:r>
              <a:rPr lang="en-US" dirty="0"/>
              <a:t>omwasnull</a:t>
            </a:r>
            <a:r>
              <a:rPr lang="en-US" dirty="0">
                <a:effectLst/>
              </a:rPr>
              <a:t>0.002919</a:t>
            </a:r>
          </a:p>
          <a:p>
            <a:r>
              <a:rPr lang="en-US" b="1" dirty="0"/>
              <a:t>rate_reducing_risk_single</a:t>
            </a:r>
            <a:r>
              <a:rPr lang="en-US" b="1" dirty="0">
                <a:effectLst/>
              </a:rPr>
              <a:t>-0.012114</a:t>
            </a:r>
          </a:p>
          <a:p>
            <a:r>
              <a:rPr lang="en-US" dirty="0"/>
              <a:t>oiwasnull</a:t>
            </a:r>
            <a:r>
              <a:rPr lang="en-US" dirty="0">
                <a:effectLst/>
              </a:rPr>
              <a:t>0.002919</a:t>
            </a:r>
          </a:p>
          <a:p>
            <a:r>
              <a:rPr lang="en-US" dirty="0"/>
              <a:t>sex_male</a:t>
            </a:r>
            <a:r>
              <a:rPr lang="en-US" dirty="0">
                <a:effectLst/>
              </a:rPr>
              <a:t>0.009141</a:t>
            </a:r>
          </a:p>
          <a:p>
            <a:r>
              <a:rPr lang="en-US" b="1" dirty="0"/>
              <a:t>sex_female</a:t>
            </a:r>
            <a:r>
              <a:rPr lang="en-US" b="1" dirty="0">
                <a:effectLst/>
              </a:rPr>
              <a:t>-0.009122</a:t>
            </a:r>
          </a:p>
          <a:p>
            <a:r>
              <a:rPr lang="en-US" dirty="0"/>
              <a:t>bmi</a:t>
            </a:r>
            <a:r>
              <a:rPr lang="en-US" dirty="0">
                <a:effectLst/>
              </a:rPr>
              <a:t>0.004146</a:t>
            </a:r>
          </a:p>
          <a:p>
            <a:r>
              <a:rPr lang="en-US" dirty="0"/>
              <a:t>taking_prescription_medication</a:t>
            </a:r>
            <a:r>
              <a:rPr lang="en-US" dirty="0">
                <a:effectLst/>
              </a:rPr>
              <a:t>-0.004571</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9</a:t>
            </a:fld>
            <a:endParaRPr lang="en-US"/>
          </a:p>
        </p:txBody>
      </p:sp>
    </p:spTree>
    <p:extLst>
      <p:ext uri="{BB962C8B-B14F-4D97-AF65-F5344CB8AC3E}">
        <p14:creationId xmlns:p14="http://schemas.microsoft.com/office/powerpoint/2010/main" val="102172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10</a:t>
            </a:fld>
            <a:endParaRPr lang="en-US"/>
          </a:p>
        </p:txBody>
      </p:sp>
    </p:spTree>
    <p:extLst>
      <p:ext uri="{BB962C8B-B14F-4D97-AF65-F5344CB8AC3E}">
        <p14:creationId xmlns:p14="http://schemas.microsoft.com/office/powerpoint/2010/main" val="404246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12</a:t>
            </a:fld>
            <a:endParaRPr lang="en-US"/>
          </a:p>
        </p:txBody>
      </p:sp>
    </p:spTree>
    <p:extLst>
      <p:ext uri="{BB962C8B-B14F-4D97-AF65-F5344CB8AC3E}">
        <p14:creationId xmlns:p14="http://schemas.microsoft.com/office/powerpoint/2010/main" val="2737633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13</a:t>
            </a:fld>
            <a:endParaRPr lang="en-US"/>
          </a:p>
        </p:txBody>
      </p:sp>
    </p:spTree>
    <p:extLst>
      <p:ext uri="{BB962C8B-B14F-4D97-AF65-F5344CB8AC3E}">
        <p14:creationId xmlns:p14="http://schemas.microsoft.com/office/powerpoint/2010/main" val="1110580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5/8/2020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5/8/2020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5/8/2020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5/8/2020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5/8/2020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5/8/2020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5/8/2020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5/8/2020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coronavirus.jhu.edu/data/animated-world-map"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game-icons.net/lorc/originals/dna2.html" TargetMode="External"/><Relationship Id="rId4" Type="http://schemas.microsoft.com/office/2007/relationships/hdphoto" Target="../media/hdphoto2.wdp"/><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1752600"/>
          </a:xfrm>
        </p:spPr>
        <p:txBody>
          <a:bodyPr anchor="b">
            <a:normAutofit/>
          </a:bodyPr>
          <a:lstStyle/>
          <a:p>
            <a:r>
              <a:rPr lang="en-US" dirty="0"/>
              <a:t>COVID-19</a:t>
            </a:r>
          </a:p>
        </p:txBody>
      </p:sp>
      <p:pic>
        <p:nvPicPr>
          <p:cNvPr id="5" name="Picture 4" descr="A close up of a flower&#10;&#10;Description automatically generated">
            <a:extLst>
              <a:ext uri="{FF2B5EF4-FFF2-40B4-BE49-F238E27FC236}">
                <a16:creationId xmlns:a16="http://schemas.microsoft.com/office/drawing/2014/main" id="{B76769F7-C39B-4AD5-B54A-270127ECD868}"/>
              </a:ext>
            </a:extLst>
          </p:cNvPr>
          <p:cNvPicPr>
            <a:picLocks noChangeAspect="1"/>
          </p:cNvPicPr>
          <p:nvPr/>
        </p:nvPicPr>
        <p:blipFill rotWithShape="1">
          <a:blip r:embed="rId2">
            <a:extLst>
              <a:ext uri="{28A0092B-C50C-407E-A947-70E740481C1C}">
                <a14:useLocalDpi xmlns:a14="http://schemas.microsoft.com/office/drawing/2010/main" val="0"/>
              </a:ext>
            </a:extLst>
          </a:blip>
          <a:srcRect l="16800" r="14981" b="-1"/>
          <a:stretch/>
        </p:blipFill>
        <p:spPr>
          <a:xfrm>
            <a:off x="1" y="10"/>
            <a:ext cx="7008810" cy="6857989"/>
          </a:xfrm>
          <a:prstGeom prst="rect">
            <a:avLst/>
          </a:prstGeom>
          <a:noFill/>
        </p:spPr>
      </p:pic>
      <p:sp>
        <p:nvSpPr>
          <p:cNvPr id="3" name="Subtitle 2"/>
          <p:cNvSpPr>
            <a:spLocks noGrp="1"/>
          </p:cNvSpPr>
          <p:nvPr>
            <p:ph type="body" sz="half" idx="2"/>
          </p:nvPr>
        </p:nvSpPr>
        <p:spPr>
          <a:xfrm>
            <a:off x="7437119" y="4954438"/>
            <a:ext cx="4328477" cy="1374648"/>
          </a:xfrm>
        </p:spPr>
        <p:txBody>
          <a:bodyPr>
            <a:normAutofit/>
          </a:bodyPr>
          <a:lstStyle/>
          <a:p>
            <a:r>
              <a:rPr lang="en-US" dirty="0"/>
              <a:t>Primary Contributing Factors for Contraction</a:t>
            </a:r>
          </a:p>
          <a:p>
            <a:r>
              <a:rPr lang="en-US" dirty="0"/>
              <a:t>Presented by: Andi Osika</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C32FAE-7148-4AF8-800E-5FA28CBA1388}"/>
              </a:ext>
            </a:extLst>
          </p:cNvPr>
          <p:cNvSpPr/>
          <p:nvPr/>
        </p:nvSpPr>
        <p:spPr>
          <a:xfrm>
            <a:off x="838200" y="1840070"/>
            <a:ext cx="5943600" cy="47294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9AB44-4069-460E-AC9C-200A43E2671D}"/>
              </a:ext>
            </a:extLst>
          </p:cNvPr>
          <p:cNvSpPr>
            <a:spLocks noGrp="1"/>
          </p:cNvSpPr>
          <p:nvPr>
            <p:ph type="title"/>
          </p:nvPr>
        </p:nvSpPr>
        <p:spPr>
          <a:xfrm>
            <a:off x="381000" y="101673"/>
            <a:ext cx="10058400" cy="1325563"/>
          </a:xfrm>
        </p:spPr>
        <p:txBody>
          <a:bodyPr/>
          <a:lstStyle/>
          <a:p>
            <a:r>
              <a:rPr lang="en-US" dirty="0"/>
              <a:t>Recommendations:</a:t>
            </a:r>
          </a:p>
        </p:txBody>
      </p:sp>
      <p:pic>
        <p:nvPicPr>
          <p:cNvPr id="1026" name="Picture 2" descr="Social Distancing Images, Stock Photos &amp; Vectors | Shutterstock">
            <a:extLst>
              <a:ext uri="{FF2B5EF4-FFF2-40B4-BE49-F238E27FC236}">
                <a16:creationId xmlns:a16="http://schemas.microsoft.com/office/drawing/2014/main" id="{2561FE4D-521D-4F43-9DC3-27944E6DD7B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00606" y="2293933"/>
            <a:ext cx="2095499" cy="22604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d Wash Icons - Download Free Vector Icons | Noun Project">
            <a:extLst>
              <a:ext uri="{FF2B5EF4-FFF2-40B4-BE49-F238E27FC236}">
                <a16:creationId xmlns:a16="http://schemas.microsoft.com/office/drawing/2014/main" id="{BADDB36B-0D0B-45D2-A0D5-C1A919EDAE8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72805" y="2332544"/>
            <a:ext cx="2192912" cy="21929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32FCC94-711D-4159-8137-904481C8FC25}"/>
              </a:ext>
            </a:extLst>
          </p:cNvPr>
          <p:cNvSpPr txBox="1"/>
          <p:nvPr/>
        </p:nvSpPr>
        <p:spPr>
          <a:xfrm>
            <a:off x="1028700" y="4824227"/>
            <a:ext cx="5562600" cy="144655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Practice social distancing and good hygiene.</a:t>
            </a:r>
          </a:p>
          <a:p>
            <a:pPr marL="742950" lvl="1" indent="-285750">
              <a:buFont typeface="Arial" panose="020B0604020202020204" pitchFamily="34" charset="0"/>
              <a:buChar char="•"/>
            </a:pPr>
            <a:r>
              <a:rPr lang="en-US" dirty="0">
                <a:solidFill>
                  <a:schemeClr val="bg1"/>
                </a:solidFill>
              </a:rPr>
              <a:t>Individually &amp; Collectively</a:t>
            </a:r>
          </a:p>
          <a:p>
            <a:pPr lvl="1"/>
            <a:endParaRPr lang="en-US" dirty="0">
              <a:solidFill>
                <a:schemeClr val="bg1"/>
              </a:solidFill>
            </a:endParaRPr>
          </a:p>
          <a:p>
            <a:pPr marL="285750" indent="-285750">
              <a:buFont typeface="Arial" panose="020B0604020202020204" pitchFamily="34" charset="0"/>
              <a:buChar char="•"/>
            </a:pPr>
            <a:r>
              <a:rPr lang="en-US" dirty="0">
                <a:solidFill>
                  <a:schemeClr val="bg1"/>
                </a:solidFill>
              </a:rPr>
              <a:t>Avoid contact with those known to be infected.</a:t>
            </a:r>
          </a:p>
          <a:p>
            <a:pPr marL="742950" lvl="1" indent="-285750">
              <a:buFont typeface="Arial" panose="020B0604020202020204" pitchFamily="34" charset="0"/>
              <a:buChar char="•"/>
            </a:pPr>
            <a:r>
              <a:rPr lang="en-US" sz="1600" dirty="0">
                <a:solidFill>
                  <a:schemeClr val="bg1"/>
                </a:solidFill>
              </a:rPr>
              <a:t>Especially true for males, and those with higher  BMI</a:t>
            </a:r>
          </a:p>
        </p:txBody>
      </p:sp>
      <p:sp>
        <p:nvSpPr>
          <p:cNvPr id="11" name="Rectangle 10">
            <a:extLst>
              <a:ext uri="{FF2B5EF4-FFF2-40B4-BE49-F238E27FC236}">
                <a16:creationId xmlns:a16="http://schemas.microsoft.com/office/drawing/2014/main" id="{7D8034CD-50D0-43FC-AA94-C9A7C75EE1DD}"/>
              </a:ext>
            </a:extLst>
          </p:cNvPr>
          <p:cNvSpPr/>
          <p:nvPr/>
        </p:nvSpPr>
        <p:spPr>
          <a:xfrm>
            <a:off x="7785634" y="1846998"/>
            <a:ext cx="2905760" cy="47294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FE66937-7309-46DE-8C89-F94DABA48FD0}"/>
              </a:ext>
            </a:extLst>
          </p:cNvPr>
          <p:cNvSpPr txBox="1"/>
          <p:nvPr/>
        </p:nvSpPr>
        <p:spPr>
          <a:xfrm>
            <a:off x="8060590" y="4638628"/>
            <a:ext cx="2580640" cy="1477328"/>
          </a:xfrm>
          <a:prstGeom prst="rect">
            <a:avLst/>
          </a:prstGeom>
          <a:noFill/>
        </p:spPr>
        <p:txBody>
          <a:bodyPr wrap="square" rtlCol="0">
            <a:spAutoFit/>
          </a:bodyPr>
          <a:lstStyle/>
          <a:p>
            <a:r>
              <a:rPr lang="en-US" dirty="0">
                <a:solidFill>
                  <a:schemeClr val="bg1"/>
                </a:solidFill>
              </a:rPr>
              <a:t>If taking prescription medications, discuss with physician possibility for increased risk for infection.</a:t>
            </a:r>
          </a:p>
        </p:txBody>
      </p:sp>
      <p:pic>
        <p:nvPicPr>
          <p:cNvPr id="1034" name="Picture 10" descr="Medicine Icons">
            <a:extLst>
              <a:ext uri="{FF2B5EF4-FFF2-40B4-BE49-F238E27FC236}">
                <a16:creationId xmlns:a16="http://schemas.microsoft.com/office/drawing/2014/main" id="{0540E28A-15EE-477C-BCB7-900B1CBAA4F7}"/>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66951" y="218989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639BB74-E1F2-4274-A3F3-DE98811C310A}"/>
              </a:ext>
            </a:extLst>
          </p:cNvPr>
          <p:cNvSpPr/>
          <p:nvPr/>
        </p:nvSpPr>
        <p:spPr>
          <a:xfrm>
            <a:off x="1752600" y="4343400"/>
            <a:ext cx="1600200" cy="1949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1171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4A35A63-A006-49EC-BE02-732274B1E0C4}"/>
              </a:ext>
            </a:extLst>
          </p:cNvPr>
          <p:cNvSpPr/>
          <p:nvPr/>
        </p:nvSpPr>
        <p:spPr>
          <a:xfrm>
            <a:off x="8763000" y="1814604"/>
            <a:ext cx="3214114" cy="493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3B5151-5188-47BD-9573-849870770DB1}"/>
              </a:ext>
            </a:extLst>
          </p:cNvPr>
          <p:cNvSpPr/>
          <p:nvPr/>
        </p:nvSpPr>
        <p:spPr>
          <a:xfrm>
            <a:off x="214886" y="1814604"/>
            <a:ext cx="5025699" cy="493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66800" y="99220"/>
            <a:ext cx="10058400" cy="1325563"/>
          </a:xfrm>
        </p:spPr>
        <p:txBody>
          <a:bodyPr anchor="ctr">
            <a:normAutofit/>
          </a:bodyPr>
          <a:lstStyle/>
          <a:p>
            <a:r>
              <a:rPr lang="en-US" dirty="0"/>
              <a:t>Future Work:</a:t>
            </a:r>
          </a:p>
        </p:txBody>
      </p:sp>
      <p:sp>
        <p:nvSpPr>
          <p:cNvPr id="16" name="Rectangle 15">
            <a:extLst>
              <a:ext uri="{FF2B5EF4-FFF2-40B4-BE49-F238E27FC236}">
                <a16:creationId xmlns:a16="http://schemas.microsoft.com/office/drawing/2014/main" id="{8BE3BF35-4CA9-4325-A00F-5274171B5793}"/>
              </a:ext>
            </a:extLst>
          </p:cNvPr>
          <p:cNvSpPr/>
          <p:nvPr/>
        </p:nvSpPr>
        <p:spPr>
          <a:xfrm>
            <a:off x="9025194" y="2168510"/>
            <a:ext cx="2779576" cy="445897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71B132-1D91-4F0A-A65D-FDA0F91EEAFC}"/>
              </a:ext>
            </a:extLst>
          </p:cNvPr>
          <p:cNvSpPr/>
          <p:nvPr/>
        </p:nvSpPr>
        <p:spPr>
          <a:xfrm>
            <a:off x="577595" y="2057400"/>
            <a:ext cx="4375405" cy="45700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Do You Manage Taking Prescription Medications While In Recovery?">
            <a:extLst>
              <a:ext uri="{FF2B5EF4-FFF2-40B4-BE49-F238E27FC236}">
                <a16:creationId xmlns:a16="http://schemas.microsoft.com/office/drawing/2014/main" id="{A8649058-8D5E-4D2E-B33B-C47E1A575836}"/>
              </a:ext>
            </a:extLst>
          </p:cNvPr>
          <p:cNvPicPr>
            <a:picLocks noChangeAspect="1" noChangeArrowheads="1"/>
          </p:cNvPicPr>
          <p:nvPr/>
        </p:nvPicPr>
        <p:blipFill>
          <a:blip r:embed="rId2">
            <a:alphaModFix amt="29000"/>
            <a:extLst>
              <a:ext uri="{BEBA8EAE-BF5A-486C-A8C5-ECC9F3942E4B}">
                <a14:imgProps xmlns:a14="http://schemas.microsoft.com/office/drawing/2010/main">
                  <a14:imgLayer r:embed="rId3">
                    <a14:imgEffect>
                      <a14:saturation sat="111000"/>
                    </a14:imgEffect>
                  </a14:imgLayer>
                </a14:imgProps>
              </a:ext>
              <a:ext uri="{28A0092B-C50C-407E-A947-70E740481C1C}">
                <a14:useLocalDpi xmlns:a14="http://schemas.microsoft.com/office/drawing/2010/main" val="0"/>
              </a:ext>
            </a:extLst>
          </a:blip>
          <a:srcRect/>
          <a:stretch>
            <a:fillRect/>
          </a:stretch>
        </p:blipFill>
        <p:spPr bwMode="auto">
          <a:xfrm>
            <a:off x="672773" y="3290936"/>
            <a:ext cx="3823027" cy="3225440"/>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4">
            <a:extLst>
              <a:ext uri="{FF2B5EF4-FFF2-40B4-BE49-F238E27FC236}">
                <a16:creationId xmlns:a16="http://schemas.microsoft.com/office/drawing/2014/main" id="{99D8F60B-DE32-4F9F-BF49-423AD7023B43}"/>
              </a:ext>
            </a:extLst>
          </p:cNvPr>
          <p:cNvSpPr>
            <a:spLocks noGrp="1"/>
          </p:cNvSpPr>
          <p:nvPr>
            <p:ph type="body" sz="quarter" idx="3"/>
          </p:nvPr>
        </p:nvSpPr>
        <p:spPr>
          <a:xfrm>
            <a:off x="640842" y="2260028"/>
            <a:ext cx="4800600" cy="762000"/>
          </a:xfrm>
        </p:spPr>
        <p:txBody>
          <a:bodyPr/>
          <a:lstStyle/>
          <a:p>
            <a:r>
              <a:rPr lang="en-US" dirty="0">
                <a:solidFill>
                  <a:schemeClr val="accent1">
                    <a:lumMod val="75000"/>
                  </a:schemeClr>
                </a:solidFill>
              </a:rPr>
              <a:t>Prescription Medications: </a:t>
            </a:r>
          </a:p>
        </p:txBody>
      </p:sp>
      <p:sp>
        <p:nvSpPr>
          <p:cNvPr id="18" name="Rectangle 17">
            <a:extLst>
              <a:ext uri="{FF2B5EF4-FFF2-40B4-BE49-F238E27FC236}">
                <a16:creationId xmlns:a16="http://schemas.microsoft.com/office/drawing/2014/main" id="{C2552A96-96C3-4A12-94FD-A736622B4A6C}"/>
              </a:ext>
            </a:extLst>
          </p:cNvPr>
          <p:cNvSpPr/>
          <p:nvPr/>
        </p:nvSpPr>
        <p:spPr>
          <a:xfrm>
            <a:off x="680537" y="3429000"/>
            <a:ext cx="3967664" cy="3170099"/>
          </a:xfrm>
          <a:prstGeom prst="rect">
            <a:avLst/>
          </a:prstGeom>
        </p:spPr>
        <p:txBody>
          <a:bodyPr wrap="square">
            <a:spAutoFit/>
          </a:bodyPr>
          <a:lstStyle/>
          <a:p>
            <a:r>
              <a:rPr lang="en-US" sz="2000" dirty="0"/>
              <a:t>Out of the 1200 unique medications:</a:t>
            </a:r>
          </a:p>
          <a:p>
            <a:endParaRPr lang="en-US" sz="2000" dirty="0"/>
          </a:p>
          <a:p>
            <a:pPr marL="285750" indent="-285750">
              <a:buFont typeface="Arial" panose="020B0604020202020204" pitchFamily="34" charset="0"/>
              <a:buChar char="•"/>
            </a:pPr>
            <a:r>
              <a:rPr lang="en-US" sz="2000" dirty="0"/>
              <a:t>Identify what medications or combinations could be contributing factors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Evaluate if increase in number of prescriptions are contributing factors</a:t>
            </a:r>
          </a:p>
        </p:txBody>
      </p:sp>
      <p:pic>
        <p:nvPicPr>
          <p:cNvPr id="17" name="Picture 10" descr="Medicine Icons">
            <a:extLst>
              <a:ext uri="{FF2B5EF4-FFF2-40B4-BE49-F238E27FC236}">
                <a16:creationId xmlns:a16="http://schemas.microsoft.com/office/drawing/2014/main" id="{AEA0EC00-975B-4F87-99F0-1ED7B1B3A100}"/>
              </a:ext>
            </a:extLst>
          </p:cNvPr>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58777" y="2342635"/>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Thought Bubbles Clipart, Download Free Clip Art, Free Clip ...">
            <a:extLst>
              <a:ext uri="{FF2B5EF4-FFF2-40B4-BE49-F238E27FC236}">
                <a16:creationId xmlns:a16="http://schemas.microsoft.com/office/drawing/2014/main" id="{E69D035F-517E-44A0-A41E-01A3D736FDA2}"/>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20400" y="2209800"/>
            <a:ext cx="631049" cy="1076735"/>
          </a:xfrm>
          <a:prstGeom prst="rect">
            <a:avLst/>
          </a:prstGeom>
          <a:solidFill>
            <a:srgbClr val="FCF7F7"/>
          </a:solidFill>
        </p:spPr>
      </p:pic>
      <p:sp>
        <p:nvSpPr>
          <p:cNvPr id="11" name="TextBox 10">
            <a:extLst>
              <a:ext uri="{FF2B5EF4-FFF2-40B4-BE49-F238E27FC236}">
                <a16:creationId xmlns:a16="http://schemas.microsoft.com/office/drawing/2014/main" id="{2B4C828F-2CC1-432D-8856-173D0C596351}"/>
              </a:ext>
            </a:extLst>
          </p:cNvPr>
          <p:cNvSpPr txBox="1"/>
          <p:nvPr/>
        </p:nvSpPr>
        <p:spPr>
          <a:xfrm>
            <a:off x="10917291" y="2388567"/>
            <a:ext cx="615188" cy="338554"/>
          </a:xfrm>
          <a:prstGeom prst="rect">
            <a:avLst/>
          </a:prstGeom>
          <a:noFill/>
        </p:spPr>
        <p:txBody>
          <a:bodyPr wrap="square" rtlCol="0">
            <a:spAutoFit/>
          </a:bodyPr>
          <a:lstStyle/>
          <a:p>
            <a:r>
              <a:rPr lang="en-US" sz="1600" dirty="0">
                <a:solidFill>
                  <a:schemeClr val="accent1">
                    <a:lumMod val="75000"/>
                  </a:schemeClr>
                </a:solidFill>
              </a:rPr>
              <a:t>???</a:t>
            </a:r>
          </a:p>
        </p:txBody>
      </p:sp>
      <p:sp>
        <p:nvSpPr>
          <p:cNvPr id="14" name="Text Placeholder 4">
            <a:extLst>
              <a:ext uri="{FF2B5EF4-FFF2-40B4-BE49-F238E27FC236}">
                <a16:creationId xmlns:a16="http://schemas.microsoft.com/office/drawing/2014/main" id="{349E9B09-C733-4459-B731-FB26BCB93B4D}"/>
              </a:ext>
            </a:extLst>
          </p:cNvPr>
          <p:cNvSpPr txBox="1">
            <a:spLocks/>
          </p:cNvSpPr>
          <p:nvPr/>
        </p:nvSpPr>
        <p:spPr>
          <a:xfrm>
            <a:off x="9242817" y="2438714"/>
            <a:ext cx="2344330" cy="764522"/>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r>
              <a:rPr lang="en-US" dirty="0">
                <a:solidFill>
                  <a:schemeClr val="accent1">
                    <a:lumMod val="75000"/>
                  </a:schemeClr>
                </a:solidFill>
              </a:rPr>
              <a:t>Opinion Infection: </a:t>
            </a:r>
          </a:p>
        </p:txBody>
      </p:sp>
      <p:sp>
        <p:nvSpPr>
          <p:cNvPr id="12" name="TextBox 11">
            <a:extLst>
              <a:ext uri="{FF2B5EF4-FFF2-40B4-BE49-F238E27FC236}">
                <a16:creationId xmlns:a16="http://schemas.microsoft.com/office/drawing/2014/main" id="{BBD69B7B-2E14-42CE-A52A-514F7429A15F}"/>
              </a:ext>
            </a:extLst>
          </p:cNvPr>
          <p:cNvSpPr txBox="1"/>
          <p:nvPr/>
        </p:nvSpPr>
        <p:spPr>
          <a:xfrm>
            <a:off x="9025194" y="3777526"/>
            <a:ext cx="2779576" cy="1600438"/>
          </a:xfrm>
          <a:prstGeom prst="rect">
            <a:avLst/>
          </a:prstGeom>
          <a:solidFill>
            <a:schemeClr val="accent1">
              <a:lumMod val="20000"/>
              <a:lumOff val="80000"/>
              <a:alpha val="50000"/>
            </a:schemeClr>
          </a:solidFill>
        </p:spPr>
        <p:txBody>
          <a:bodyPr wrap="square" rtlCol="0">
            <a:spAutoFit/>
          </a:bodyPr>
          <a:lstStyle/>
          <a:p>
            <a:pPr marL="342900" indent="-342900">
              <a:buFont typeface="Arial" panose="020B0604020202020204" pitchFamily="34" charset="0"/>
              <a:buChar char="•"/>
            </a:pPr>
            <a:r>
              <a:rPr lang="en-US" dirty="0"/>
              <a:t>Meaning/Description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Data collection surrounding this no longer exist.</a:t>
            </a:r>
          </a:p>
        </p:txBody>
      </p:sp>
      <p:sp>
        <p:nvSpPr>
          <p:cNvPr id="15" name="Rectangle 14">
            <a:extLst>
              <a:ext uri="{FF2B5EF4-FFF2-40B4-BE49-F238E27FC236}">
                <a16:creationId xmlns:a16="http://schemas.microsoft.com/office/drawing/2014/main" id="{B593F756-297F-4978-B6D3-478B60EFE018}"/>
              </a:ext>
            </a:extLst>
          </p:cNvPr>
          <p:cNvSpPr/>
          <p:nvPr/>
        </p:nvSpPr>
        <p:spPr>
          <a:xfrm>
            <a:off x="5315709" y="1814604"/>
            <a:ext cx="3315869" cy="493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AED76B2-0432-4BA1-967F-1A85981F779B}"/>
              </a:ext>
            </a:extLst>
          </p:cNvPr>
          <p:cNvSpPr/>
          <p:nvPr/>
        </p:nvSpPr>
        <p:spPr>
          <a:xfrm>
            <a:off x="5468952" y="2057400"/>
            <a:ext cx="2992740" cy="445157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4">
            <a:extLst>
              <a:ext uri="{FF2B5EF4-FFF2-40B4-BE49-F238E27FC236}">
                <a16:creationId xmlns:a16="http://schemas.microsoft.com/office/drawing/2014/main" id="{266F2F29-E4FF-4CBB-A26F-E7AF1B29AF8B}"/>
              </a:ext>
            </a:extLst>
          </p:cNvPr>
          <p:cNvSpPr txBox="1">
            <a:spLocks/>
          </p:cNvSpPr>
          <p:nvPr/>
        </p:nvSpPr>
        <p:spPr>
          <a:xfrm>
            <a:off x="5850204" y="2351581"/>
            <a:ext cx="929173" cy="736677"/>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r>
              <a:rPr lang="en-US" dirty="0">
                <a:solidFill>
                  <a:schemeClr val="accent1">
                    <a:lumMod val="75000"/>
                  </a:schemeClr>
                </a:solidFill>
              </a:rPr>
              <a:t>BMI</a:t>
            </a:r>
          </a:p>
        </p:txBody>
      </p:sp>
      <p:sp>
        <p:nvSpPr>
          <p:cNvPr id="25" name="TextBox 24">
            <a:extLst>
              <a:ext uri="{FF2B5EF4-FFF2-40B4-BE49-F238E27FC236}">
                <a16:creationId xmlns:a16="http://schemas.microsoft.com/office/drawing/2014/main" id="{5032D929-EBE4-4529-B782-A1DDFA9C3D7F}"/>
              </a:ext>
            </a:extLst>
          </p:cNvPr>
          <p:cNvSpPr txBox="1"/>
          <p:nvPr/>
        </p:nvSpPr>
        <p:spPr>
          <a:xfrm>
            <a:off x="5559406" y="3422554"/>
            <a:ext cx="2746394" cy="2862322"/>
          </a:xfrm>
          <a:prstGeom prst="rect">
            <a:avLst/>
          </a:prstGeom>
          <a:solidFill>
            <a:schemeClr val="accent1">
              <a:lumMod val="20000"/>
              <a:lumOff val="80000"/>
              <a:alpha val="50000"/>
            </a:schemeClr>
          </a:solidFill>
        </p:spPr>
        <p:txBody>
          <a:bodyPr wrap="square" rtlCol="0">
            <a:spAutoFit/>
          </a:bodyPr>
          <a:lstStyle/>
          <a:p>
            <a:pPr marL="285750" indent="-285750">
              <a:buFont typeface="Arial" panose="020B0604020202020204" pitchFamily="34" charset="0"/>
              <a:buChar char="•"/>
            </a:pPr>
            <a:r>
              <a:rPr lang="en-US" sz="2000" dirty="0"/>
              <a:t>In addition to this result, studies show that BMI is an important factor.  This feature could be further examined to determine what a possible threshold might be.</a:t>
            </a:r>
          </a:p>
        </p:txBody>
      </p:sp>
      <p:pic>
        <p:nvPicPr>
          <p:cNvPr id="3" name="Picture 2">
            <a:extLst>
              <a:ext uri="{FF2B5EF4-FFF2-40B4-BE49-F238E27FC236}">
                <a16:creationId xmlns:a16="http://schemas.microsoft.com/office/drawing/2014/main" id="{07F84162-A6DD-4F1F-A231-E8636F86D687}"/>
              </a:ext>
            </a:extLst>
          </p:cNvPr>
          <p:cNvPicPr>
            <a:picLocks noChangeAspect="1"/>
          </p:cNvPicPr>
          <p:nvPr/>
        </p:nvPicPr>
        <p:blipFill>
          <a:blip r:embed="rId6">
            <a:duotone>
              <a:schemeClr val="accent1">
                <a:shade val="45000"/>
                <a:satMod val="135000"/>
              </a:schemeClr>
              <a:prstClr val="white"/>
            </a:duotone>
          </a:blip>
          <a:stretch>
            <a:fillRect/>
          </a:stretch>
        </p:blipFill>
        <p:spPr>
          <a:xfrm>
            <a:off x="6741363" y="2190718"/>
            <a:ext cx="1470718" cy="1137828"/>
          </a:xfrm>
          <a:prstGeom prst="rect">
            <a:avLst/>
          </a:prstGeom>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1828800"/>
            <a:ext cx="4343400" cy="1371600"/>
          </a:xfrm>
        </p:spPr>
        <p:txBody>
          <a:bodyPr/>
          <a:lstStyle/>
          <a:p>
            <a:r>
              <a:rPr lang="en-US" dirty="0"/>
              <a:t> THANK YOU</a:t>
            </a:r>
          </a:p>
        </p:txBody>
      </p:sp>
      <p:sp>
        <p:nvSpPr>
          <p:cNvPr id="3" name="Text Placeholder 2"/>
          <p:cNvSpPr>
            <a:spLocks noGrp="1"/>
          </p:cNvSpPr>
          <p:nvPr>
            <p:ph type="body" idx="1"/>
          </p:nvPr>
        </p:nvSpPr>
        <p:spPr>
          <a:xfrm>
            <a:off x="381000" y="5943600"/>
            <a:ext cx="2057400" cy="381000"/>
          </a:xfrm>
        </p:spPr>
        <p:txBody>
          <a:bodyPr/>
          <a:lstStyle/>
          <a:p>
            <a:r>
              <a:rPr lang="en-US" dirty="0"/>
              <a:t>Stay healthy! </a:t>
            </a:r>
          </a:p>
        </p:txBody>
      </p:sp>
    </p:spTree>
    <p:extLst>
      <p:ext uri="{BB962C8B-B14F-4D97-AF65-F5344CB8AC3E}">
        <p14:creationId xmlns:p14="http://schemas.microsoft.com/office/powerpoint/2010/main" val="235464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95800"/>
            <a:ext cx="4343400" cy="1371600"/>
          </a:xfrm>
        </p:spPr>
        <p:txBody>
          <a:bodyPr/>
          <a:lstStyle/>
          <a:p>
            <a:r>
              <a:rPr lang="en-US" dirty="0"/>
              <a:t> Appendix:</a:t>
            </a:r>
          </a:p>
        </p:txBody>
      </p:sp>
    </p:spTree>
    <p:extLst>
      <p:ext uri="{BB962C8B-B14F-4D97-AF65-F5344CB8AC3E}">
        <p14:creationId xmlns:p14="http://schemas.microsoft.com/office/powerpoint/2010/main" val="905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F1DA-B9BA-4F2A-A5A2-96E45612B669}"/>
              </a:ext>
            </a:extLst>
          </p:cNvPr>
          <p:cNvSpPr>
            <a:spLocks noGrp="1"/>
          </p:cNvSpPr>
          <p:nvPr>
            <p:ph type="title"/>
          </p:nvPr>
        </p:nvSpPr>
        <p:spPr/>
        <p:txBody>
          <a:bodyPr/>
          <a:lstStyle/>
          <a:p>
            <a:r>
              <a:rPr lang="en-US" dirty="0"/>
              <a:t>Receiver Operator Curve (ROC) Results for Random Forest Classification Model:</a:t>
            </a:r>
          </a:p>
        </p:txBody>
      </p:sp>
      <p:pic>
        <p:nvPicPr>
          <p:cNvPr id="4" name="Picture 3">
            <a:extLst>
              <a:ext uri="{FF2B5EF4-FFF2-40B4-BE49-F238E27FC236}">
                <a16:creationId xmlns:a16="http://schemas.microsoft.com/office/drawing/2014/main" id="{EDC28FAB-C109-4DFE-9D97-640E664F52C3}"/>
              </a:ext>
            </a:extLst>
          </p:cNvPr>
          <p:cNvPicPr>
            <a:picLocks noChangeAspect="1"/>
          </p:cNvPicPr>
          <p:nvPr/>
        </p:nvPicPr>
        <p:blipFill>
          <a:blip r:embed="rId3"/>
          <a:stretch>
            <a:fillRect/>
          </a:stretch>
        </p:blipFill>
        <p:spPr>
          <a:xfrm>
            <a:off x="6078583" y="1967325"/>
            <a:ext cx="5915025" cy="4548864"/>
          </a:xfrm>
          <a:prstGeom prst="rect">
            <a:avLst/>
          </a:prstGeom>
        </p:spPr>
      </p:pic>
      <p:sp>
        <p:nvSpPr>
          <p:cNvPr id="3" name="TextBox 2">
            <a:extLst>
              <a:ext uri="{FF2B5EF4-FFF2-40B4-BE49-F238E27FC236}">
                <a16:creationId xmlns:a16="http://schemas.microsoft.com/office/drawing/2014/main" id="{360EA8BD-0BFF-4CCB-88D8-A647563AAAD6}"/>
              </a:ext>
            </a:extLst>
          </p:cNvPr>
          <p:cNvSpPr txBox="1"/>
          <p:nvPr/>
        </p:nvSpPr>
        <p:spPr>
          <a:xfrm>
            <a:off x="847997" y="2895600"/>
            <a:ext cx="5029200" cy="2308324"/>
          </a:xfrm>
          <a:prstGeom prst="rect">
            <a:avLst/>
          </a:prstGeom>
          <a:noFill/>
        </p:spPr>
        <p:txBody>
          <a:bodyPr wrap="square" rtlCol="0">
            <a:spAutoFit/>
          </a:bodyPr>
          <a:lstStyle/>
          <a:p>
            <a:r>
              <a:rPr lang="en-US" dirty="0"/>
              <a:t>Blue dotted line represents  the 50:50 </a:t>
            </a:r>
            <a:r>
              <a:rPr lang="en-US" dirty="0">
                <a:solidFill>
                  <a:srgbClr val="0070C0"/>
                </a:solidFill>
              </a:rPr>
              <a:t>chance</a:t>
            </a:r>
            <a:r>
              <a:rPr lang="en-US" dirty="0"/>
              <a:t> in predicting if someone tests positive for COVID-19. </a:t>
            </a:r>
          </a:p>
          <a:p>
            <a:endParaRPr lang="en-US" dirty="0"/>
          </a:p>
          <a:p>
            <a:endParaRPr lang="en-US" dirty="0"/>
          </a:p>
          <a:p>
            <a:r>
              <a:rPr lang="en-US" dirty="0"/>
              <a:t>The red line represents the diagnostic ability or Area Under the Curve (AUC) of the binomial classifier to be </a:t>
            </a:r>
            <a:r>
              <a:rPr lang="en-US" dirty="0">
                <a:solidFill>
                  <a:schemeClr val="accent1"/>
                </a:solidFill>
              </a:rPr>
              <a:t>87.1% reliable </a:t>
            </a:r>
            <a:r>
              <a:rPr lang="en-US" dirty="0"/>
              <a:t>or approximately 37% better than randomly guessing.</a:t>
            </a:r>
          </a:p>
        </p:txBody>
      </p:sp>
      <p:sp>
        <p:nvSpPr>
          <p:cNvPr id="5" name="Arrow: Right 4">
            <a:extLst>
              <a:ext uri="{FF2B5EF4-FFF2-40B4-BE49-F238E27FC236}">
                <a16:creationId xmlns:a16="http://schemas.microsoft.com/office/drawing/2014/main" id="{15E4ADFD-A339-49F0-81A9-D1FBBF6E8036}"/>
              </a:ext>
            </a:extLst>
          </p:cNvPr>
          <p:cNvSpPr/>
          <p:nvPr/>
        </p:nvSpPr>
        <p:spPr>
          <a:xfrm>
            <a:off x="314597" y="4165557"/>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E1EF9F19-02C4-4470-8F4C-D9B8D93934B5}"/>
              </a:ext>
            </a:extLst>
          </p:cNvPr>
          <p:cNvSpPr/>
          <p:nvPr/>
        </p:nvSpPr>
        <p:spPr>
          <a:xfrm>
            <a:off x="304800" y="3025952"/>
            <a:ext cx="533400" cy="3810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60DE6E2B-D788-4238-A405-0864C495AAC0}"/>
              </a:ext>
            </a:extLst>
          </p:cNvPr>
          <p:cNvCxnSpPr/>
          <p:nvPr/>
        </p:nvCxnSpPr>
        <p:spPr>
          <a:xfrm>
            <a:off x="919434" y="3733800"/>
            <a:ext cx="4886325" cy="0"/>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350B0AD5-03B6-4D54-AF74-E7824FA3B1C3}"/>
              </a:ext>
            </a:extLst>
          </p:cNvPr>
          <p:cNvCxnSpPr>
            <a:cxnSpLocks/>
          </p:cNvCxnSpPr>
          <p:nvPr/>
        </p:nvCxnSpPr>
        <p:spPr>
          <a:xfrm>
            <a:off x="919434" y="5410200"/>
            <a:ext cx="488632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99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D4D8-C436-4BB0-8728-0D156BD9464A}"/>
              </a:ext>
            </a:extLst>
          </p:cNvPr>
          <p:cNvSpPr>
            <a:spLocks noGrp="1"/>
          </p:cNvSpPr>
          <p:nvPr>
            <p:ph type="title"/>
          </p:nvPr>
        </p:nvSpPr>
        <p:spPr/>
        <p:txBody>
          <a:bodyPr/>
          <a:lstStyle/>
          <a:p>
            <a:r>
              <a:rPr lang="en-US" dirty="0"/>
              <a:t>One sample tree from the random forest: </a:t>
            </a:r>
            <a:br>
              <a:rPr lang="en-US" dirty="0"/>
            </a:br>
            <a:r>
              <a:rPr lang="en-US" dirty="0"/>
              <a:t>(a closer look)</a:t>
            </a:r>
          </a:p>
        </p:txBody>
      </p:sp>
      <p:pic>
        <p:nvPicPr>
          <p:cNvPr id="3" name="Picture 2">
            <a:extLst>
              <a:ext uri="{FF2B5EF4-FFF2-40B4-BE49-F238E27FC236}">
                <a16:creationId xmlns:a16="http://schemas.microsoft.com/office/drawing/2014/main" id="{6B9CC9D9-F446-4C08-AD2A-4C670ACE5753}"/>
              </a:ext>
            </a:extLst>
          </p:cNvPr>
          <p:cNvPicPr>
            <a:picLocks noChangeAspect="1"/>
          </p:cNvPicPr>
          <p:nvPr/>
        </p:nvPicPr>
        <p:blipFill>
          <a:blip r:embed="rId3">
            <a:duotone>
              <a:schemeClr val="accent1">
                <a:shade val="45000"/>
                <a:satMod val="135000"/>
              </a:schemeClr>
              <a:prstClr val="white"/>
            </a:duotone>
          </a:blip>
          <a:stretch>
            <a:fillRect/>
          </a:stretch>
        </p:blipFill>
        <p:spPr>
          <a:xfrm>
            <a:off x="331957" y="2133600"/>
            <a:ext cx="11528085" cy="4191000"/>
          </a:xfrm>
          <a:prstGeom prst="rect">
            <a:avLst/>
          </a:prstGeom>
        </p:spPr>
      </p:pic>
    </p:spTree>
    <p:extLst>
      <p:ext uri="{BB962C8B-B14F-4D97-AF65-F5344CB8AC3E}">
        <p14:creationId xmlns:p14="http://schemas.microsoft.com/office/powerpoint/2010/main" val="278865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592497E-20D2-432C-9930-2A635323DA4D}"/>
              </a:ext>
            </a:extLst>
          </p:cNvPr>
          <p:cNvGrpSpPr/>
          <p:nvPr/>
        </p:nvGrpSpPr>
        <p:grpSpPr>
          <a:xfrm>
            <a:off x="4102221" y="2191376"/>
            <a:ext cx="7797557" cy="4314911"/>
            <a:chOff x="3733800" y="2071643"/>
            <a:chExt cx="7797557" cy="4314911"/>
          </a:xfrm>
        </p:grpSpPr>
        <p:pic>
          <p:nvPicPr>
            <p:cNvPr id="5" name="Picture 4">
              <a:extLst>
                <a:ext uri="{FF2B5EF4-FFF2-40B4-BE49-F238E27FC236}">
                  <a16:creationId xmlns:a16="http://schemas.microsoft.com/office/drawing/2014/main" id="{5330BB67-92DD-419F-ABD2-77A3EBF21D91}"/>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9591"/>
                      </a14:imgEffect>
                      <a14:imgEffect>
                        <a14:saturation sat="97000"/>
                      </a14:imgEffect>
                    </a14:imgLayer>
                  </a14:imgProps>
                </a:ext>
              </a:extLst>
            </a:blip>
            <a:stretch>
              <a:fillRect/>
            </a:stretch>
          </p:blipFill>
          <p:spPr>
            <a:xfrm>
              <a:off x="3767667" y="2071643"/>
              <a:ext cx="7763690" cy="4314911"/>
            </a:xfrm>
            <a:prstGeom prst="rect">
              <a:avLst/>
            </a:prstGeom>
            <a:gradFill>
              <a:gsLst>
                <a:gs pos="0">
                  <a:srgbClr val="D9D9D9"/>
                </a:gs>
                <a:gs pos="100000">
                  <a:schemeClr val="bg1"/>
                </a:gs>
              </a:gsLst>
              <a:lin ang="16200000" scaled="1"/>
            </a:gradFill>
          </p:spPr>
        </p:pic>
        <p:sp>
          <p:nvSpPr>
            <p:cNvPr id="6" name="Rectangle 5">
              <a:extLst>
                <a:ext uri="{FF2B5EF4-FFF2-40B4-BE49-F238E27FC236}">
                  <a16:creationId xmlns:a16="http://schemas.microsoft.com/office/drawing/2014/main" id="{B928C573-5619-4A83-8AEB-399620911207}"/>
                </a:ext>
              </a:extLst>
            </p:cNvPr>
            <p:cNvSpPr/>
            <p:nvPr/>
          </p:nvSpPr>
          <p:spPr>
            <a:xfrm>
              <a:off x="3733800" y="6019800"/>
              <a:ext cx="1066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292222" y="2742397"/>
            <a:ext cx="5346578" cy="3701936"/>
          </a:xfrm>
        </p:spPr>
        <p:txBody>
          <a:bodyPr>
            <a:normAutofit/>
          </a:bodyPr>
          <a:lstStyle/>
          <a:p>
            <a:r>
              <a:rPr lang="en-US" sz="3600" dirty="0">
                <a:latin typeface="CiscoSansTT" panose="020B0503020201020303" pitchFamily="34" charset="0"/>
                <a:cs typeface="CiscoSansTT" panose="020B0503020201020303" pitchFamily="34" charset="0"/>
              </a:rPr>
              <a:t>COVID-19: </a:t>
            </a:r>
            <a:r>
              <a:rPr lang="en-US" dirty="0">
                <a:latin typeface="CiscoSansTT" panose="020B0503020201020303" pitchFamily="34" charset="0"/>
                <a:cs typeface="CiscoSansTT" panose="020B0503020201020303" pitchFamily="34" charset="0"/>
              </a:rPr>
              <a:t>Pandemic </a:t>
            </a:r>
          </a:p>
          <a:p>
            <a:endParaRPr lang="en-US" dirty="0">
              <a:latin typeface="CiscoSansTT" panose="020B0503020201020303" pitchFamily="34" charset="0"/>
              <a:cs typeface="CiscoSansTT" panose="020B0503020201020303" pitchFamily="34" charset="0"/>
            </a:endParaRPr>
          </a:p>
          <a:p>
            <a:r>
              <a:rPr lang="en-US" sz="4000" dirty="0">
                <a:latin typeface="CiscoSansTT" panose="020B0503020201020303" pitchFamily="34" charset="0"/>
                <a:cs typeface="CiscoSansTT" panose="020B0503020201020303" pitchFamily="34" charset="0"/>
              </a:rPr>
              <a:t>Goal: </a:t>
            </a:r>
            <a:r>
              <a:rPr lang="en-US" sz="2800" dirty="0">
                <a:latin typeface="CiscoSansTT" panose="020B0503020201020303" pitchFamily="34" charset="0"/>
                <a:cs typeface="CiscoSansTT" panose="020B0503020201020303" pitchFamily="34" charset="0"/>
              </a:rPr>
              <a:t>Use classification to Identify</a:t>
            </a:r>
            <a:r>
              <a:rPr lang="en-US" sz="1600" dirty="0">
                <a:latin typeface="CiscoSansTT" panose="020B0503020201020303" pitchFamily="34" charset="0"/>
                <a:cs typeface="CiscoSansTT" panose="020B0503020201020303" pitchFamily="34" charset="0"/>
              </a:rPr>
              <a:t>  </a:t>
            </a:r>
            <a:r>
              <a:rPr lang="en-US" dirty="0">
                <a:latin typeface="CiscoSansTT" panose="020B0503020201020303" pitchFamily="34" charset="0"/>
                <a:cs typeface="CiscoSansTT" panose="020B0503020201020303" pitchFamily="34" charset="0"/>
              </a:rPr>
              <a:t>primary contributing factors for </a:t>
            </a:r>
            <a:r>
              <a:rPr lang="en-US" sz="3200" b="1" dirty="0">
                <a:latin typeface="CiscoSansTT" panose="020B0503020201020303" pitchFamily="34" charset="0"/>
                <a:cs typeface="CiscoSansTT" panose="020B0503020201020303" pitchFamily="34" charset="0"/>
              </a:rPr>
              <a:t>testing positive </a:t>
            </a:r>
            <a:r>
              <a:rPr lang="en-US" dirty="0">
                <a:latin typeface="CiscoSansTT" panose="020B0503020201020303" pitchFamily="34" charset="0"/>
                <a:cs typeface="CiscoSansTT" panose="020B0503020201020303" pitchFamily="34" charset="0"/>
              </a:rPr>
              <a:t>for</a:t>
            </a:r>
            <a:r>
              <a:rPr lang="en-US" sz="3200" b="1" dirty="0">
                <a:latin typeface="CiscoSansTT" panose="020B0503020201020303" pitchFamily="34" charset="0"/>
                <a:cs typeface="CiscoSansTT" panose="020B0503020201020303" pitchFamily="34" charset="0"/>
              </a:rPr>
              <a:t> </a:t>
            </a:r>
            <a:r>
              <a:rPr lang="en-US" dirty="0">
                <a:latin typeface="CiscoSansTT" panose="020B0503020201020303" pitchFamily="34" charset="0"/>
                <a:cs typeface="CiscoSansTT" panose="020B0503020201020303" pitchFamily="34" charset="0"/>
              </a:rPr>
              <a:t>the disease.</a:t>
            </a:r>
            <a:endParaRPr lang="en-US" dirty="0"/>
          </a:p>
        </p:txBody>
      </p:sp>
      <p:sp>
        <p:nvSpPr>
          <p:cNvPr id="10" name="Rectangle 9">
            <a:extLst>
              <a:ext uri="{FF2B5EF4-FFF2-40B4-BE49-F238E27FC236}">
                <a16:creationId xmlns:a16="http://schemas.microsoft.com/office/drawing/2014/main" id="{6B06E99A-A2BE-4465-BE21-66108B43D9B9}"/>
              </a:ext>
            </a:extLst>
          </p:cNvPr>
          <p:cNvSpPr/>
          <p:nvPr/>
        </p:nvSpPr>
        <p:spPr>
          <a:xfrm>
            <a:off x="8001000" y="6506287"/>
            <a:ext cx="4851011" cy="246221"/>
          </a:xfrm>
          <a:prstGeom prst="rect">
            <a:avLst/>
          </a:prstGeom>
        </p:spPr>
        <p:txBody>
          <a:bodyPr wrap="square">
            <a:spAutoFit/>
          </a:bodyPr>
          <a:lstStyle/>
          <a:p>
            <a:r>
              <a:rPr lang="en-US" sz="1000" dirty="0">
                <a:hlinkClick r:id="rId5"/>
              </a:rPr>
              <a:t>https://coronavirus.jhu.edu/data/animated-world-map</a:t>
            </a:r>
            <a:endParaRPr lang="en-US" sz="1000" dirty="0"/>
          </a:p>
        </p:txBody>
      </p:sp>
      <p:sp>
        <p:nvSpPr>
          <p:cNvPr id="4" name="TextBox 3">
            <a:extLst>
              <a:ext uri="{FF2B5EF4-FFF2-40B4-BE49-F238E27FC236}">
                <a16:creationId xmlns:a16="http://schemas.microsoft.com/office/drawing/2014/main" id="{F45E4E8F-FA0D-41ED-A72B-6FA03728D2B3}"/>
              </a:ext>
            </a:extLst>
          </p:cNvPr>
          <p:cNvSpPr txBox="1"/>
          <p:nvPr/>
        </p:nvSpPr>
        <p:spPr>
          <a:xfrm>
            <a:off x="5169021" y="1503776"/>
            <a:ext cx="6558776" cy="954107"/>
          </a:xfrm>
          <a:prstGeom prst="rect">
            <a:avLst/>
          </a:prstGeom>
          <a:noFill/>
        </p:spPr>
        <p:txBody>
          <a:bodyPr wrap="square" rtlCol="0">
            <a:spAutoFit/>
          </a:bodyPr>
          <a:lstStyle/>
          <a:p>
            <a:r>
              <a:rPr lang="en-US" sz="2000" dirty="0">
                <a:solidFill>
                  <a:schemeClr val="tx2">
                    <a:lumMod val="60000"/>
                    <a:lumOff val="40000"/>
                  </a:schemeClr>
                </a:solidFill>
              </a:rPr>
              <a:t>April 10, 2020:</a:t>
            </a:r>
          </a:p>
          <a:p>
            <a:r>
              <a:rPr lang="en-US" sz="3600" dirty="0">
                <a:solidFill>
                  <a:schemeClr val="accent3">
                    <a:lumMod val="75000"/>
                  </a:schemeClr>
                </a:solidFill>
              </a:rPr>
              <a:t>1.6</a:t>
            </a:r>
            <a:r>
              <a:rPr lang="en-US" sz="2000" dirty="0">
                <a:solidFill>
                  <a:schemeClr val="accent3">
                    <a:lumMod val="75000"/>
                  </a:schemeClr>
                </a:solidFill>
              </a:rPr>
              <a:t> </a:t>
            </a:r>
            <a:r>
              <a:rPr lang="en-US" sz="3600" dirty="0">
                <a:solidFill>
                  <a:schemeClr val="accent3">
                    <a:lumMod val="75000"/>
                  </a:schemeClr>
                </a:solidFill>
              </a:rPr>
              <a:t>million cases globally</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Datatypes Collected: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091635005"/>
              </p:ext>
            </p:extLst>
          </p:nvPr>
        </p:nvGraphicFramePr>
        <p:xfrm>
          <a:off x="835342" y="2141283"/>
          <a:ext cx="10289859" cy="4259515"/>
        </p:xfrm>
        <a:graphic>
          <a:graphicData uri="http://schemas.openxmlformats.org/drawingml/2006/table">
            <a:tbl>
              <a:tblPr firstRow="1" bandRow="1">
                <a:tableStyleId>{21E4AEA4-8DFA-4A89-87EB-49C32662AFE0}</a:tableStyleId>
              </a:tblPr>
              <a:tblGrid>
                <a:gridCol w="3429953">
                  <a:extLst>
                    <a:ext uri="{9D8B030D-6E8A-4147-A177-3AD203B41FA5}">
                      <a16:colId xmlns:a16="http://schemas.microsoft.com/office/drawing/2014/main" val="20000"/>
                    </a:ext>
                  </a:extLst>
                </a:gridCol>
                <a:gridCol w="3429953">
                  <a:extLst>
                    <a:ext uri="{9D8B030D-6E8A-4147-A177-3AD203B41FA5}">
                      <a16:colId xmlns:a16="http://schemas.microsoft.com/office/drawing/2014/main" val="20001"/>
                    </a:ext>
                  </a:extLst>
                </a:gridCol>
                <a:gridCol w="3429953">
                  <a:extLst>
                    <a:ext uri="{9D8B030D-6E8A-4147-A177-3AD203B41FA5}">
                      <a16:colId xmlns:a16="http://schemas.microsoft.com/office/drawing/2014/main" val="20002"/>
                    </a:ext>
                  </a:extLst>
                </a:gridCol>
              </a:tblGrid>
              <a:tr h="851903">
                <a:tc>
                  <a:txBody>
                    <a:bodyPr/>
                    <a:lstStyle/>
                    <a:p>
                      <a:pPr algn="ctr"/>
                      <a:r>
                        <a:rPr lang="en-US" b="0" dirty="0"/>
                        <a:t>Biological</a:t>
                      </a:r>
                    </a:p>
                  </a:txBody>
                  <a:tcPr anchor="ctr"/>
                </a:tc>
                <a:tc>
                  <a:txBody>
                    <a:bodyPr/>
                    <a:lstStyle/>
                    <a:p>
                      <a:pPr algn="ctr"/>
                      <a:r>
                        <a:rPr lang="en-US" b="0" dirty="0"/>
                        <a:t>Behavioral</a:t>
                      </a:r>
                    </a:p>
                  </a:txBody>
                  <a:tcPr anchor="ctr"/>
                </a:tc>
                <a:tc>
                  <a:txBody>
                    <a:bodyPr/>
                    <a:lstStyle/>
                    <a:p>
                      <a:pPr algn="ctr"/>
                      <a:r>
                        <a:rPr lang="en-US" b="0" dirty="0"/>
                        <a:t>Environmental</a:t>
                      </a:r>
                    </a:p>
                  </a:txBody>
                  <a:tcPr anchor="ctr"/>
                </a:tc>
                <a:extLst>
                  <a:ext uri="{0D108BD9-81ED-4DB2-BD59-A6C34878D82A}">
                    <a16:rowId xmlns:a16="http://schemas.microsoft.com/office/drawing/2014/main" val="10000"/>
                  </a:ext>
                </a:extLst>
              </a:tr>
              <a:tr h="851903">
                <a:tc>
                  <a:txBody>
                    <a:bodyPr/>
                    <a:lstStyle/>
                    <a:p>
                      <a:pPr algn="ctr"/>
                      <a:r>
                        <a:rPr lang="en-US" dirty="0"/>
                        <a:t>Age</a:t>
                      </a:r>
                    </a:p>
                  </a:txBody>
                  <a:tcPr anchor="ctr"/>
                </a:tc>
                <a:tc>
                  <a:txBody>
                    <a:bodyPr/>
                    <a:lstStyle/>
                    <a:p>
                      <a:pPr algn="ctr"/>
                      <a:r>
                        <a:rPr lang="en-US" dirty="0"/>
                        <a:t>Drug(prescription/non) Use</a:t>
                      </a:r>
                    </a:p>
                  </a:txBody>
                  <a:tcPr anchor="ctr"/>
                </a:tc>
                <a:tc>
                  <a:txBody>
                    <a:bodyPr/>
                    <a:lstStyle/>
                    <a:p>
                      <a:pPr algn="ctr"/>
                      <a:r>
                        <a:rPr lang="en-US" dirty="0"/>
                        <a:t>Number of Contacts</a:t>
                      </a:r>
                    </a:p>
                  </a:txBody>
                  <a:tcPr anchor="ctr"/>
                </a:tc>
                <a:extLst>
                  <a:ext uri="{0D108BD9-81ED-4DB2-BD59-A6C34878D82A}">
                    <a16:rowId xmlns:a16="http://schemas.microsoft.com/office/drawing/2014/main" val="10001"/>
                  </a:ext>
                </a:extLst>
              </a:tr>
              <a:tr h="851903">
                <a:tc>
                  <a:txBody>
                    <a:bodyPr/>
                    <a:lstStyle/>
                    <a:p>
                      <a:pPr algn="ctr"/>
                      <a:r>
                        <a:rPr lang="en-US" dirty="0"/>
                        <a:t>Sex</a:t>
                      </a:r>
                    </a:p>
                  </a:txBody>
                  <a:tcPr anchor="ctr"/>
                </a:tc>
                <a:tc>
                  <a:txBody>
                    <a:bodyPr/>
                    <a:lstStyle/>
                    <a:p>
                      <a:pPr algn="ctr"/>
                      <a:r>
                        <a:rPr lang="en-US" dirty="0"/>
                        <a:t>Alcohol Use</a:t>
                      </a:r>
                    </a:p>
                  </a:txBody>
                  <a:tcPr anchor="ctr"/>
                </a:tc>
                <a:tc>
                  <a:txBody>
                    <a:bodyPr/>
                    <a:lstStyle/>
                    <a:p>
                      <a:pPr algn="ctr"/>
                      <a:r>
                        <a:rPr lang="en-US" dirty="0"/>
                        <a:t>Co-Habitation Numbers</a:t>
                      </a:r>
                    </a:p>
                  </a:txBody>
                  <a:tcPr anchor="ctr"/>
                </a:tc>
                <a:extLst>
                  <a:ext uri="{0D108BD9-81ED-4DB2-BD59-A6C34878D82A}">
                    <a16:rowId xmlns:a16="http://schemas.microsoft.com/office/drawing/2014/main" val="10002"/>
                  </a:ext>
                </a:extLst>
              </a:tr>
              <a:tr h="851903">
                <a:tc>
                  <a:txBody>
                    <a:bodyPr/>
                    <a:lstStyle/>
                    <a:p>
                      <a:pPr algn="ctr"/>
                      <a:r>
                        <a:rPr lang="en-US" dirty="0"/>
                        <a:t>BMI</a:t>
                      </a:r>
                    </a:p>
                  </a:txBody>
                  <a:tcPr anchor="ctr"/>
                </a:tc>
                <a:tc>
                  <a:txBody>
                    <a:bodyPr/>
                    <a:lstStyle/>
                    <a:p>
                      <a:pPr algn="ctr"/>
                      <a:r>
                        <a:rPr lang="en-US" dirty="0"/>
                        <a:t>Hand Washing, Social Distancing </a:t>
                      </a:r>
                    </a:p>
                  </a:txBody>
                  <a:tcPr anchor="ctr"/>
                </a:tc>
                <a:tc>
                  <a:txBody>
                    <a:bodyPr/>
                    <a:lstStyle/>
                    <a:p>
                      <a:pPr algn="ctr"/>
                      <a:r>
                        <a:rPr lang="en-US" dirty="0"/>
                        <a:t>Travel Habits</a:t>
                      </a:r>
                    </a:p>
                  </a:txBody>
                  <a:tcPr anchor="ctr"/>
                </a:tc>
                <a:extLst>
                  <a:ext uri="{0D108BD9-81ED-4DB2-BD59-A6C34878D82A}">
                    <a16:rowId xmlns:a16="http://schemas.microsoft.com/office/drawing/2014/main" val="10003"/>
                  </a:ext>
                </a:extLst>
              </a:tr>
              <a:tr h="851903">
                <a:tc>
                  <a:txBody>
                    <a:bodyPr/>
                    <a:lstStyle/>
                    <a:p>
                      <a:pPr algn="ctr"/>
                      <a:r>
                        <a:rPr lang="en-US" dirty="0"/>
                        <a:t>Preexisting Health Conditions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Mask Wearing Outside of Home</a:t>
                      </a:r>
                    </a:p>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976034622"/>
                  </a:ext>
                </a:extLst>
              </a:tr>
            </a:tbl>
          </a:graphicData>
        </a:graphic>
      </p:graphicFrame>
      <p:grpSp>
        <p:nvGrpSpPr>
          <p:cNvPr id="13" name="Group 12">
            <a:extLst>
              <a:ext uri="{FF2B5EF4-FFF2-40B4-BE49-F238E27FC236}">
                <a16:creationId xmlns:a16="http://schemas.microsoft.com/office/drawing/2014/main" id="{CFC24314-1EA9-4711-9ABC-F713D84D0EBA}"/>
              </a:ext>
            </a:extLst>
          </p:cNvPr>
          <p:cNvGrpSpPr/>
          <p:nvPr/>
        </p:nvGrpSpPr>
        <p:grpSpPr>
          <a:xfrm>
            <a:off x="1371600" y="2137566"/>
            <a:ext cx="7169994" cy="844787"/>
            <a:chOff x="915473" y="2141283"/>
            <a:chExt cx="7169994" cy="844787"/>
          </a:xfrm>
        </p:grpSpPr>
        <p:pic>
          <p:nvPicPr>
            <p:cNvPr id="7" name="Graphic 6">
              <a:extLst>
                <a:ext uri="{FF2B5EF4-FFF2-40B4-BE49-F238E27FC236}">
                  <a16:creationId xmlns:a16="http://schemas.microsoft.com/office/drawing/2014/main" id="{B645BA88-38E9-492B-AF46-4297FEF6865F}"/>
                </a:ext>
              </a:extLst>
            </p:cNvPr>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48000"/>
                      </a14:imgEffect>
                      <a14:imgEffect>
                        <a14:brightnessContrast bright="12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915473" y="2141283"/>
              <a:ext cx="829919" cy="829919"/>
            </a:xfrm>
            <a:prstGeom prst="rect">
              <a:avLst/>
            </a:prstGeom>
            <a:noFill/>
          </p:spPr>
        </p:pic>
        <p:pic>
          <p:nvPicPr>
            <p:cNvPr id="8" name="Graphic 7" descr="Group">
              <a:extLst>
                <a:ext uri="{FF2B5EF4-FFF2-40B4-BE49-F238E27FC236}">
                  <a16:creationId xmlns:a16="http://schemas.microsoft.com/office/drawing/2014/main" id="{56DA2B16-731E-4550-A097-C7BEBF38F8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76106" y="2156152"/>
              <a:ext cx="829918" cy="829918"/>
            </a:xfrm>
            <a:prstGeom prst="rect">
              <a:avLst/>
            </a:prstGeom>
          </p:spPr>
        </p:pic>
        <p:pic>
          <p:nvPicPr>
            <p:cNvPr id="10" name="Graphic 9" descr="Map compass">
              <a:extLst>
                <a:ext uri="{FF2B5EF4-FFF2-40B4-BE49-F238E27FC236}">
                  <a16:creationId xmlns:a16="http://schemas.microsoft.com/office/drawing/2014/main" id="{65310573-28E7-4044-9CCC-E03F859D51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89631" y="2188501"/>
              <a:ext cx="695836" cy="695836"/>
            </a:xfrm>
            <a:prstGeom prst="rect">
              <a:avLst/>
            </a:prstGeom>
          </p:spPr>
        </p:pic>
      </p:gr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832">
            <a:extLst>
              <a:ext uri="{FF2B5EF4-FFF2-40B4-BE49-F238E27FC236}">
                <a16:creationId xmlns:a16="http://schemas.microsoft.com/office/drawing/2014/main" id="{E9697FA2-B455-484C-94B2-B466CBA44670}"/>
              </a:ext>
            </a:extLst>
          </p:cNvPr>
          <p:cNvSpPr>
            <a:spLocks/>
          </p:cNvSpPr>
          <p:nvPr/>
        </p:nvSpPr>
        <p:spPr bwMode="auto">
          <a:xfrm>
            <a:off x="3962400" y="2895600"/>
            <a:ext cx="1023121" cy="1526710"/>
          </a:xfrm>
          <a:custGeom>
            <a:avLst/>
            <a:gdLst>
              <a:gd name="T0" fmla="*/ 54 w 104"/>
              <a:gd name="T1" fmla="*/ 184 h 196"/>
              <a:gd name="T2" fmla="*/ 61 w 104"/>
              <a:gd name="T3" fmla="*/ 182 h 196"/>
              <a:gd name="T4" fmla="*/ 68 w 104"/>
              <a:gd name="T5" fmla="*/ 179 h 196"/>
              <a:gd name="T6" fmla="*/ 94 w 104"/>
              <a:gd name="T7" fmla="*/ 177 h 196"/>
              <a:gd name="T8" fmla="*/ 89 w 104"/>
              <a:gd name="T9" fmla="*/ 167 h 196"/>
              <a:gd name="T10" fmla="*/ 92 w 104"/>
              <a:gd name="T11" fmla="*/ 160 h 196"/>
              <a:gd name="T12" fmla="*/ 97 w 104"/>
              <a:gd name="T13" fmla="*/ 158 h 196"/>
              <a:gd name="T14" fmla="*/ 101 w 104"/>
              <a:gd name="T15" fmla="*/ 153 h 196"/>
              <a:gd name="T16" fmla="*/ 87 w 104"/>
              <a:gd name="T17" fmla="*/ 134 h 196"/>
              <a:gd name="T18" fmla="*/ 85 w 104"/>
              <a:gd name="T19" fmla="*/ 132 h 196"/>
              <a:gd name="T20" fmla="*/ 75 w 104"/>
              <a:gd name="T21" fmla="*/ 118 h 196"/>
              <a:gd name="T22" fmla="*/ 82 w 104"/>
              <a:gd name="T23" fmla="*/ 115 h 196"/>
              <a:gd name="T24" fmla="*/ 66 w 104"/>
              <a:gd name="T25" fmla="*/ 97 h 196"/>
              <a:gd name="T26" fmla="*/ 47 w 104"/>
              <a:gd name="T27" fmla="*/ 63 h 196"/>
              <a:gd name="T28" fmla="*/ 37 w 104"/>
              <a:gd name="T29" fmla="*/ 63 h 196"/>
              <a:gd name="T30" fmla="*/ 42 w 104"/>
              <a:gd name="T31" fmla="*/ 56 h 196"/>
              <a:gd name="T32" fmla="*/ 47 w 104"/>
              <a:gd name="T33" fmla="*/ 49 h 196"/>
              <a:gd name="T34" fmla="*/ 54 w 104"/>
              <a:gd name="T35" fmla="*/ 26 h 196"/>
              <a:gd name="T36" fmla="*/ 26 w 104"/>
              <a:gd name="T37" fmla="*/ 28 h 196"/>
              <a:gd name="T38" fmla="*/ 28 w 104"/>
              <a:gd name="T39" fmla="*/ 23 h 196"/>
              <a:gd name="T40" fmla="*/ 28 w 104"/>
              <a:gd name="T41" fmla="*/ 16 h 196"/>
              <a:gd name="T42" fmla="*/ 35 w 104"/>
              <a:gd name="T43" fmla="*/ 0 h 196"/>
              <a:gd name="T44" fmla="*/ 12 w 104"/>
              <a:gd name="T45" fmla="*/ 7 h 196"/>
              <a:gd name="T46" fmla="*/ 9 w 104"/>
              <a:gd name="T47" fmla="*/ 16 h 196"/>
              <a:gd name="T48" fmla="*/ 4 w 104"/>
              <a:gd name="T49" fmla="*/ 28 h 196"/>
              <a:gd name="T50" fmla="*/ 7 w 104"/>
              <a:gd name="T51" fmla="*/ 30 h 196"/>
              <a:gd name="T52" fmla="*/ 7 w 104"/>
              <a:gd name="T53" fmla="*/ 37 h 196"/>
              <a:gd name="T54" fmla="*/ 2 w 104"/>
              <a:gd name="T55" fmla="*/ 42 h 196"/>
              <a:gd name="T56" fmla="*/ 2 w 104"/>
              <a:gd name="T57" fmla="*/ 49 h 196"/>
              <a:gd name="T58" fmla="*/ 12 w 104"/>
              <a:gd name="T59" fmla="*/ 52 h 196"/>
              <a:gd name="T60" fmla="*/ 7 w 104"/>
              <a:gd name="T61" fmla="*/ 71 h 196"/>
              <a:gd name="T62" fmla="*/ 9 w 104"/>
              <a:gd name="T63" fmla="*/ 71 h 196"/>
              <a:gd name="T64" fmla="*/ 12 w 104"/>
              <a:gd name="T65" fmla="*/ 68 h 196"/>
              <a:gd name="T66" fmla="*/ 14 w 104"/>
              <a:gd name="T67" fmla="*/ 66 h 196"/>
              <a:gd name="T68" fmla="*/ 16 w 104"/>
              <a:gd name="T69" fmla="*/ 66 h 196"/>
              <a:gd name="T70" fmla="*/ 19 w 104"/>
              <a:gd name="T71" fmla="*/ 78 h 196"/>
              <a:gd name="T72" fmla="*/ 14 w 104"/>
              <a:gd name="T73" fmla="*/ 97 h 196"/>
              <a:gd name="T74" fmla="*/ 16 w 104"/>
              <a:gd name="T75" fmla="*/ 92 h 196"/>
              <a:gd name="T76" fmla="*/ 33 w 104"/>
              <a:gd name="T77" fmla="*/ 92 h 196"/>
              <a:gd name="T78" fmla="*/ 37 w 104"/>
              <a:gd name="T79" fmla="*/ 89 h 196"/>
              <a:gd name="T80" fmla="*/ 35 w 104"/>
              <a:gd name="T81" fmla="*/ 106 h 196"/>
              <a:gd name="T82" fmla="*/ 42 w 104"/>
              <a:gd name="T83" fmla="*/ 106 h 196"/>
              <a:gd name="T84" fmla="*/ 40 w 104"/>
              <a:gd name="T85" fmla="*/ 115 h 196"/>
              <a:gd name="T86" fmla="*/ 42 w 104"/>
              <a:gd name="T87" fmla="*/ 125 h 196"/>
              <a:gd name="T88" fmla="*/ 19 w 104"/>
              <a:gd name="T89" fmla="*/ 137 h 196"/>
              <a:gd name="T90" fmla="*/ 26 w 104"/>
              <a:gd name="T91" fmla="*/ 148 h 196"/>
              <a:gd name="T92" fmla="*/ 16 w 104"/>
              <a:gd name="T93" fmla="*/ 163 h 196"/>
              <a:gd name="T94" fmla="*/ 23 w 104"/>
              <a:gd name="T95" fmla="*/ 163 h 196"/>
              <a:gd name="T96" fmla="*/ 30 w 104"/>
              <a:gd name="T97" fmla="*/ 163 h 196"/>
              <a:gd name="T98" fmla="*/ 40 w 104"/>
              <a:gd name="T99" fmla="*/ 165 h 196"/>
              <a:gd name="T100" fmla="*/ 40 w 104"/>
              <a:gd name="T101" fmla="*/ 172 h 196"/>
              <a:gd name="T102" fmla="*/ 7 w 104"/>
              <a:gd name="T103" fmla="*/ 193 h 196"/>
              <a:gd name="T104" fmla="*/ 12 w 104"/>
              <a:gd name="T105" fmla="*/ 196 h 196"/>
              <a:gd name="T106" fmla="*/ 16 w 104"/>
              <a:gd name="T107" fmla="*/ 191 h 196"/>
              <a:gd name="T108" fmla="*/ 33 w 104"/>
              <a:gd name="T109" fmla="*/ 189 h 196"/>
              <a:gd name="T110" fmla="*/ 47 w 104"/>
              <a:gd name="T111" fmla="*/ 18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196">
                <a:moveTo>
                  <a:pt x="47" y="186"/>
                </a:moveTo>
                <a:lnTo>
                  <a:pt x="47" y="186"/>
                </a:lnTo>
                <a:lnTo>
                  <a:pt x="49" y="184"/>
                </a:lnTo>
                <a:lnTo>
                  <a:pt x="49" y="184"/>
                </a:lnTo>
                <a:lnTo>
                  <a:pt x="54" y="184"/>
                </a:lnTo>
                <a:lnTo>
                  <a:pt x="54" y="184"/>
                </a:lnTo>
                <a:lnTo>
                  <a:pt x="54" y="182"/>
                </a:lnTo>
                <a:lnTo>
                  <a:pt x="59" y="182"/>
                </a:lnTo>
                <a:lnTo>
                  <a:pt x="61" y="182"/>
                </a:lnTo>
                <a:lnTo>
                  <a:pt x="61" y="182"/>
                </a:lnTo>
                <a:lnTo>
                  <a:pt x="61" y="179"/>
                </a:lnTo>
                <a:lnTo>
                  <a:pt x="63" y="179"/>
                </a:lnTo>
                <a:lnTo>
                  <a:pt x="66" y="179"/>
                </a:lnTo>
                <a:lnTo>
                  <a:pt x="68" y="179"/>
                </a:lnTo>
                <a:lnTo>
                  <a:pt x="68" y="179"/>
                </a:lnTo>
                <a:lnTo>
                  <a:pt x="68" y="182"/>
                </a:lnTo>
                <a:lnTo>
                  <a:pt x="78" y="179"/>
                </a:lnTo>
                <a:lnTo>
                  <a:pt x="82" y="182"/>
                </a:lnTo>
                <a:lnTo>
                  <a:pt x="92" y="177"/>
                </a:lnTo>
                <a:lnTo>
                  <a:pt x="94" y="177"/>
                </a:lnTo>
                <a:lnTo>
                  <a:pt x="99" y="172"/>
                </a:lnTo>
                <a:lnTo>
                  <a:pt x="99" y="170"/>
                </a:lnTo>
                <a:lnTo>
                  <a:pt x="99" y="170"/>
                </a:lnTo>
                <a:lnTo>
                  <a:pt x="89" y="170"/>
                </a:lnTo>
                <a:lnTo>
                  <a:pt x="89" y="167"/>
                </a:lnTo>
                <a:lnTo>
                  <a:pt x="87" y="165"/>
                </a:lnTo>
                <a:lnTo>
                  <a:pt x="92" y="165"/>
                </a:lnTo>
                <a:lnTo>
                  <a:pt x="92" y="163"/>
                </a:lnTo>
                <a:lnTo>
                  <a:pt x="92" y="163"/>
                </a:lnTo>
                <a:lnTo>
                  <a:pt x="92" y="160"/>
                </a:lnTo>
                <a:lnTo>
                  <a:pt x="89" y="160"/>
                </a:lnTo>
                <a:lnTo>
                  <a:pt x="92" y="160"/>
                </a:lnTo>
                <a:lnTo>
                  <a:pt x="94" y="158"/>
                </a:lnTo>
                <a:lnTo>
                  <a:pt x="94" y="160"/>
                </a:lnTo>
                <a:lnTo>
                  <a:pt x="97" y="158"/>
                </a:lnTo>
                <a:lnTo>
                  <a:pt x="97" y="158"/>
                </a:lnTo>
                <a:lnTo>
                  <a:pt x="97" y="156"/>
                </a:lnTo>
                <a:lnTo>
                  <a:pt x="97" y="156"/>
                </a:lnTo>
                <a:lnTo>
                  <a:pt x="99" y="156"/>
                </a:lnTo>
                <a:lnTo>
                  <a:pt x="101" y="153"/>
                </a:lnTo>
                <a:lnTo>
                  <a:pt x="104" y="144"/>
                </a:lnTo>
                <a:lnTo>
                  <a:pt x="101" y="139"/>
                </a:lnTo>
                <a:lnTo>
                  <a:pt x="99" y="137"/>
                </a:lnTo>
                <a:lnTo>
                  <a:pt x="97" y="134"/>
                </a:lnTo>
                <a:lnTo>
                  <a:pt x="87" y="134"/>
                </a:lnTo>
                <a:lnTo>
                  <a:pt x="85" y="139"/>
                </a:lnTo>
                <a:lnTo>
                  <a:pt x="85" y="137"/>
                </a:lnTo>
                <a:lnTo>
                  <a:pt x="80" y="137"/>
                </a:lnTo>
                <a:lnTo>
                  <a:pt x="82" y="134"/>
                </a:lnTo>
                <a:lnTo>
                  <a:pt x="85" y="132"/>
                </a:lnTo>
                <a:lnTo>
                  <a:pt x="85" y="130"/>
                </a:lnTo>
                <a:lnTo>
                  <a:pt x="85" y="127"/>
                </a:lnTo>
                <a:lnTo>
                  <a:pt x="80" y="120"/>
                </a:lnTo>
                <a:lnTo>
                  <a:pt x="80" y="120"/>
                </a:lnTo>
                <a:lnTo>
                  <a:pt x="75" y="118"/>
                </a:lnTo>
                <a:lnTo>
                  <a:pt x="78" y="118"/>
                </a:lnTo>
                <a:lnTo>
                  <a:pt x="80" y="120"/>
                </a:lnTo>
                <a:lnTo>
                  <a:pt x="82" y="120"/>
                </a:lnTo>
                <a:lnTo>
                  <a:pt x="82" y="120"/>
                </a:lnTo>
                <a:lnTo>
                  <a:pt x="82" y="115"/>
                </a:lnTo>
                <a:lnTo>
                  <a:pt x="78" y="111"/>
                </a:lnTo>
                <a:lnTo>
                  <a:pt x="78" y="108"/>
                </a:lnTo>
                <a:lnTo>
                  <a:pt x="73" y="99"/>
                </a:lnTo>
                <a:lnTo>
                  <a:pt x="66" y="97"/>
                </a:lnTo>
                <a:lnTo>
                  <a:pt x="66" y="97"/>
                </a:lnTo>
                <a:lnTo>
                  <a:pt x="61" y="85"/>
                </a:lnTo>
                <a:lnTo>
                  <a:pt x="59" y="75"/>
                </a:lnTo>
                <a:lnTo>
                  <a:pt x="54" y="71"/>
                </a:lnTo>
                <a:lnTo>
                  <a:pt x="52" y="68"/>
                </a:lnTo>
                <a:lnTo>
                  <a:pt x="47" y="63"/>
                </a:lnTo>
                <a:lnTo>
                  <a:pt x="45" y="63"/>
                </a:lnTo>
                <a:lnTo>
                  <a:pt x="40" y="66"/>
                </a:lnTo>
                <a:lnTo>
                  <a:pt x="37" y="66"/>
                </a:lnTo>
                <a:lnTo>
                  <a:pt x="37" y="63"/>
                </a:lnTo>
                <a:lnTo>
                  <a:pt x="37" y="63"/>
                </a:lnTo>
                <a:lnTo>
                  <a:pt x="40" y="61"/>
                </a:lnTo>
                <a:lnTo>
                  <a:pt x="42" y="61"/>
                </a:lnTo>
                <a:lnTo>
                  <a:pt x="45" y="59"/>
                </a:lnTo>
                <a:lnTo>
                  <a:pt x="42" y="56"/>
                </a:lnTo>
                <a:lnTo>
                  <a:pt x="42" y="56"/>
                </a:lnTo>
                <a:lnTo>
                  <a:pt x="42" y="54"/>
                </a:lnTo>
                <a:lnTo>
                  <a:pt x="45" y="54"/>
                </a:lnTo>
                <a:lnTo>
                  <a:pt x="45" y="54"/>
                </a:lnTo>
                <a:lnTo>
                  <a:pt x="47" y="52"/>
                </a:lnTo>
                <a:lnTo>
                  <a:pt x="47" y="49"/>
                </a:lnTo>
                <a:lnTo>
                  <a:pt x="49" y="45"/>
                </a:lnTo>
                <a:lnTo>
                  <a:pt x="52" y="35"/>
                </a:lnTo>
                <a:lnTo>
                  <a:pt x="56" y="30"/>
                </a:lnTo>
                <a:lnTo>
                  <a:pt x="56" y="26"/>
                </a:lnTo>
                <a:lnTo>
                  <a:pt x="54" y="26"/>
                </a:lnTo>
                <a:lnTo>
                  <a:pt x="40" y="26"/>
                </a:lnTo>
                <a:lnTo>
                  <a:pt x="37" y="23"/>
                </a:lnTo>
                <a:lnTo>
                  <a:pt x="28" y="26"/>
                </a:lnTo>
                <a:lnTo>
                  <a:pt x="26" y="28"/>
                </a:lnTo>
                <a:lnTo>
                  <a:pt x="26" y="28"/>
                </a:lnTo>
                <a:lnTo>
                  <a:pt x="26" y="26"/>
                </a:lnTo>
                <a:lnTo>
                  <a:pt x="26" y="26"/>
                </a:lnTo>
                <a:lnTo>
                  <a:pt x="23" y="26"/>
                </a:lnTo>
                <a:lnTo>
                  <a:pt x="23" y="23"/>
                </a:lnTo>
                <a:lnTo>
                  <a:pt x="28" y="23"/>
                </a:lnTo>
                <a:lnTo>
                  <a:pt x="28" y="21"/>
                </a:lnTo>
                <a:lnTo>
                  <a:pt x="26" y="21"/>
                </a:lnTo>
                <a:lnTo>
                  <a:pt x="26" y="19"/>
                </a:lnTo>
                <a:lnTo>
                  <a:pt x="26" y="19"/>
                </a:lnTo>
                <a:lnTo>
                  <a:pt x="28" y="16"/>
                </a:lnTo>
                <a:lnTo>
                  <a:pt x="33" y="14"/>
                </a:lnTo>
                <a:lnTo>
                  <a:pt x="35" y="9"/>
                </a:lnTo>
                <a:lnTo>
                  <a:pt x="37" y="7"/>
                </a:lnTo>
                <a:lnTo>
                  <a:pt x="40" y="2"/>
                </a:lnTo>
                <a:lnTo>
                  <a:pt x="35" y="0"/>
                </a:lnTo>
                <a:lnTo>
                  <a:pt x="23" y="4"/>
                </a:lnTo>
                <a:lnTo>
                  <a:pt x="21" y="2"/>
                </a:lnTo>
                <a:lnTo>
                  <a:pt x="19" y="2"/>
                </a:lnTo>
                <a:lnTo>
                  <a:pt x="14" y="2"/>
                </a:lnTo>
                <a:lnTo>
                  <a:pt x="12" y="7"/>
                </a:lnTo>
                <a:lnTo>
                  <a:pt x="12" y="11"/>
                </a:lnTo>
                <a:lnTo>
                  <a:pt x="9" y="11"/>
                </a:lnTo>
                <a:lnTo>
                  <a:pt x="9" y="14"/>
                </a:lnTo>
                <a:lnTo>
                  <a:pt x="9" y="14"/>
                </a:lnTo>
                <a:lnTo>
                  <a:pt x="9" y="16"/>
                </a:lnTo>
                <a:lnTo>
                  <a:pt x="12" y="19"/>
                </a:lnTo>
                <a:lnTo>
                  <a:pt x="4" y="21"/>
                </a:lnTo>
                <a:lnTo>
                  <a:pt x="4" y="26"/>
                </a:lnTo>
                <a:lnTo>
                  <a:pt x="7" y="28"/>
                </a:lnTo>
                <a:lnTo>
                  <a:pt x="4" y="28"/>
                </a:lnTo>
                <a:lnTo>
                  <a:pt x="4" y="28"/>
                </a:lnTo>
                <a:lnTo>
                  <a:pt x="2" y="28"/>
                </a:lnTo>
                <a:lnTo>
                  <a:pt x="2" y="33"/>
                </a:lnTo>
                <a:lnTo>
                  <a:pt x="4" y="33"/>
                </a:lnTo>
                <a:lnTo>
                  <a:pt x="7" y="30"/>
                </a:lnTo>
                <a:lnTo>
                  <a:pt x="7" y="33"/>
                </a:lnTo>
                <a:lnTo>
                  <a:pt x="7" y="33"/>
                </a:lnTo>
                <a:lnTo>
                  <a:pt x="7" y="33"/>
                </a:lnTo>
                <a:lnTo>
                  <a:pt x="7" y="37"/>
                </a:lnTo>
                <a:lnTo>
                  <a:pt x="7" y="37"/>
                </a:lnTo>
                <a:lnTo>
                  <a:pt x="4" y="37"/>
                </a:lnTo>
                <a:lnTo>
                  <a:pt x="4" y="40"/>
                </a:lnTo>
                <a:lnTo>
                  <a:pt x="4" y="40"/>
                </a:lnTo>
                <a:lnTo>
                  <a:pt x="4" y="42"/>
                </a:lnTo>
                <a:lnTo>
                  <a:pt x="2" y="42"/>
                </a:lnTo>
                <a:lnTo>
                  <a:pt x="2" y="47"/>
                </a:lnTo>
                <a:lnTo>
                  <a:pt x="0" y="47"/>
                </a:lnTo>
                <a:lnTo>
                  <a:pt x="0" y="49"/>
                </a:lnTo>
                <a:lnTo>
                  <a:pt x="0" y="49"/>
                </a:lnTo>
                <a:lnTo>
                  <a:pt x="2" y="49"/>
                </a:lnTo>
                <a:lnTo>
                  <a:pt x="2" y="52"/>
                </a:lnTo>
                <a:lnTo>
                  <a:pt x="4" y="54"/>
                </a:lnTo>
                <a:lnTo>
                  <a:pt x="9" y="49"/>
                </a:lnTo>
                <a:lnTo>
                  <a:pt x="12" y="49"/>
                </a:lnTo>
                <a:lnTo>
                  <a:pt x="12" y="52"/>
                </a:lnTo>
                <a:lnTo>
                  <a:pt x="7" y="66"/>
                </a:lnTo>
                <a:lnTo>
                  <a:pt x="7" y="68"/>
                </a:lnTo>
                <a:lnTo>
                  <a:pt x="7" y="68"/>
                </a:lnTo>
                <a:lnTo>
                  <a:pt x="7" y="71"/>
                </a:lnTo>
                <a:lnTo>
                  <a:pt x="7" y="71"/>
                </a:lnTo>
                <a:lnTo>
                  <a:pt x="4" y="75"/>
                </a:lnTo>
                <a:lnTo>
                  <a:pt x="4" y="80"/>
                </a:lnTo>
                <a:lnTo>
                  <a:pt x="4" y="80"/>
                </a:lnTo>
                <a:lnTo>
                  <a:pt x="7" y="80"/>
                </a:lnTo>
                <a:lnTo>
                  <a:pt x="9" y="71"/>
                </a:lnTo>
                <a:lnTo>
                  <a:pt x="9" y="63"/>
                </a:lnTo>
                <a:lnTo>
                  <a:pt x="12" y="61"/>
                </a:lnTo>
                <a:lnTo>
                  <a:pt x="12" y="61"/>
                </a:lnTo>
                <a:lnTo>
                  <a:pt x="12" y="66"/>
                </a:lnTo>
                <a:lnTo>
                  <a:pt x="12" y="68"/>
                </a:lnTo>
                <a:lnTo>
                  <a:pt x="12" y="68"/>
                </a:lnTo>
                <a:lnTo>
                  <a:pt x="12" y="68"/>
                </a:lnTo>
                <a:lnTo>
                  <a:pt x="12" y="66"/>
                </a:lnTo>
                <a:lnTo>
                  <a:pt x="14" y="66"/>
                </a:lnTo>
                <a:lnTo>
                  <a:pt x="14" y="66"/>
                </a:lnTo>
                <a:lnTo>
                  <a:pt x="14" y="66"/>
                </a:lnTo>
                <a:lnTo>
                  <a:pt x="14" y="63"/>
                </a:lnTo>
                <a:lnTo>
                  <a:pt x="16" y="63"/>
                </a:lnTo>
                <a:lnTo>
                  <a:pt x="19" y="66"/>
                </a:lnTo>
                <a:lnTo>
                  <a:pt x="16" y="66"/>
                </a:lnTo>
                <a:lnTo>
                  <a:pt x="16" y="68"/>
                </a:lnTo>
                <a:lnTo>
                  <a:pt x="16" y="73"/>
                </a:lnTo>
                <a:lnTo>
                  <a:pt x="16" y="73"/>
                </a:lnTo>
                <a:lnTo>
                  <a:pt x="19" y="75"/>
                </a:lnTo>
                <a:lnTo>
                  <a:pt x="19" y="78"/>
                </a:lnTo>
                <a:lnTo>
                  <a:pt x="14" y="87"/>
                </a:lnTo>
                <a:lnTo>
                  <a:pt x="14" y="89"/>
                </a:lnTo>
                <a:lnTo>
                  <a:pt x="12" y="89"/>
                </a:lnTo>
                <a:lnTo>
                  <a:pt x="12" y="89"/>
                </a:lnTo>
                <a:lnTo>
                  <a:pt x="14" y="97"/>
                </a:lnTo>
                <a:lnTo>
                  <a:pt x="14" y="97"/>
                </a:lnTo>
                <a:lnTo>
                  <a:pt x="16" y="97"/>
                </a:lnTo>
                <a:lnTo>
                  <a:pt x="14" y="94"/>
                </a:lnTo>
                <a:lnTo>
                  <a:pt x="16" y="92"/>
                </a:lnTo>
                <a:lnTo>
                  <a:pt x="16" y="92"/>
                </a:lnTo>
                <a:lnTo>
                  <a:pt x="21" y="97"/>
                </a:lnTo>
                <a:lnTo>
                  <a:pt x="23" y="94"/>
                </a:lnTo>
                <a:lnTo>
                  <a:pt x="23" y="92"/>
                </a:lnTo>
                <a:lnTo>
                  <a:pt x="28" y="92"/>
                </a:lnTo>
                <a:lnTo>
                  <a:pt x="33" y="92"/>
                </a:lnTo>
                <a:lnTo>
                  <a:pt x="33" y="89"/>
                </a:lnTo>
                <a:lnTo>
                  <a:pt x="35" y="89"/>
                </a:lnTo>
                <a:lnTo>
                  <a:pt x="40" y="89"/>
                </a:lnTo>
                <a:lnTo>
                  <a:pt x="37" y="89"/>
                </a:lnTo>
                <a:lnTo>
                  <a:pt x="37" y="89"/>
                </a:lnTo>
                <a:lnTo>
                  <a:pt x="35" y="92"/>
                </a:lnTo>
                <a:lnTo>
                  <a:pt x="33" y="101"/>
                </a:lnTo>
                <a:lnTo>
                  <a:pt x="33" y="101"/>
                </a:lnTo>
                <a:lnTo>
                  <a:pt x="35" y="104"/>
                </a:lnTo>
                <a:lnTo>
                  <a:pt x="35" y="106"/>
                </a:lnTo>
                <a:lnTo>
                  <a:pt x="35" y="106"/>
                </a:lnTo>
                <a:lnTo>
                  <a:pt x="35" y="106"/>
                </a:lnTo>
                <a:lnTo>
                  <a:pt x="37" y="108"/>
                </a:lnTo>
                <a:lnTo>
                  <a:pt x="40" y="108"/>
                </a:lnTo>
                <a:lnTo>
                  <a:pt x="42" y="106"/>
                </a:lnTo>
                <a:lnTo>
                  <a:pt x="45" y="106"/>
                </a:lnTo>
                <a:lnTo>
                  <a:pt x="42" y="108"/>
                </a:lnTo>
                <a:lnTo>
                  <a:pt x="42" y="111"/>
                </a:lnTo>
                <a:lnTo>
                  <a:pt x="42" y="113"/>
                </a:lnTo>
                <a:lnTo>
                  <a:pt x="40" y="115"/>
                </a:lnTo>
                <a:lnTo>
                  <a:pt x="42" y="115"/>
                </a:lnTo>
                <a:lnTo>
                  <a:pt x="42" y="118"/>
                </a:lnTo>
                <a:lnTo>
                  <a:pt x="40" y="122"/>
                </a:lnTo>
                <a:lnTo>
                  <a:pt x="40" y="122"/>
                </a:lnTo>
                <a:lnTo>
                  <a:pt x="42" y="125"/>
                </a:lnTo>
                <a:lnTo>
                  <a:pt x="42" y="125"/>
                </a:lnTo>
                <a:lnTo>
                  <a:pt x="40" y="127"/>
                </a:lnTo>
                <a:lnTo>
                  <a:pt x="30" y="127"/>
                </a:lnTo>
                <a:lnTo>
                  <a:pt x="19" y="137"/>
                </a:lnTo>
                <a:lnTo>
                  <a:pt x="19" y="137"/>
                </a:lnTo>
                <a:lnTo>
                  <a:pt x="23" y="134"/>
                </a:lnTo>
                <a:lnTo>
                  <a:pt x="26" y="134"/>
                </a:lnTo>
                <a:lnTo>
                  <a:pt x="26" y="141"/>
                </a:lnTo>
                <a:lnTo>
                  <a:pt x="28" y="144"/>
                </a:lnTo>
                <a:lnTo>
                  <a:pt x="26" y="148"/>
                </a:lnTo>
                <a:lnTo>
                  <a:pt x="12" y="158"/>
                </a:lnTo>
                <a:lnTo>
                  <a:pt x="12" y="158"/>
                </a:lnTo>
                <a:lnTo>
                  <a:pt x="14" y="163"/>
                </a:lnTo>
                <a:lnTo>
                  <a:pt x="14" y="163"/>
                </a:lnTo>
                <a:lnTo>
                  <a:pt x="16" y="163"/>
                </a:lnTo>
                <a:lnTo>
                  <a:pt x="16" y="163"/>
                </a:lnTo>
                <a:lnTo>
                  <a:pt x="19" y="160"/>
                </a:lnTo>
                <a:lnTo>
                  <a:pt x="21" y="160"/>
                </a:lnTo>
                <a:lnTo>
                  <a:pt x="21" y="160"/>
                </a:lnTo>
                <a:lnTo>
                  <a:pt x="23" y="163"/>
                </a:lnTo>
                <a:lnTo>
                  <a:pt x="23" y="163"/>
                </a:lnTo>
                <a:lnTo>
                  <a:pt x="26" y="165"/>
                </a:lnTo>
                <a:lnTo>
                  <a:pt x="28" y="163"/>
                </a:lnTo>
                <a:lnTo>
                  <a:pt x="28" y="163"/>
                </a:lnTo>
                <a:lnTo>
                  <a:pt x="30" y="163"/>
                </a:lnTo>
                <a:lnTo>
                  <a:pt x="33" y="167"/>
                </a:lnTo>
                <a:lnTo>
                  <a:pt x="35" y="167"/>
                </a:lnTo>
                <a:lnTo>
                  <a:pt x="37" y="167"/>
                </a:lnTo>
                <a:lnTo>
                  <a:pt x="37" y="167"/>
                </a:lnTo>
                <a:lnTo>
                  <a:pt x="40" y="165"/>
                </a:lnTo>
                <a:lnTo>
                  <a:pt x="47" y="160"/>
                </a:lnTo>
                <a:lnTo>
                  <a:pt x="47" y="163"/>
                </a:lnTo>
                <a:lnTo>
                  <a:pt x="42" y="167"/>
                </a:lnTo>
                <a:lnTo>
                  <a:pt x="40" y="170"/>
                </a:lnTo>
                <a:lnTo>
                  <a:pt x="40" y="172"/>
                </a:lnTo>
                <a:lnTo>
                  <a:pt x="26" y="172"/>
                </a:lnTo>
                <a:lnTo>
                  <a:pt x="23" y="174"/>
                </a:lnTo>
                <a:lnTo>
                  <a:pt x="21" y="177"/>
                </a:lnTo>
                <a:lnTo>
                  <a:pt x="21" y="179"/>
                </a:lnTo>
                <a:lnTo>
                  <a:pt x="7" y="193"/>
                </a:lnTo>
                <a:lnTo>
                  <a:pt x="7" y="196"/>
                </a:lnTo>
                <a:lnTo>
                  <a:pt x="7" y="196"/>
                </a:lnTo>
                <a:lnTo>
                  <a:pt x="7" y="196"/>
                </a:lnTo>
                <a:lnTo>
                  <a:pt x="7" y="193"/>
                </a:lnTo>
                <a:lnTo>
                  <a:pt x="12" y="196"/>
                </a:lnTo>
                <a:lnTo>
                  <a:pt x="12" y="196"/>
                </a:lnTo>
                <a:lnTo>
                  <a:pt x="12" y="196"/>
                </a:lnTo>
                <a:lnTo>
                  <a:pt x="14" y="196"/>
                </a:lnTo>
                <a:lnTo>
                  <a:pt x="14" y="193"/>
                </a:lnTo>
                <a:lnTo>
                  <a:pt x="16" y="191"/>
                </a:lnTo>
                <a:lnTo>
                  <a:pt x="19" y="189"/>
                </a:lnTo>
                <a:lnTo>
                  <a:pt x="26" y="189"/>
                </a:lnTo>
                <a:lnTo>
                  <a:pt x="30" y="191"/>
                </a:lnTo>
                <a:lnTo>
                  <a:pt x="33" y="191"/>
                </a:lnTo>
                <a:lnTo>
                  <a:pt x="33" y="189"/>
                </a:lnTo>
                <a:lnTo>
                  <a:pt x="35" y="184"/>
                </a:lnTo>
                <a:lnTo>
                  <a:pt x="35" y="184"/>
                </a:lnTo>
                <a:lnTo>
                  <a:pt x="37" y="184"/>
                </a:lnTo>
                <a:lnTo>
                  <a:pt x="42" y="182"/>
                </a:lnTo>
                <a:lnTo>
                  <a:pt x="47" y="186"/>
                </a:lnTo>
                <a:close/>
              </a:path>
            </a:pathLst>
          </a:custGeom>
          <a:solidFill>
            <a:schemeClr val="accent1">
              <a:lumMod val="60000"/>
              <a:lumOff val="40000"/>
            </a:schemeClr>
          </a:solidFill>
          <a:ln w="9525">
            <a:solidFill>
              <a:schemeClr val="bg2"/>
            </a:solidFill>
            <a:round/>
            <a:headEnd/>
            <a:tailEnd/>
          </a:ln>
          <a:effectLst/>
        </p:spPr>
        <p:txBody>
          <a:bodyPr/>
          <a:lstStyle/>
          <a:p>
            <a:endParaRPr lang="en-US" dirty="0"/>
          </a:p>
        </p:txBody>
      </p:sp>
      <p:sp>
        <p:nvSpPr>
          <p:cNvPr id="16" name="TextBox 15">
            <a:extLst>
              <a:ext uri="{FF2B5EF4-FFF2-40B4-BE49-F238E27FC236}">
                <a16:creationId xmlns:a16="http://schemas.microsoft.com/office/drawing/2014/main" id="{E580E938-5251-4910-B49F-AAFBAC40F9DA}"/>
              </a:ext>
            </a:extLst>
          </p:cNvPr>
          <p:cNvSpPr txBox="1"/>
          <p:nvPr/>
        </p:nvSpPr>
        <p:spPr>
          <a:xfrm>
            <a:off x="4238554" y="3801771"/>
            <a:ext cx="1219200" cy="400110"/>
          </a:xfrm>
          <a:prstGeom prst="rect">
            <a:avLst/>
          </a:prstGeom>
          <a:noFill/>
        </p:spPr>
        <p:txBody>
          <a:bodyPr wrap="square" rtlCol="0">
            <a:spAutoFit/>
          </a:bodyPr>
          <a:lstStyle/>
          <a:p>
            <a:r>
              <a:rPr lang="en-US" sz="2000" dirty="0">
                <a:solidFill>
                  <a:schemeClr val="bg2">
                    <a:lumMod val="75000"/>
                  </a:schemeClr>
                </a:solidFill>
              </a:rPr>
              <a:t>2.3%</a:t>
            </a:r>
          </a:p>
        </p:txBody>
      </p:sp>
      <p:sp>
        <p:nvSpPr>
          <p:cNvPr id="2" name="Title 1">
            <a:extLst>
              <a:ext uri="{FF2B5EF4-FFF2-40B4-BE49-F238E27FC236}">
                <a16:creationId xmlns:a16="http://schemas.microsoft.com/office/drawing/2014/main" id="{FE5AEB7F-D1CA-401B-8D93-352899AFA7AD}"/>
              </a:ext>
            </a:extLst>
          </p:cNvPr>
          <p:cNvSpPr>
            <a:spLocks noGrp="1"/>
          </p:cNvSpPr>
          <p:nvPr>
            <p:ph type="title"/>
          </p:nvPr>
        </p:nvSpPr>
        <p:spPr/>
        <p:txBody>
          <a:bodyPr/>
          <a:lstStyle/>
          <a:p>
            <a:r>
              <a:rPr lang="en-US" dirty="0"/>
              <a:t>Data Background:</a:t>
            </a:r>
          </a:p>
        </p:txBody>
      </p:sp>
      <p:sp>
        <p:nvSpPr>
          <p:cNvPr id="3" name="Content Placeholder 2">
            <a:extLst>
              <a:ext uri="{FF2B5EF4-FFF2-40B4-BE49-F238E27FC236}">
                <a16:creationId xmlns:a16="http://schemas.microsoft.com/office/drawing/2014/main" id="{4CEDAD62-B928-4DF6-B74D-E8F31EC2E355}"/>
              </a:ext>
            </a:extLst>
          </p:cNvPr>
          <p:cNvSpPr>
            <a:spLocks noGrp="1"/>
          </p:cNvSpPr>
          <p:nvPr>
            <p:ph sz="half" idx="1"/>
          </p:nvPr>
        </p:nvSpPr>
        <p:spPr>
          <a:xfrm>
            <a:off x="65544" y="2064887"/>
            <a:ext cx="4717127" cy="3209926"/>
          </a:xfrm>
        </p:spPr>
        <p:txBody>
          <a:bodyPr/>
          <a:lstStyle/>
          <a:p>
            <a:r>
              <a:rPr lang="en-US" dirty="0" err="1"/>
              <a:t>Nexoid</a:t>
            </a:r>
            <a:endParaRPr lang="en-US" dirty="0"/>
          </a:p>
          <a:p>
            <a:r>
              <a:rPr lang="en-US" dirty="0"/>
              <a:t>618K+ Self-Reported Samples</a:t>
            </a:r>
          </a:p>
          <a:p>
            <a:pPr lvl="1"/>
            <a:r>
              <a:rPr lang="en-US" dirty="0"/>
              <a:t>Top Countries: US, Canada and UK</a:t>
            </a:r>
          </a:p>
        </p:txBody>
      </p:sp>
      <p:sp>
        <p:nvSpPr>
          <p:cNvPr id="10" name="Freeform 982">
            <a:extLst>
              <a:ext uri="{FF2B5EF4-FFF2-40B4-BE49-F238E27FC236}">
                <a16:creationId xmlns:a16="http://schemas.microsoft.com/office/drawing/2014/main" id="{5C98FEF3-1929-45DC-A140-ACE5912BD7E8}"/>
              </a:ext>
            </a:extLst>
          </p:cNvPr>
          <p:cNvSpPr>
            <a:spLocks/>
          </p:cNvSpPr>
          <p:nvPr/>
        </p:nvSpPr>
        <p:spPr bwMode="auto">
          <a:xfrm>
            <a:off x="-180984" y="4045955"/>
            <a:ext cx="1619256" cy="796927"/>
          </a:xfrm>
          <a:custGeom>
            <a:avLst/>
            <a:gdLst>
              <a:gd name="T0" fmla="*/ 660 w 851"/>
              <a:gd name="T1" fmla="*/ 404 h 419"/>
              <a:gd name="T2" fmla="*/ 644 w 851"/>
              <a:gd name="T3" fmla="*/ 394 h 419"/>
              <a:gd name="T4" fmla="*/ 620 w 851"/>
              <a:gd name="T5" fmla="*/ 404 h 419"/>
              <a:gd name="T6" fmla="*/ 590 w 851"/>
              <a:gd name="T7" fmla="*/ 389 h 419"/>
              <a:gd name="T8" fmla="*/ 622 w 851"/>
              <a:gd name="T9" fmla="*/ 372 h 419"/>
              <a:gd name="T10" fmla="*/ 643 w 851"/>
              <a:gd name="T11" fmla="*/ 346 h 419"/>
              <a:gd name="T12" fmla="*/ 596 w 851"/>
              <a:gd name="T13" fmla="*/ 339 h 419"/>
              <a:gd name="T14" fmla="*/ 646 w 851"/>
              <a:gd name="T15" fmla="*/ 312 h 419"/>
              <a:gd name="T16" fmla="*/ 596 w 851"/>
              <a:gd name="T17" fmla="*/ 319 h 419"/>
              <a:gd name="T18" fmla="*/ 571 w 851"/>
              <a:gd name="T19" fmla="*/ 284 h 419"/>
              <a:gd name="T20" fmla="*/ 516 w 851"/>
              <a:gd name="T21" fmla="*/ 278 h 419"/>
              <a:gd name="T22" fmla="*/ 474 w 851"/>
              <a:gd name="T23" fmla="*/ 266 h 419"/>
              <a:gd name="T24" fmla="*/ 443 w 851"/>
              <a:gd name="T25" fmla="*/ 260 h 419"/>
              <a:gd name="T26" fmla="*/ 422 w 851"/>
              <a:gd name="T27" fmla="*/ 279 h 419"/>
              <a:gd name="T28" fmla="*/ 378 w 851"/>
              <a:gd name="T29" fmla="*/ 286 h 419"/>
              <a:gd name="T30" fmla="*/ 326 w 851"/>
              <a:gd name="T31" fmla="*/ 293 h 419"/>
              <a:gd name="T32" fmla="*/ 392 w 851"/>
              <a:gd name="T33" fmla="*/ 259 h 419"/>
              <a:gd name="T34" fmla="*/ 377 w 851"/>
              <a:gd name="T35" fmla="*/ 256 h 419"/>
              <a:gd name="T36" fmla="*/ 327 w 851"/>
              <a:gd name="T37" fmla="*/ 279 h 419"/>
              <a:gd name="T38" fmla="*/ 285 w 851"/>
              <a:gd name="T39" fmla="*/ 303 h 419"/>
              <a:gd name="T40" fmla="*/ 223 w 851"/>
              <a:gd name="T41" fmla="*/ 331 h 419"/>
              <a:gd name="T42" fmla="*/ 157 w 851"/>
              <a:gd name="T43" fmla="*/ 357 h 419"/>
              <a:gd name="T44" fmla="*/ 91 w 851"/>
              <a:gd name="T45" fmla="*/ 384 h 419"/>
              <a:gd name="T46" fmla="*/ 38 w 851"/>
              <a:gd name="T47" fmla="*/ 397 h 419"/>
              <a:gd name="T48" fmla="*/ 28 w 851"/>
              <a:gd name="T49" fmla="*/ 404 h 419"/>
              <a:gd name="T50" fmla="*/ 23 w 851"/>
              <a:gd name="T51" fmla="*/ 386 h 419"/>
              <a:gd name="T52" fmla="*/ 89 w 851"/>
              <a:gd name="T53" fmla="*/ 362 h 419"/>
              <a:gd name="T54" fmla="*/ 160 w 851"/>
              <a:gd name="T55" fmla="*/ 336 h 419"/>
              <a:gd name="T56" fmla="*/ 177 w 851"/>
              <a:gd name="T57" fmla="*/ 304 h 419"/>
              <a:gd name="T58" fmla="*/ 124 w 851"/>
              <a:gd name="T59" fmla="*/ 312 h 419"/>
              <a:gd name="T60" fmla="*/ 135 w 851"/>
              <a:gd name="T61" fmla="*/ 288 h 419"/>
              <a:gd name="T62" fmla="*/ 97 w 851"/>
              <a:gd name="T63" fmla="*/ 269 h 419"/>
              <a:gd name="T64" fmla="*/ 122 w 851"/>
              <a:gd name="T65" fmla="*/ 249 h 419"/>
              <a:gd name="T66" fmla="*/ 151 w 851"/>
              <a:gd name="T67" fmla="*/ 219 h 419"/>
              <a:gd name="T68" fmla="*/ 200 w 851"/>
              <a:gd name="T69" fmla="*/ 199 h 419"/>
              <a:gd name="T70" fmla="*/ 254 w 851"/>
              <a:gd name="T71" fmla="*/ 188 h 419"/>
              <a:gd name="T72" fmla="*/ 306 w 851"/>
              <a:gd name="T73" fmla="*/ 171 h 419"/>
              <a:gd name="T74" fmla="*/ 273 w 851"/>
              <a:gd name="T75" fmla="*/ 165 h 419"/>
              <a:gd name="T76" fmla="*/ 241 w 851"/>
              <a:gd name="T77" fmla="*/ 146 h 419"/>
              <a:gd name="T78" fmla="*/ 287 w 851"/>
              <a:gd name="T79" fmla="*/ 119 h 419"/>
              <a:gd name="T80" fmla="*/ 319 w 851"/>
              <a:gd name="T81" fmla="*/ 123 h 419"/>
              <a:gd name="T82" fmla="*/ 361 w 851"/>
              <a:gd name="T83" fmla="*/ 121 h 419"/>
              <a:gd name="T84" fmla="*/ 372 w 851"/>
              <a:gd name="T85" fmla="*/ 107 h 419"/>
              <a:gd name="T86" fmla="*/ 346 w 851"/>
              <a:gd name="T87" fmla="*/ 70 h 419"/>
              <a:gd name="T88" fmla="*/ 404 w 851"/>
              <a:gd name="T89" fmla="*/ 54 h 419"/>
              <a:gd name="T90" fmla="*/ 467 w 851"/>
              <a:gd name="T91" fmla="*/ 36 h 419"/>
              <a:gd name="T92" fmla="*/ 522 w 851"/>
              <a:gd name="T93" fmla="*/ 21 h 419"/>
              <a:gd name="T94" fmla="*/ 617 w 851"/>
              <a:gd name="T95" fmla="*/ 5 h 419"/>
              <a:gd name="T96" fmla="*/ 665 w 851"/>
              <a:gd name="T97" fmla="*/ 11 h 419"/>
              <a:gd name="T98" fmla="*/ 714 w 851"/>
              <a:gd name="T99" fmla="*/ 20 h 419"/>
              <a:gd name="T100" fmla="*/ 795 w 851"/>
              <a:gd name="T101" fmla="*/ 30 h 419"/>
              <a:gd name="T102" fmla="*/ 851 w 851"/>
              <a:gd name="T103" fmla="*/ 40 h 419"/>
              <a:gd name="T104" fmla="*/ 610 w 851"/>
              <a:gd name="T105" fmla="*/ 269 h 419"/>
              <a:gd name="T106" fmla="*/ 608 w 851"/>
              <a:gd name="T107" fmla="*/ 304 h 419"/>
              <a:gd name="T108" fmla="*/ 654 w 851"/>
              <a:gd name="T109" fmla="*/ 286 h 419"/>
              <a:gd name="T110" fmla="*/ 667 w 851"/>
              <a:gd name="T111" fmla="*/ 297 h 419"/>
              <a:gd name="T112" fmla="*/ 668 w 851"/>
              <a:gd name="T113" fmla="*/ 334 h 419"/>
              <a:gd name="T114" fmla="*/ 666 w 851"/>
              <a:gd name="T115" fmla="*/ 368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1" h="419">
                <a:moveTo>
                  <a:pt x="681" y="381"/>
                </a:moveTo>
                <a:cubicBezTo>
                  <a:pt x="680" y="383"/>
                  <a:pt x="679" y="384"/>
                  <a:pt x="676" y="386"/>
                </a:cubicBezTo>
                <a:cubicBezTo>
                  <a:pt x="673" y="388"/>
                  <a:pt x="671" y="388"/>
                  <a:pt x="668" y="393"/>
                </a:cubicBezTo>
                <a:cubicBezTo>
                  <a:pt x="665" y="398"/>
                  <a:pt x="666" y="401"/>
                  <a:pt x="660" y="404"/>
                </a:cubicBezTo>
                <a:cubicBezTo>
                  <a:pt x="654" y="408"/>
                  <a:pt x="648" y="409"/>
                  <a:pt x="645" y="412"/>
                </a:cubicBezTo>
                <a:cubicBezTo>
                  <a:pt x="643" y="413"/>
                  <a:pt x="638" y="413"/>
                  <a:pt x="636" y="414"/>
                </a:cubicBezTo>
                <a:cubicBezTo>
                  <a:pt x="638" y="406"/>
                  <a:pt x="640" y="410"/>
                  <a:pt x="646" y="405"/>
                </a:cubicBezTo>
                <a:cubicBezTo>
                  <a:pt x="652" y="399"/>
                  <a:pt x="641" y="399"/>
                  <a:pt x="644" y="394"/>
                </a:cubicBezTo>
                <a:cubicBezTo>
                  <a:pt x="648" y="388"/>
                  <a:pt x="640" y="394"/>
                  <a:pt x="629" y="391"/>
                </a:cubicBezTo>
                <a:cubicBezTo>
                  <a:pt x="619" y="388"/>
                  <a:pt x="636" y="386"/>
                  <a:pt x="639" y="382"/>
                </a:cubicBezTo>
                <a:cubicBezTo>
                  <a:pt x="641" y="377"/>
                  <a:pt x="634" y="378"/>
                  <a:pt x="625" y="385"/>
                </a:cubicBezTo>
                <a:cubicBezTo>
                  <a:pt x="617" y="392"/>
                  <a:pt x="623" y="393"/>
                  <a:pt x="620" y="404"/>
                </a:cubicBezTo>
                <a:cubicBezTo>
                  <a:pt x="618" y="415"/>
                  <a:pt x="616" y="408"/>
                  <a:pt x="607" y="414"/>
                </a:cubicBezTo>
                <a:cubicBezTo>
                  <a:pt x="597" y="419"/>
                  <a:pt x="593" y="410"/>
                  <a:pt x="591" y="406"/>
                </a:cubicBezTo>
                <a:cubicBezTo>
                  <a:pt x="589" y="402"/>
                  <a:pt x="600" y="398"/>
                  <a:pt x="602" y="393"/>
                </a:cubicBezTo>
                <a:cubicBezTo>
                  <a:pt x="603" y="388"/>
                  <a:pt x="591" y="393"/>
                  <a:pt x="590" y="389"/>
                </a:cubicBezTo>
                <a:cubicBezTo>
                  <a:pt x="590" y="386"/>
                  <a:pt x="591" y="386"/>
                  <a:pt x="593" y="384"/>
                </a:cubicBezTo>
                <a:cubicBezTo>
                  <a:pt x="594" y="382"/>
                  <a:pt x="599" y="384"/>
                  <a:pt x="605" y="384"/>
                </a:cubicBezTo>
                <a:cubicBezTo>
                  <a:pt x="611" y="384"/>
                  <a:pt x="614" y="384"/>
                  <a:pt x="614" y="375"/>
                </a:cubicBezTo>
                <a:cubicBezTo>
                  <a:pt x="614" y="366"/>
                  <a:pt x="620" y="373"/>
                  <a:pt x="622" y="372"/>
                </a:cubicBezTo>
                <a:cubicBezTo>
                  <a:pt x="623" y="370"/>
                  <a:pt x="630" y="368"/>
                  <a:pt x="633" y="367"/>
                </a:cubicBezTo>
                <a:cubicBezTo>
                  <a:pt x="637" y="365"/>
                  <a:pt x="648" y="359"/>
                  <a:pt x="652" y="352"/>
                </a:cubicBezTo>
                <a:cubicBezTo>
                  <a:pt x="657" y="345"/>
                  <a:pt x="654" y="340"/>
                  <a:pt x="653" y="331"/>
                </a:cubicBezTo>
                <a:cubicBezTo>
                  <a:pt x="652" y="323"/>
                  <a:pt x="651" y="338"/>
                  <a:pt x="643" y="346"/>
                </a:cubicBezTo>
                <a:cubicBezTo>
                  <a:pt x="635" y="353"/>
                  <a:pt x="635" y="347"/>
                  <a:pt x="617" y="347"/>
                </a:cubicBezTo>
                <a:cubicBezTo>
                  <a:pt x="599" y="347"/>
                  <a:pt x="617" y="352"/>
                  <a:pt x="610" y="365"/>
                </a:cubicBezTo>
                <a:cubicBezTo>
                  <a:pt x="603" y="378"/>
                  <a:pt x="588" y="373"/>
                  <a:pt x="593" y="369"/>
                </a:cubicBezTo>
                <a:cubicBezTo>
                  <a:pt x="598" y="365"/>
                  <a:pt x="596" y="349"/>
                  <a:pt x="596" y="339"/>
                </a:cubicBezTo>
                <a:cubicBezTo>
                  <a:pt x="597" y="330"/>
                  <a:pt x="606" y="337"/>
                  <a:pt x="607" y="336"/>
                </a:cubicBezTo>
                <a:cubicBezTo>
                  <a:pt x="609" y="335"/>
                  <a:pt x="619" y="335"/>
                  <a:pt x="629" y="331"/>
                </a:cubicBezTo>
                <a:cubicBezTo>
                  <a:pt x="639" y="328"/>
                  <a:pt x="636" y="331"/>
                  <a:pt x="647" y="326"/>
                </a:cubicBezTo>
                <a:cubicBezTo>
                  <a:pt x="658" y="321"/>
                  <a:pt x="647" y="319"/>
                  <a:pt x="646" y="312"/>
                </a:cubicBezTo>
                <a:cubicBezTo>
                  <a:pt x="644" y="306"/>
                  <a:pt x="646" y="312"/>
                  <a:pt x="633" y="321"/>
                </a:cubicBezTo>
                <a:cubicBezTo>
                  <a:pt x="620" y="330"/>
                  <a:pt x="628" y="319"/>
                  <a:pt x="628" y="309"/>
                </a:cubicBezTo>
                <a:cubicBezTo>
                  <a:pt x="628" y="300"/>
                  <a:pt x="622" y="307"/>
                  <a:pt x="618" y="320"/>
                </a:cubicBezTo>
                <a:cubicBezTo>
                  <a:pt x="614" y="333"/>
                  <a:pt x="599" y="323"/>
                  <a:pt x="596" y="319"/>
                </a:cubicBezTo>
                <a:cubicBezTo>
                  <a:pt x="592" y="316"/>
                  <a:pt x="592" y="309"/>
                  <a:pt x="592" y="306"/>
                </a:cubicBezTo>
                <a:cubicBezTo>
                  <a:pt x="593" y="304"/>
                  <a:pt x="591" y="300"/>
                  <a:pt x="583" y="296"/>
                </a:cubicBezTo>
                <a:cubicBezTo>
                  <a:pt x="576" y="292"/>
                  <a:pt x="576" y="290"/>
                  <a:pt x="583" y="286"/>
                </a:cubicBezTo>
                <a:cubicBezTo>
                  <a:pt x="589" y="282"/>
                  <a:pt x="585" y="283"/>
                  <a:pt x="571" y="284"/>
                </a:cubicBezTo>
                <a:cubicBezTo>
                  <a:pt x="557" y="285"/>
                  <a:pt x="562" y="284"/>
                  <a:pt x="561" y="281"/>
                </a:cubicBezTo>
                <a:cubicBezTo>
                  <a:pt x="560" y="278"/>
                  <a:pt x="555" y="281"/>
                  <a:pt x="548" y="278"/>
                </a:cubicBezTo>
                <a:cubicBezTo>
                  <a:pt x="541" y="275"/>
                  <a:pt x="538" y="277"/>
                  <a:pt x="534" y="274"/>
                </a:cubicBezTo>
                <a:cubicBezTo>
                  <a:pt x="529" y="272"/>
                  <a:pt x="522" y="277"/>
                  <a:pt x="516" y="278"/>
                </a:cubicBezTo>
                <a:cubicBezTo>
                  <a:pt x="510" y="279"/>
                  <a:pt x="500" y="282"/>
                  <a:pt x="503" y="277"/>
                </a:cubicBezTo>
                <a:cubicBezTo>
                  <a:pt x="506" y="273"/>
                  <a:pt x="489" y="270"/>
                  <a:pt x="485" y="268"/>
                </a:cubicBezTo>
                <a:cubicBezTo>
                  <a:pt x="482" y="266"/>
                  <a:pt x="466" y="273"/>
                  <a:pt x="460" y="272"/>
                </a:cubicBezTo>
                <a:cubicBezTo>
                  <a:pt x="454" y="271"/>
                  <a:pt x="467" y="266"/>
                  <a:pt x="474" y="266"/>
                </a:cubicBezTo>
                <a:cubicBezTo>
                  <a:pt x="482" y="266"/>
                  <a:pt x="477" y="261"/>
                  <a:pt x="478" y="255"/>
                </a:cubicBezTo>
                <a:cubicBezTo>
                  <a:pt x="479" y="250"/>
                  <a:pt x="468" y="252"/>
                  <a:pt x="466" y="250"/>
                </a:cubicBezTo>
                <a:cubicBezTo>
                  <a:pt x="464" y="248"/>
                  <a:pt x="455" y="253"/>
                  <a:pt x="449" y="251"/>
                </a:cubicBezTo>
                <a:cubicBezTo>
                  <a:pt x="444" y="250"/>
                  <a:pt x="459" y="256"/>
                  <a:pt x="443" y="260"/>
                </a:cubicBezTo>
                <a:cubicBezTo>
                  <a:pt x="427" y="264"/>
                  <a:pt x="441" y="266"/>
                  <a:pt x="435" y="267"/>
                </a:cubicBezTo>
                <a:cubicBezTo>
                  <a:pt x="428" y="268"/>
                  <a:pt x="429" y="269"/>
                  <a:pt x="433" y="272"/>
                </a:cubicBezTo>
                <a:cubicBezTo>
                  <a:pt x="437" y="276"/>
                  <a:pt x="438" y="276"/>
                  <a:pt x="434" y="279"/>
                </a:cubicBezTo>
                <a:cubicBezTo>
                  <a:pt x="429" y="283"/>
                  <a:pt x="425" y="282"/>
                  <a:pt x="422" y="279"/>
                </a:cubicBezTo>
                <a:cubicBezTo>
                  <a:pt x="419" y="277"/>
                  <a:pt x="420" y="279"/>
                  <a:pt x="413" y="278"/>
                </a:cubicBezTo>
                <a:cubicBezTo>
                  <a:pt x="405" y="277"/>
                  <a:pt x="408" y="278"/>
                  <a:pt x="403" y="277"/>
                </a:cubicBezTo>
                <a:cubicBezTo>
                  <a:pt x="397" y="276"/>
                  <a:pt x="397" y="279"/>
                  <a:pt x="392" y="279"/>
                </a:cubicBezTo>
                <a:cubicBezTo>
                  <a:pt x="388" y="279"/>
                  <a:pt x="388" y="283"/>
                  <a:pt x="378" y="286"/>
                </a:cubicBezTo>
                <a:cubicBezTo>
                  <a:pt x="368" y="289"/>
                  <a:pt x="372" y="289"/>
                  <a:pt x="362" y="292"/>
                </a:cubicBezTo>
                <a:cubicBezTo>
                  <a:pt x="352" y="295"/>
                  <a:pt x="355" y="294"/>
                  <a:pt x="343" y="297"/>
                </a:cubicBezTo>
                <a:cubicBezTo>
                  <a:pt x="330" y="300"/>
                  <a:pt x="335" y="301"/>
                  <a:pt x="324" y="301"/>
                </a:cubicBezTo>
                <a:cubicBezTo>
                  <a:pt x="313" y="301"/>
                  <a:pt x="323" y="296"/>
                  <a:pt x="326" y="293"/>
                </a:cubicBezTo>
                <a:cubicBezTo>
                  <a:pt x="329" y="291"/>
                  <a:pt x="337" y="287"/>
                  <a:pt x="339" y="284"/>
                </a:cubicBezTo>
                <a:cubicBezTo>
                  <a:pt x="340" y="281"/>
                  <a:pt x="349" y="281"/>
                  <a:pt x="355" y="279"/>
                </a:cubicBezTo>
                <a:cubicBezTo>
                  <a:pt x="360" y="277"/>
                  <a:pt x="366" y="272"/>
                  <a:pt x="371" y="268"/>
                </a:cubicBezTo>
                <a:cubicBezTo>
                  <a:pt x="377" y="264"/>
                  <a:pt x="384" y="261"/>
                  <a:pt x="392" y="259"/>
                </a:cubicBezTo>
                <a:cubicBezTo>
                  <a:pt x="399" y="256"/>
                  <a:pt x="401" y="255"/>
                  <a:pt x="412" y="253"/>
                </a:cubicBezTo>
                <a:cubicBezTo>
                  <a:pt x="422" y="252"/>
                  <a:pt x="419" y="252"/>
                  <a:pt x="422" y="249"/>
                </a:cubicBezTo>
                <a:cubicBezTo>
                  <a:pt x="424" y="245"/>
                  <a:pt x="408" y="249"/>
                  <a:pt x="396" y="251"/>
                </a:cubicBezTo>
                <a:cubicBezTo>
                  <a:pt x="384" y="253"/>
                  <a:pt x="387" y="254"/>
                  <a:pt x="377" y="256"/>
                </a:cubicBezTo>
                <a:cubicBezTo>
                  <a:pt x="367" y="259"/>
                  <a:pt x="371" y="261"/>
                  <a:pt x="367" y="261"/>
                </a:cubicBezTo>
                <a:cubicBezTo>
                  <a:pt x="363" y="262"/>
                  <a:pt x="366" y="264"/>
                  <a:pt x="352" y="268"/>
                </a:cubicBezTo>
                <a:cubicBezTo>
                  <a:pt x="339" y="272"/>
                  <a:pt x="348" y="271"/>
                  <a:pt x="340" y="273"/>
                </a:cubicBezTo>
                <a:cubicBezTo>
                  <a:pt x="331" y="275"/>
                  <a:pt x="338" y="279"/>
                  <a:pt x="327" y="279"/>
                </a:cubicBezTo>
                <a:cubicBezTo>
                  <a:pt x="317" y="279"/>
                  <a:pt x="321" y="281"/>
                  <a:pt x="311" y="282"/>
                </a:cubicBezTo>
                <a:cubicBezTo>
                  <a:pt x="301" y="282"/>
                  <a:pt x="308" y="287"/>
                  <a:pt x="297" y="288"/>
                </a:cubicBezTo>
                <a:cubicBezTo>
                  <a:pt x="286" y="289"/>
                  <a:pt x="283" y="293"/>
                  <a:pt x="278" y="296"/>
                </a:cubicBezTo>
                <a:cubicBezTo>
                  <a:pt x="273" y="299"/>
                  <a:pt x="281" y="301"/>
                  <a:pt x="285" y="303"/>
                </a:cubicBezTo>
                <a:cubicBezTo>
                  <a:pt x="288" y="305"/>
                  <a:pt x="283" y="309"/>
                  <a:pt x="277" y="313"/>
                </a:cubicBezTo>
                <a:cubicBezTo>
                  <a:pt x="271" y="316"/>
                  <a:pt x="271" y="316"/>
                  <a:pt x="261" y="320"/>
                </a:cubicBezTo>
                <a:cubicBezTo>
                  <a:pt x="251" y="323"/>
                  <a:pt x="256" y="321"/>
                  <a:pt x="241" y="325"/>
                </a:cubicBezTo>
                <a:cubicBezTo>
                  <a:pt x="226" y="328"/>
                  <a:pt x="235" y="327"/>
                  <a:pt x="223" y="331"/>
                </a:cubicBezTo>
                <a:cubicBezTo>
                  <a:pt x="212" y="335"/>
                  <a:pt x="221" y="332"/>
                  <a:pt x="203" y="339"/>
                </a:cubicBezTo>
                <a:cubicBezTo>
                  <a:pt x="185" y="346"/>
                  <a:pt x="199" y="341"/>
                  <a:pt x="188" y="342"/>
                </a:cubicBezTo>
                <a:cubicBezTo>
                  <a:pt x="177" y="343"/>
                  <a:pt x="185" y="344"/>
                  <a:pt x="174" y="350"/>
                </a:cubicBezTo>
                <a:cubicBezTo>
                  <a:pt x="162" y="355"/>
                  <a:pt x="169" y="354"/>
                  <a:pt x="157" y="357"/>
                </a:cubicBezTo>
                <a:cubicBezTo>
                  <a:pt x="146" y="360"/>
                  <a:pt x="149" y="361"/>
                  <a:pt x="139" y="361"/>
                </a:cubicBezTo>
                <a:cubicBezTo>
                  <a:pt x="129" y="361"/>
                  <a:pt x="124" y="367"/>
                  <a:pt x="114" y="367"/>
                </a:cubicBezTo>
                <a:cubicBezTo>
                  <a:pt x="104" y="367"/>
                  <a:pt x="111" y="369"/>
                  <a:pt x="99" y="373"/>
                </a:cubicBezTo>
                <a:cubicBezTo>
                  <a:pt x="87" y="377"/>
                  <a:pt x="97" y="377"/>
                  <a:pt x="91" y="384"/>
                </a:cubicBezTo>
                <a:cubicBezTo>
                  <a:pt x="86" y="392"/>
                  <a:pt x="81" y="384"/>
                  <a:pt x="73" y="386"/>
                </a:cubicBezTo>
                <a:cubicBezTo>
                  <a:pt x="65" y="388"/>
                  <a:pt x="60" y="391"/>
                  <a:pt x="57" y="388"/>
                </a:cubicBezTo>
                <a:cubicBezTo>
                  <a:pt x="54" y="385"/>
                  <a:pt x="47" y="390"/>
                  <a:pt x="44" y="390"/>
                </a:cubicBezTo>
                <a:cubicBezTo>
                  <a:pt x="41" y="390"/>
                  <a:pt x="44" y="392"/>
                  <a:pt x="38" y="397"/>
                </a:cubicBezTo>
                <a:cubicBezTo>
                  <a:pt x="32" y="402"/>
                  <a:pt x="41" y="399"/>
                  <a:pt x="47" y="401"/>
                </a:cubicBezTo>
                <a:cubicBezTo>
                  <a:pt x="52" y="402"/>
                  <a:pt x="48" y="404"/>
                  <a:pt x="42" y="408"/>
                </a:cubicBezTo>
                <a:cubicBezTo>
                  <a:pt x="36" y="412"/>
                  <a:pt x="36" y="409"/>
                  <a:pt x="30" y="409"/>
                </a:cubicBezTo>
                <a:cubicBezTo>
                  <a:pt x="23" y="409"/>
                  <a:pt x="31" y="404"/>
                  <a:pt x="28" y="404"/>
                </a:cubicBezTo>
                <a:cubicBezTo>
                  <a:pt x="24" y="405"/>
                  <a:pt x="22" y="404"/>
                  <a:pt x="22" y="401"/>
                </a:cubicBezTo>
                <a:cubicBezTo>
                  <a:pt x="21" y="398"/>
                  <a:pt x="18" y="403"/>
                  <a:pt x="9" y="402"/>
                </a:cubicBezTo>
                <a:cubicBezTo>
                  <a:pt x="0" y="402"/>
                  <a:pt x="8" y="398"/>
                  <a:pt x="10" y="394"/>
                </a:cubicBezTo>
                <a:cubicBezTo>
                  <a:pt x="13" y="390"/>
                  <a:pt x="23" y="392"/>
                  <a:pt x="23" y="386"/>
                </a:cubicBezTo>
                <a:cubicBezTo>
                  <a:pt x="23" y="381"/>
                  <a:pt x="31" y="385"/>
                  <a:pt x="42" y="384"/>
                </a:cubicBezTo>
                <a:cubicBezTo>
                  <a:pt x="53" y="383"/>
                  <a:pt x="45" y="383"/>
                  <a:pt x="50" y="380"/>
                </a:cubicBezTo>
                <a:cubicBezTo>
                  <a:pt x="56" y="378"/>
                  <a:pt x="58" y="375"/>
                  <a:pt x="72" y="370"/>
                </a:cubicBezTo>
                <a:cubicBezTo>
                  <a:pt x="85" y="366"/>
                  <a:pt x="79" y="367"/>
                  <a:pt x="89" y="362"/>
                </a:cubicBezTo>
                <a:cubicBezTo>
                  <a:pt x="98" y="356"/>
                  <a:pt x="97" y="360"/>
                  <a:pt x="107" y="359"/>
                </a:cubicBezTo>
                <a:cubicBezTo>
                  <a:pt x="117" y="357"/>
                  <a:pt x="115" y="354"/>
                  <a:pt x="120" y="350"/>
                </a:cubicBezTo>
                <a:cubicBezTo>
                  <a:pt x="125" y="345"/>
                  <a:pt x="128" y="345"/>
                  <a:pt x="143" y="343"/>
                </a:cubicBezTo>
                <a:cubicBezTo>
                  <a:pt x="158" y="341"/>
                  <a:pt x="152" y="342"/>
                  <a:pt x="160" y="336"/>
                </a:cubicBezTo>
                <a:cubicBezTo>
                  <a:pt x="168" y="330"/>
                  <a:pt x="167" y="330"/>
                  <a:pt x="172" y="326"/>
                </a:cubicBezTo>
                <a:cubicBezTo>
                  <a:pt x="178" y="321"/>
                  <a:pt x="186" y="319"/>
                  <a:pt x="198" y="314"/>
                </a:cubicBezTo>
                <a:cubicBezTo>
                  <a:pt x="211" y="309"/>
                  <a:pt x="198" y="311"/>
                  <a:pt x="190" y="312"/>
                </a:cubicBezTo>
                <a:cubicBezTo>
                  <a:pt x="182" y="313"/>
                  <a:pt x="181" y="310"/>
                  <a:pt x="177" y="304"/>
                </a:cubicBezTo>
                <a:cubicBezTo>
                  <a:pt x="174" y="299"/>
                  <a:pt x="168" y="311"/>
                  <a:pt x="164" y="314"/>
                </a:cubicBezTo>
                <a:cubicBezTo>
                  <a:pt x="161" y="317"/>
                  <a:pt x="159" y="319"/>
                  <a:pt x="151" y="318"/>
                </a:cubicBezTo>
                <a:cubicBezTo>
                  <a:pt x="143" y="317"/>
                  <a:pt x="150" y="308"/>
                  <a:pt x="146" y="304"/>
                </a:cubicBezTo>
                <a:cubicBezTo>
                  <a:pt x="143" y="300"/>
                  <a:pt x="131" y="308"/>
                  <a:pt x="124" y="312"/>
                </a:cubicBezTo>
                <a:cubicBezTo>
                  <a:pt x="117" y="317"/>
                  <a:pt x="120" y="315"/>
                  <a:pt x="104" y="317"/>
                </a:cubicBezTo>
                <a:cubicBezTo>
                  <a:pt x="88" y="320"/>
                  <a:pt x="98" y="310"/>
                  <a:pt x="102" y="309"/>
                </a:cubicBezTo>
                <a:cubicBezTo>
                  <a:pt x="107" y="309"/>
                  <a:pt x="111" y="307"/>
                  <a:pt x="120" y="298"/>
                </a:cubicBezTo>
                <a:cubicBezTo>
                  <a:pt x="130" y="289"/>
                  <a:pt x="134" y="291"/>
                  <a:pt x="135" y="288"/>
                </a:cubicBezTo>
                <a:cubicBezTo>
                  <a:pt x="137" y="285"/>
                  <a:pt x="148" y="272"/>
                  <a:pt x="148" y="267"/>
                </a:cubicBezTo>
                <a:cubicBezTo>
                  <a:pt x="148" y="262"/>
                  <a:pt x="139" y="277"/>
                  <a:pt x="124" y="281"/>
                </a:cubicBezTo>
                <a:cubicBezTo>
                  <a:pt x="108" y="285"/>
                  <a:pt x="108" y="283"/>
                  <a:pt x="102" y="282"/>
                </a:cubicBezTo>
                <a:cubicBezTo>
                  <a:pt x="95" y="281"/>
                  <a:pt x="98" y="277"/>
                  <a:pt x="97" y="269"/>
                </a:cubicBezTo>
                <a:cubicBezTo>
                  <a:pt x="96" y="262"/>
                  <a:pt x="108" y="263"/>
                  <a:pt x="113" y="261"/>
                </a:cubicBezTo>
                <a:cubicBezTo>
                  <a:pt x="118" y="260"/>
                  <a:pt x="133" y="261"/>
                  <a:pt x="136" y="258"/>
                </a:cubicBezTo>
                <a:cubicBezTo>
                  <a:pt x="140" y="254"/>
                  <a:pt x="128" y="257"/>
                  <a:pt x="118" y="256"/>
                </a:cubicBezTo>
                <a:cubicBezTo>
                  <a:pt x="107" y="255"/>
                  <a:pt x="116" y="252"/>
                  <a:pt x="122" y="249"/>
                </a:cubicBezTo>
                <a:cubicBezTo>
                  <a:pt x="128" y="245"/>
                  <a:pt x="117" y="244"/>
                  <a:pt x="118" y="240"/>
                </a:cubicBezTo>
                <a:cubicBezTo>
                  <a:pt x="118" y="236"/>
                  <a:pt x="118" y="236"/>
                  <a:pt x="120" y="234"/>
                </a:cubicBezTo>
                <a:cubicBezTo>
                  <a:pt x="121" y="232"/>
                  <a:pt x="127" y="231"/>
                  <a:pt x="132" y="229"/>
                </a:cubicBezTo>
                <a:cubicBezTo>
                  <a:pt x="137" y="227"/>
                  <a:pt x="142" y="224"/>
                  <a:pt x="151" y="219"/>
                </a:cubicBezTo>
                <a:cubicBezTo>
                  <a:pt x="160" y="214"/>
                  <a:pt x="156" y="218"/>
                  <a:pt x="162" y="215"/>
                </a:cubicBezTo>
                <a:cubicBezTo>
                  <a:pt x="168" y="212"/>
                  <a:pt x="174" y="215"/>
                  <a:pt x="175" y="210"/>
                </a:cubicBezTo>
                <a:cubicBezTo>
                  <a:pt x="177" y="206"/>
                  <a:pt x="181" y="208"/>
                  <a:pt x="186" y="204"/>
                </a:cubicBezTo>
                <a:cubicBezTo>
                  <a:pt x="190" y="200"/>
                  <a:pt x="191" y="202"/>
                  <a:pt x="200" y="199"/>
                </a:cubicBezTo>
                <a:cubicBezTo>
                  <a:pt x="209" y="195"/>
                  <a:pt x="214" y="192"/>
                  <a:pt x="215" y="198"/>
                </a:cubicBezTo>
                <a:cubicBezTo>
                  <a:pt x="215" y="203"/>
                  <a:pt x="218" y="200"/>
                  <a:pt x="223" y="199"/>
                </a:cubicBezTo>
                <a:cubicBezTo>
                  <a:pt x="229" y="198"/>
                  <a:pt x="235" y="194"/>
                  <a:pt x="236" y="193"/>
                </a:cubicBezTo>
                <a:cubicBezTo>
                  <a:pt x="237" y="192"/>
                  <a:pt x="250" y="188"/>
                  <a:pt x="254" y="188"/>
                </a:cubicBezTo>
                <a:cubicBezTo>
                  <a:pt x="258" y="187"/>
                  <a:pt x="261" y="188"/>
                  <a:pt x="266" y="186"/>
                </a:cubicBezTo>
                <a:cubicBezTo>
                  <a:pt x="271" y="185"/>
                  <a:pt x="270" y="187"/>
                  <a:pt x="279" y="188"/>
                </a:cubicBezTo>
                <a:cubicBezTo>
                  <a:pt x="289" y="188"/>
                  <a:pt x="287" y="184"/>
                  <a:pt x="292" y="178"/>
                </a:cubicBezTo>
                <a:cubicBezTo>
                  <a:pt x="296" y="173"/>
                  <a:pt x="299" y="173"/>
                  <a:pt x="306" y="171"/>
                </a:cubicBezTo>
                <a:cubicBezTo>
                  <a:pt x="313" y="168"/>
                  <a:pt x="321" y="163"/>
                  <a:pt x="329" y="155"/>
                </a:cubicBezTo>
                <a:cubicBezTo>
                  <a:pt x="337" y="147"/>
                  <a:pt x="326" y="156"/>
                  <a:pt x="317" y="158"/>
                </a:cubicBezTo>
                <a:cubicBezTo>
                  <a:pt x="308" y="160"/>
                  <a:pt x="306" y="161"/>
                  <a:pt x="294" y="164"/>
                </a:cubicBezTo>
                <a:cubicBezTo>
                  <a:pt x="283" y="166"/>
                  <a:pt x="281" y="166"/>
                  <a:pt x="273" y="165"/>
                </a:cubicBezTo>
                <a:cubicBezTo>
                  <a:pt x="265" y="163"/>
                  <a:pt x="267" y="165"/>
                  <a:pt x="250" y="162"/>
                </a:cubicBezTo>
                <a:cubicBezTo>
                  <a:pt x="233" y="160"/>
                  <a:pt x="236" y="166"/>
                  <a:pt x="220" y="163"/>
                </a:cubicBezTo>
                <a:cubicBezTo>
                  <a:pt x="204" y="160"/>
                  <a:pt x="220" y="153"/>
                  <a:pt x="223" y="150"/>
                </a:cubicBezTo>
                <a:cubicBezTo>
                  <a:pt x="226" y="147"/>
                  <a:pt x="237" y="149"/>
                  <a:pt x="241" y="146"/>
                </a:cubicBezTo>
                <a:cubicBezTo>
                  <a:pt x="244" y="144"/>
                  <a:pt x="221" y="144"/>
                  <a:pt x="217" y="137"/>
                </a:cubicBezTo>
                <a:cubicBezTo>
                  <a:pt x="213" y="130"/>
                  <a:pt x="227" y="134"/>
                  <a:pt x="240" y="129"/>
                </a:cubicBezTo>
                <a:cubicBezTo>
                  <a:pt x="252" y="123"/>
                  <a:pt x="251" y="125"/>
                  <a:pt x="268" y="124"/>
                </a:cubicBezTo>
                <a:cubicBezTo>
                  <a:pt x="284" y="123"/>
                  <a:pt x="280" y="124"/>
                  <a:pt x="287" y="119"/>
                </a:cubicBezTo>
                <a:cubicBezTo>
                  <a:pt x="294" y="113"/>
                  <a:pt x="297" y="116"/>
                  <a:pt x="300" y="115"/>
                </a:cubicBezTo>
                <a:cubicBezTo>
                  <a:pt x="303" y="113"/>
                  <a:pt x="313" y="112"/>
                  <a:pt x="323" y="110"/>
                </a:cubicBezTo>
                <a:cubicBezTo>
                  <a:pt x="333" y="109"/>
                  <a:pt x="332" y="114"/>
                  <a:pt x="329" y="115"/>
                </a:cubicBezTo>
                <a:cubicBezTo>
                  <a:pt x="327" y="116"/>
                  <a:pt x="325" y="118"/>
                  <a:pt x="319" y="123"/>
                </a:cubicBezTo>
                <a:cubicBezTo>
                  <a:pt x="314" y="128"/>
                  <a:pt x="321" y="125"/>
                  <a:pt x="329" y="126"/>
                </a:cubicBezTo>
                <a:cubicBezTo>
                  <a:pt x="337" y="127"/>
                  <a:pt x="334" y="126"/>
                  <a:pt x="340" y="125"/>
                </a:cubicBezTo>
                <a:cubicBezTo>
                  <a:pt x="346" y="124"/>
                  <a:pt x="345" y="126"/>
                  <a:pt x="354" y="126"/>
                </a:cubicBezTo>
                <a:cubicBezTo>
                  <a:pt x="363" y="126"/>
                  <a:pt x="359" y="124"/>
                  <a:pt x="361" y="121"/>
                </a:cubicBezTo>
                <a:cubicBezTo>
                  <a:pt x="364" y="118"/>
                  <a:pt x="364" y="121"/>
                  <a:pt x="372" y="122"/>
                </a:cubicBezTo>
                <a:cubicBezTo>
                  <a:pt x="380" y="122"/>
                  <a:pt x="372" y="115"/>
                  <a:pt x="372" y="114"/>
                </a:cubicBezTo>
                <a:cubicBezTo>
                  <a:pt x="372" y="112"/>
                  <a:pt x="378" y="109"/>
                  <a:pt x="382" y="106"/>
                </a:cubicBezTo>
                <a:cubicBezTo>
                  <a:pt x="387" y="102"/>
                  <a:pt x="375" y="107"/>
                  <a:pt x="372" y="107"/>
                </a:cubicBezTo>
                <a:cubicBezTo>
                  <a:pt x="369" y="107"/>
                  <a:pt x="361" y="103"/>
                  <a:pt x="359" y="103"/>
                </a:cubicBezTo>
                <a:cubicBezTo>
                  <a:pt x="356" y="102"/>
                  <a:pt x="357" y="95"/>
                  <a:pt x="359" y="94"/>
                </a:cubicBezTo>
                <a:cubicBezTo>
                  <a:pt x="361" y="92"/>
                  <a:pt x="357" y="86"/>
                  <a:pt x="357" y="85"/>
                </a:cubicBezTo>
                <a:cubicBezTo>
                  <a:pt x="357" y="83"/>
                  <a:pt x="348" y="73"/>
                  <a:pt x="346" y="70"/>
                </a:cubicBezTo>
                <a:cubicBezTo>
                  <a:pt x="344" y="66"/>
                  <a:pt x="355" y="65"/>
                  <a:pt x="359" y="61"/>
                </a:cubicBezTo>
                <a:cubicBezTo>
                  <a:pt x="362" y="58"/>
                  <a:pt x="367" y="60"/>
                  <a:pt x="375" y="59"/>
                </a:cubicBezTo>
                <a:cubicBezTo>
                  <a:pt x="382" y="58"/>
                  <a:pt x="385" y="58"/>
                  <a:pt x="390" y="58"/>
                </a:cubicBezTo>
                <a:cubicBezTo>
                  <a:pt x="395" y="57"/>
                  <a:pt x="395" y="56"/>
                  <a:pt x="404" y="54"/>
                </a:cubicBezTo>
                <a:cubicBezTo>
                  <a:pt x="413" y="52"/>
                  <a:pt x="412" y="53"/>
                  <a:pt x="421" y="51"/>
                </a:cubicBezTo>
                <a:cubicBezTo>
                  <a:pt x="430" y="49"/>
                  <a:pt x="427" y="50"/>
                  <a:pt x="438" y="49"/>
                </a:cubicBezTo>
                <a:cubicBezTo>
                  <a:pt x="448" y="47"/>
                  <a:pt x="449" y="42"/>
                  <a:pt x="449" y="42"/>
                </a:cubicBezTo>
                <a:cubicBezTo>
                  <a:pt x="449" y="42"/>
                  <a:pt x="461" y="39"/>
                  <a:pt x="467" y="36"/>
                </a:cubicBezTo>
                <a:cubicBezTo>
                  <a:pt x="473" y="34"/>
                  <a:pt x="474" y="34"/>
                  <a:pt x="480" y="31"/>
                </a:cubicBezTo>
                <a:cubicBezTo>
                  <a:pt x="485" y="28"/>
                  <a:pt x="489" y="28"/>
                  <a:pt x="495" y="24"/>
                </a:cubicBezTo>
                <a:cubicBezTo>
                  <a:pt x="501" y="21"/>
                  <a:pt x="507" y="25"/>
                  <a:pt x="510" y="24"/>
                </a:cubicBezTo>
                <a:cubicBezTo>
                  <a:pt x="513" y="22"/>
                  <a:pt x="515" y="23"/>
                  <a:pt x="522" y="21"/>
                </a:cubicBezTo>
                <a:cubicBezTo>
                  <a:pt x="528" y="19"/>
                  <a:pt x="539" y="21"/>
                  <a:pt x="543" y="19"/>
                </a:cubicBezTo>
                <a:cubicBezTo>
                  <a:pt x="547" y="17"/>
                  <a:pt x="553" y="17"/>
                  <a:pt x="565" y="13"/>
                </a:cubicBezTo>
                <a:cubicBezTo>
                  <a:pt x="577" y="9"/>
                  <a:pt x="578" y="14"/>
                  <a:pt x="586" y="13"/>
                </a:cubicBezTo>
                <a:cubicBezTo>
                  <a:pt x="595" y="12"/>
                  <a:pt x="602" y="9"/>
                  <a:pt x="617" y="5"/>
                </a:cubicBezTo>
                <a:cubicBezTo>
                  <a:pt x="633" y="0"/>
                  <a:pt x="623" y="2"/>
                  <a:pt x="632" y="1"/>
                </a:cubicBezTo>
                <a:cubicBezTo>
                  <a:pt x="642" y="1"/>
                  <a:pt x="643" y="5"/>
                  <a:pt x="651" y="6"/>
                </a:cubicBezTo>
                <a:cubicBezTo>
                  <a:pt x="660" y="6"/>
                  <a:pt x="655" y="7"/>
                  <a:pt x="651" y="10"/>
                </a:cubicBezTo>
                <a:cubicBezTo>
                  <a:pt x="647" y="12"/>
                  <a:pt x="652" y="11"/>
                  <a:pt x="665" y="11"/>
                </a:cubicBezTo>
                <a:cubicBezTo>
                  <a:pt x="679" y="11"/>
                  <a:pt x="675" y="9"/>
                  <a:pt x="684" y="10"/>
                </a:cubicBezTo>
                <a:cubicBezTo>
                  <a:pt x="692" y="11"/>
                  <a:pt x="689" y="15"/>
                  <a:pt x="687" y="20"/>
                </a:cubicBezTo>
                <a:cubicBezTo>
                  <a:pt x="685" y="25"/>
                  <a:pt x="689" y="22"/>
                  <a:pt x="697" y="21"/>
                </a:cubicBezTo>
                <a:cubicBezTo>
                  <a:pt x="705" y="19"/>
                  <a:pt x="702" y="20"/>
                  <a:pt x="714" y="20"/>
                </a:cubicBezTo>
                <a:cubicBezTo>
                  <a:pt x="725" y="20"/>
                  <a:pt x="722" y="21"/>
                  <a:pt x="730" y="22"/>
                </a:cubicBezTo>
                <a:cubicBezTo>
                  <a:pt x="738" y="23"/>
                  <a:pt x="745" y="25"/>
                  <a:pt x="755" y="27"/>
                </a:cubicBezTo>
                <a:cubicBezTo>
                  <a:pt x="764" y="29"/>
                  <a:pt x="761" y="27"/>
                  <a:pt x="773" y="25"/>
                </a:cubicBezTo>
                <a:cubicBezTo>
                  <a:pt x="785" y="24"/>
                  <a:pt x="779" y="26"/>
                  <a:pt x="795" y="30"/>
                </a:cubicBezTo>
                <a:cubicBezTo>
                  <a:pt x="810" y="33"/>
                  <a:pt x="800" y="30"/>
                  <a:pt x="810" y="27"/>
                </a:cubicBezTo>
                <a:cubicBezTo>
                  <a:pt x="820" y="25"/>
                  <a:pt x="815" y="27"/>
                  <a:pt x="826" y="27"/>
                </a:cubicBezTo>
                <a:cubicBezTo>
                  <a:pt x="837" y="27"/>
                  <a:pt x="834" y="29"/>
                  <a:pt x="844" y="36"/>
                </a:cubicBezTo>
                <a:cubicBezTo>
                  <a:pt x="849" y="40"/>
                  <a:pt x="851" y="40"/>
                  <a:pt x="851" y="40"/>
                </a:cubicBezTo>
                <a:cubicBezTo>
                  <a:pt x="823" y="63"/>
                  <a:pt x="590" y="249"/>
                  <a:pt x="575" y="269"/>
                </a:cubicBezTo>
                <a:cubicBezTo>
                  <a:pt x="584" y="270"/>
                  <a:pt x="580" y="273"/>
                  <a:pt x="589" y="272"/>
                </a:cubicBezTo>
                <a:cubicBezTo>
                  <a:pt x="597" y="270"/>
                  <a:pt x="600" y="268"/>
                  <a:pt x="604" y="268"/>
                </a:cubicBezTo>
                <a:cubicBezTo>
                  <a:pt x="608" y="268"/>
                  <a:pt x="614" y="266"/>
                  <a:pt x="610" y="269"/>
                </a:cubicBezTo>
                <a:cubicBezTo>
                  <a:pt x="607" y="273"/>
                  <a:pt x="604" y="273"/>
                  <a:pt x="604" y="276"/>
                </a:cubicBezTo>
                <a:cubicBezTo>
                  <a:pt x="605" y="280"/>
                  <a:pt x="605" y="280"/>
                  <a:pt x="606" y="286"/>
                </a:cubicBezTo>
                <a:cubicBezTo>
                  <a:pt x="608" y="292"/>
                  <a:pt x="611" y="292"/>
                  <a:pt x="609" y="296"/>
                </a:cubicBezTo>
                <a:cubicBezTo>
                  <a:pt x="607" y="300"/>
                  <a:pt x="605" y="303"/>
                  <a:pt x="608" y="304"/>
                </a:cubicBezTo>
                <a:cubicBezTo>
                  <a:pt x="610" y="304"/>
                  <a:pt x="612" y="306"/>
                  <a:pt x="616" y="304"/>
                </a:cubicBezTo>
                <a:cubicBezTo>
                  <a:pt x="620" y="301"/>
                  <a:pt x="624" y="301"/>
                  <a:pt x="630" y="298"/>
                </a:cubicBezTo>
                <a:cubicBezTo>
                  <a:pt x="635" y="296"/>
                  <a:pt x="639" y="292"/>
                  <a:pt x="641" y="290"/>
                </a:cubicBezTo>
                <a:cubicBezTo>
                  <a:pt x="643" y="288"/>
                  <a:pt x="648" y="287"/>
                  <a:pt x="654" y="286"/>
                </a:cubicBezTo>
                <a:cubicBezTo>
                  <a:pt x="659" y="285"/>
                  <a:pt x="660" y="285"/>
                  <a:pt x="662" y="285"/>
                </a:cubicBezTo>
                <a:cubicBezTo>
                  <a:pt x="663" y="284"/>
                  <a:pt x="666" y="282"/>
                  <a:pt x="668" y="284"/>
                </a:cubicBezTo>
                <a:cubicBezTo>
                  <a:pt x="670" y="286"/>
                  <a:pt x="670" y="286"/>
                  <a:pt x="669" y="289"/>
                </a:cubicBezTo>
                <a:cubicBezTo>
                  <a:pt x="667" y="292"/>
                  <a:pt x="665" y="293"/>
                  <a:pt x="667" y="297"/>
                </a:cubicBezTo>
                <a:cubicBezTo>
                  <a:pt x="670" y="301"/>
                  <a:pt x="671" y="303"/>
                  <a:pt x="670" y="306"/>
                </a:cubicBezTo>
                <a:cubicBezTo>
                  <a:pt x="669" y="309"/>
                  <a:pt x="674" y="311"/>
                  <a:pt x="673" y="314"/>
                </a:cubicBezTo>
                <a:cubicBezTo>
                  <a:pt x="673" y="314"/>
                  <a:pt x="670" y="318"/>
                  <a:pt x="670" y="322"/>
                </a:cubicBezTo>
                <a:cubicBezTo>
                  <a:pt x="670" y="326"/>
                  <a:pt x="667" y="331"/>
                  <a:pt x="668" y="334"/>
                </a:cubicBezTo>
                <a:cubicBezTo>
                  <a:pt x="668" y="338"/>
                  <a:pt x="666" y="342"/>
                  <a:pt x="665" y="347"/>
                </a:cubicBezTo>
                <a:cubicBezTo>
                  <a:pt x="664" y="351"/>
                  <a:pt x="663" y="351"/>
                  <a:pt x="662" y="354"/>
                </a:cubicBezTo>
                <a:cubicBezTo>
                  <a:pt x="661" y="358"/>
                  <a:pt x="658" y="361"/>
                  <a:pt x="659" y="363"/>
                </a:cubicBezTo>
                <a:cubicBezTo>
                  <a:pt x="660" y="365"/>
                  <a:pt x="663" y="366"/>
                  <a:pt x="666" y="368"/>
                </a:cubicBezTo>
                <a:cubicBezTo>
                  <a:pt x="669" y="370"/>
                  <a:pt x="668" y="369"/>
                  <a:pt x="673" y="373"/>
                </a:cubicBezTo>
                <a:cubicBezTo>
                  <a:pt x="677" y="377"/>
                  <a:pt x="681" y="379"/>
                  <a:pt x="681" y="381"/>
                </a:cubicBezTo>
                <a:close/>
              </a:path>
            </a:pathLst>
          </a:custGeom>
          <a:solidFill>
            <a:schemeClr val="accent1">
              <a:lumMod val="75000"/>
            </a:schemeClr>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16">
            <a:extLst>
              <a:ext uri="{FF2B5EF4-FFF2-40B4-BE49-F238E27FC236}">
                <a16:creationId xmlns:a16="http://schemas.microsoft.com/office/drawing/2014/main" id="{1486AA94-90AD-48FD-9620-4839A94384A5}"/>
              </a:ext>
            </a:extLst>
          </p:cNvPr>
          <p:cNvSpPr>
            <a:spLocks noEditPoints="1"/>
          </p:cNvSpPr>
          <p:nvPr/>
        </p:nvSpPr>
        <p:spPr bwMode="auto">
          <a:xfrm>
            <a:off x="885816" y="3962400"/>
            <a:ext cx="3076584" cy="1501776"/>
          </a:xfrm>
          <a:custGeom>
            <a:avLst/>
            <a:gdLst>
              <a:gd name="T0" fmla="*/ 1515 w 1616"/>
              <a:gd name="T1" fmla="*/ 518 h 788"/>
              <a:gd name="T2" fmla="*/ 1542 w 1616"/>
              <a:gd name="T3" fmla="*/ 454 h 788"/>
              <a:gd name="T4" fmla="*/ 1530 w 1616"/>
              <a:gd name="T5" fmla="*/ 376 h 788"/>
              <a:gd name="T6" fmla="*/ 1488 w 1616"/>
              <a:gd name="T7" fmla="*/ 359 h 788"/>
              <a:gd name="T8" fmla="*/ 1417 w 1616"/>
              <a:gd name="T9" fmla="*/ 374 h 788"/>
              <a:gd name="T10" fmla="*/ 1421 w 1616"/>
              <a:gd name="T11" fmla="*/ 322 h 788"/>
              <a:gd name="T12" fmla="*/ 1340 w 1616"/>
              <a:gd name="T13" fmla="*/ 287 h 788"/>
              <a:gd name="T14" fmla="*/ 1260 w 1616"/>
              <a:gd name="T15" fmla="*/ 319 h 788"/>
              <a:gd name="T16" fmla="*/ 1233 w 1616"/>
              <a:gd name="T17" fmla="*/ 400 h 788"/>
              <a:gd name="T18" fmla="*/ 1127 w 1616"/>
              <a:gd name="T19" fmla="*/ 498 h 788"/>
              <a:gd name="T20" fmla="*/ 1070 w 1616"/>
              <a:gd name="T21" fmla="*/ 578 h 788"/>
              <a:gd name="T22" fmla="*/ 1073 w 1616"/>
              <a:gd name="T23" fmla="*/ 523 h 788"/>
              <a:gd name="T24" fmla="*/ 1010 w 1616"/>
              <a:gd name="T25" fmla="*/ 456 h 788"/>
              <a:gd name="T26" fmla="*/ 908 w 1616"/>
              <a:gd name="T27" fmla="*/ 410 h 788"/>
              <a:gd name="T28" fmla="*/ 964 w 1616"/>
              <a:gd name="T29" fmla="*/ 303 h 788"/>
              <a:gd name="T30" fmla="*/ 1076 w 1616"/>
              <a:gd name="T31" fmla="*/ 251 h 788"/>
              <a:gd name="T32" fmla="*/ 1139 w 1616"/>
              <a:gd name="T33" fmla="*/ 198 h 788"/>
              <a:gd name="T34" fmla="*/ 1245 w 1616"/>
              <a:gd name="T35" fmla="*/ 202 h 788"/>
              <a:gd name="T36" fmla="*/ 1316 w 1616"/>
              <a:gd name="T37" fmla="*/ 132 h 788"/>
              <a:gd name="T38" fmla="*/ 1278 w 1616"/>
              <a:gd name="T39" fmla="*/ 113 h 788"/>
              <a:gd name="T40" fmla="*/ 1219 w 1616"/>
              <a:gd name="T41" fmla="*/ 159 h 788"/>
              <a:gd name="T42" fmla="*/ 1173 w 1616"/>
              <a:gd name="T43" fmla="*/ 128 h 788"/>
              <a:gd name="T44" fmla="*/ 1182 w 1616"/>
              <a:gd name="T45" fmla="*/ 63 h 788"/>
              <a:gd name="T46" fmla="*/ 1233 w 1616"/>
              <a:gd name="T47" fmla="*/ 1 h 788"/>
              <a:gd name="T48" fmla="*/ 1138 w 1616"/>
              <a:gd name="T49" fmla="*/ 68 h 788"/>
              <a:gd name="T50" fmla="*/ 1105 w 1616"/>
              <a:gd name="T51" fmla="*/ 134 h 788"/>
              <a:gd name="T52" fmla="*/ 1089 w 1616"/>
              <a:gd name="T53" fmla="*/ 124 h 788"/>
              <a:gd name="T54" fmla="*/ 1035 w 1616"/>
              <a:gd name="T55" fmla="*/ 133 h 788"/>
              <a:gd name="T56" fmla="*/ 935 w 1616"/>
              <a:gd name="T57" fmla="*/ 151 h 788"/>
              <a:gd name="T58" fmla="*/ 866 w 1616"/>
              <a:gd name="T59" fmla="*/ 145 h 788"/>
              <a:gd name="T60" fmla="*/ 718 w 1616"/>
              <a:gd name="T61" fmla="*/ 152 h 788"/>
              <a:gd name="T62" fmla="*/ 603 w 1616"/>
              <a:gd name="T63" fmla="*/ 107 h 788"/>
              <a:gd name="T64" fmla="*/ 523 w 1616"/>
              <a:gd name="T65" fmla="*/ 96 h 788"/>
              <a:gd name="T66" fmla="*/ 352 w 1616"/>
              <a:gd name="T67" fmla="*/ 117 h 788"/>
              <a:gd name="T68" fmla="*/ 29 w 1616"/>
              <a:gd name="T69" fmla="*/ 343 h 788"/>
              <a:gd name="T70" fmla="*/ 94 w 1616"/>
              <a:gd name="T71" fmla="*/ 356 h 788"/>
              <a:gd name="T72" fmla="*/ 98 w 1616"/>
              <a:gd name="T73" fmla="*/ 440 h 788"/>
              <a:gd name="T74" fmla="*/ 39 w 1616"/>
              <a:gd name="T75" fmla="*/ 508 h 788"/>
              <a:gd name="T76" fmla="*/ 69 w 1616"/>
              <a:gd name="T77" fmla="*/ 556 h 788"/>
              <a:gd name="T78" fmla="*/ 704 w 1616"/>
              <a:gd name="T79" fmla="*/ 636 h 788"/>
              <a:gd name="T80" fmla="*/ 784 w 1616"/>
              <a:gd name="T81" fmla="*/ 659 h 788"/>
              <a:gd name="T82" fmla="*/ 896 w 1616"/>
              <a:gd name="T83" fmla="*/ 646 h 788"/>
              <a:gd name="T84" fmla="*/ 990 w 1616"/>
              <a:gd name="T85" fmla="*/ 732 h 788"/>
              <a:gd name="T86" fmla="*/ 1206 w 1616"/>
              <a:gd name="T87" fmla="*/ 726 h 788"/>
              <a:gd name="T88" fmla="*/ 1274 w 1616"/>
              <a:gd name="T89" fmla="*/ 731 h 788"/>
              <a:gd name="T90" fmla="*/ 1325 w 1616"/>
              <a:gd name="T91" fmla="*/ 742 h 788"/>
              <a:gd name="T92" fmla="*/ 1343 w 1616"/>
              <a:gd name="T93" fmla="*/ 756 h 788"/>
              <a:gd name="T94" fmla="*/ 1426 w 1616"/>
              <a:gd name="T95" fmla="*/ 718 h 788"/>
              <a:gd name="T96" fmla="*/ 1358 w 1616"/>
              <a:gd name="T97" fmla="*/ 716 h 788"/>
              <a:gd name="T98" fmla="*/ 1320 w 1616"/>
              <a:gd name="T99" fmla="*/ 661 h 788"/>
              <a:gd name="T100" fmla="*/ 1307 w 1616"/>
              <a:gd name="T101" fmla="*/ 639 h 788"/>
              <a:gd name="T102" fmla="*/ 1351 w 1616"/>
              <a:gd name="T103" fmla="*/ 602 h 788"/>
              <a:gd name="T104" fmla="*/ 1514 w 1616"/>
              <a:gd name="T105" fmla="*/ 587 h 788"/>
              <a:gd name="T106" fmla="*/ 492 w 1616"/>
              <a:gd name="T107" fmla="*/ 208 h 788"/>
              <a:gd name="T108" fmla="*/ 506 w 1616"/>
              <a:gd name="T109" fmla="*/ 182 h 788"/>
              <a:gd name="T110" fmla="*/ 587 w 1616"/>
              <a:gd name="T111" fmla="*/ 187 h 788"/>
              <a:gd name="T112" fmla="*/ 504 w 1616"/>
              <a:gd name="T113" fmla="*/ 220 h 788"/>
              <a:gd name="T114" fmla="*/ 605 w 1616"/>
              <a:gd name="T115" fmla="*/ 303 h 788"/>
              <a:gd name="T116" fmla="*/ 558 w 1616"/>
              <a:gd name="T117" fmla="*/ 292 h 788"/>
              <a:gd name="T118" fmla="*/ 679 w 1616"/>
              <a:gd name="T119" fmla="*/ 279 h 788"/>
              <a:gd name="T120" fmla="*/ 705 w 1616"/>
              <a:gd name="T121" fmla="*/ 551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16" h="788">
                <a:moveTo>
                  <a:pt x="1608" y="526"/>
                </a:moveTo>
                <a:cubicBezTo>
                  <a:pt x="1613" y="520"/>
                  <a:pt x="1616" y="518"/>
                  <a:pt x="1612" y="516"/>
                </a:cubicBezTo>
                <a:cubicBezTo>
                  <a:pt x="1607" y="514"/>
                  <a:pt x="1606" y="511"/>
                  <a:pt x="1603" y="511"/>
                </a:cubicBezTo>
                <a:cubicBezTo>
                  <a:pt x="1601" y="511"/>
                  <a:pt x="1595" y="507"/>
                  <a:pt x="1593" y="509"/>
                </a:cubicBezTo>
                <a:cubicBezTo>
                  <a:pt x="1591" y="511"/>
                  <a:pt x="1581" y="521"/>
                  <a:pt x="1584" y="515"/>
                </a:cubicBezTo>
                <a:cubicBezTo>
                  <a:pt x="1587" y="509"/>
                  <a:pt x="1592" y="506"/>
                  <a:pt x="1589" y="502"/>
                </a:cubicBezTo>
                <a:cubicBezTo>
                  <a:pt x="1585" y="498"/>
                  <a:pt x="1575" y="498"/>
                  <a:pt x="1571" y="500"/>
                </a:cubicBezTo>
                <a:cubicBezTo>
                  <a:pt x="1567" y="502"/>
                  <a:pt x="1558" y="506"/>
                  <a:pt x="1552" y="508"/>
                </a:cubicBezTo>
                <a:cubicBezTo>
                  <a:pt x="1546" y="511"/>
                  <a:pt x="1550" y="509"/>
                  <a:pt x="1533" y="514"/>
                </a:cubicBezTo>
                <a:cubicBezTo>
                  <a:pt x="1515" y="519"/>
                  <a:pt x="1508" y="523"/>
                  <a:pt x="1515" y="518"/>
                </a:cubicBezTo>
                <a:cubicBezTo>
                  <a:pt x="1521" y="513"/>
                  <a:pt x="1519" y="512"/>
                  <a:pt x="1531" y="509"/>
                </a:cubicBezTo>
                <a:cubicBezTo>
                  <a:pt x="1542" y="506"/>
                  <a:pt x="1546" y="500"/>
                  <a:pt x="1554" y="499"/>
                </a:cubicBezTo>
                <a:cubicBezTo>
                  <a:pt x="1563" y="498"/>
                  <a:pt x="1562" y="497"/>
                  <a:pt x="1574" y="493"/>
                </a:cubicBezTo>
                <a:cubicBezTo>
                  <a:pt x="1586" y="489"/>
                  <a:pt x="1600" y="490"/>
                  <a:pt x="1593" y="485"/>
                </a:cubicBezTo>
                <a:cubicBezTo>
                  <a:pt x="1587" y="480"/>
                  <a:pt x="1591" y="479"/>
                  <a:pt x="1580" y="478"/>
                </a:cubicBezTo>
                <a:cubicBezTo>
                  <a:pt x="1569" y="478"/>
                  <a:pt x="1562" y="474"/>
                  <a:pt x="1560" y="474"/>
                </a:cubicBezTo>
                <a:cubicBezTo>
                  <a:pt x="1557" y="474"/>
                  <a:pt x="1555" y="467"/>
                  <a:pt x="1550" y="467"/>
                </a:cubicBezTo>
                <a:cubicBezTo>
                  <a:pt x="1546" y="467"/>
                  <a:pt x="1537" y="467"/>
                  <a:pt x="1535" y="467"/>
                </a:cubicBezTo>
                <a:cubicBezTo>
                  <a:pt x="1533" y="467"/>
                  <a:pt x="1543" y="462"/>
                  <a:pt x="1542" y="460"/>
                </a:cubicBezTo>
                <a:cubicBezTo>
                  <a:pt x="1541" y="458"/>
                  <a:pt x="1549" y="456"/>
                  <a:pt x="1542" y="454"/>
                </a:cubicBezTo>
                <a:cubicBezTo>
                  <a:pt x="1535" y="452"/>
                  <a:pt x="1536" y="450"/>
                  <a:pt x="1532" y="448"/>
                </a:cubicBezTo>
                <a:cubicBezTo>
                  <a:pt x="1527" y="446"/>
                  <a:pt x="1521" y="442"/>
                  <a:pt x="1524" y="441"/>
                </a:cubicBezTo>
                <a:cubicBezTo>
                  <a:pt x="1526" y="440"/>
                  <a:pt x="1518" y="438"/>
                  <a:pt x="1527" y="434"/>
                </a:cubicBezTo>
                <a:cubicBezTo>
                  <a:pt x="1535" y="430"/>
                  <a:pt x="1530" y="428"/>
                  <a:pt x="1534" y="425"/>
                </a:cubicBezTo>
                <a:cubicBezTo>
                  <a:pt x="1539" y="422"/>
                  <a:pt x="1530" y="417"/>
                  <a:pt x="1536" y="416"/>
                </a:cubicBezTo>
                <a:cubicBezTo>
                  <a:pt x="1542" y="414"/>
                  <a:pt x="1533" y="412"/>
                  <a:pt x="1538" y="408"/>
                </a:cubicBezTo>
                <a:cubicBezTo>
                  <a:pt x="1542" y="404"/>
                  <a:pt x="1531" y="398"/>
                  <a:pt x="1534" y="397"/>
                </a:cubicBezTo>
                <a:cubicBezTo>
                  <a:pt x="1538" y="396"/>
                  <a:pt x="1541" y="392"/>
                  <a:pt x="1532" y="391"/>
                </a:cubicBezTo>
                <a:cubicBezTo>
                  <a:pt x="1523" y="390"/>
                  <a:pt x="1530" y="387"/>
                  <a:pt x="1527" y="385"/>
                </a:cubicBezTo>
                <a:cubicBezTo>
                  <a:pt x="1524" y="382"/>
                  <a:pt x="1534" y="381"/>
                  <a:pt x="1530" y="376"/>
                </a:cubicBezTo>
                <a:cubicBezTo>
                  <a:pt x="1526" y="371"/>
                  <a:pt x="1530" y="368"/>
                  <a:pt x="1528" y="366"/>
                </a:cubicBezTo>
                <a:cubicBezTo>
                  <a:pt x="1527" y="365"/>
                  <a:pt x="1518" y="365"/>
                  <a:pt x="1522" y="362"/>
                </a:cubicBezTo>
                <a:cubicBezTo>
                  <a:pt x="1526" y="360"/>
                  <a:pt x="1521" y="362"/>
                  <a:pt x="1523" y="356"/>
                </a:cubicBezTo>
                <a:cubicBezTo>
                  <a:pt x="1525" y="350"/>
                  <a:pt x="1518" y="349"/>
                  <a:pt x="1521" y="349"/>
                </a:cubicBezTo>
                <a:cubicBezTo>
                  <a:pt x="1524" y="350"/>
                  <a:pt x="1517" y="348"/>
                  <a:pt x="1519" y="344"/>
                </a:cubicBezTo>
                <a:cubicBezTo>
                  <a:pt x="1521" y="340"/>
                  <a:pt x="1519" y="332"/>
                  <a:pt x="1518" y="334"/>
                </a:cubicBezTo>
                <a:cubicBezTo>
                  <a:pt x="1516" y="336"/>
                  <a:pt x="1506" y="338"/>
                  <a:pt x="1506" y="342"/>
                </a:cubicBezTo>
                <a:cubicBezTo>
                  <a:pt x="1506" y="346"/>
                  <a:pt x="1501" y="348"/>
                  <a:pt x="1500" y="349"/>
                </a:cubicBezTo>
                <a:cubicBezTo>
                  <a:pt x="1499" y="351"/>
                  <a:pt x="1494" y="348"/>
                  <a:pt x="1494" y="352"/>
                </a:cubicBezTo>
                <a:cubicBezTo>
                  <a:pt x="1494" y="357"/>
                  <a:pt x="1490" y="356"/>
                  <a:pt x="1488" y="359"/>
                </a:cubicBezTo>
                <a:cubicBezTo>
                  <a:pt x="1486" y="363"/>
                  <a:pt x="1483" y="363"/>
                  <a:pt x="1482" y="365"/>
                </a:cubicBezTo>
                <a:cubicBezTo>
                  <a:pt x="1482" y="367"/>
                  <a:pt x="1475" y="367"/>
                  <a:pt x="1474" y="370"/>
                </a:cubicBezTo>
                <a:cubicBezTo>
                  <a:pt x="1474" y="372"/>
                  <a:pt x="1474" y="375"/>
                  <a:pt x="1468" y="376"/>
                </a:cubicBezTo>
                <a:cubicBezTo>
                  <a:pt x="1461" y="376"/>
                  <a:pt x="1461" y="374"/>
                  <a:pt x="1459" y="376"/>
                </a:cubicBezTo>
                <a:cubicBezTo>
                  <a:pt x="1456" y="379"/>
                  <a:pt x="1456" y="380"/>
                  <a:pt x="1451" y="382"/>
                </a:cubicBezTo>
                <a:cubicBezTo>
                  <a:pt x="1445" y="385"/>
                  <a:pt x="1441" y="386"/>
                  <a:pt x="1438" y="388"/>
                </a:cubicBezTo>
                <a:cubicBezTo>
                  <a:pt x="1435" y="390"/>
                  <a:pt x="1431" y="391"/>
                  <a:pt x="1430" y="391"/>
                </a:cubicBezTo>
                <a:cubicBezTo>
                  <a:pt x="1429" y="390"/>
                  <a:pt x="1431" y="393"/>
                  <a:pt x="1428" y="388"/>
                </a:cubicBezTo>
                <a:cubicBezTo>
                  <a:pt x="1425" y="383"/>
                  <a:pt x="1429" y="384"/>
                  <a:pt x="1423" y="381"/>
                </a:cubicBezTo>
                <a:cubicBezTo>
                  <a:pt x="1416" y="378"/>
                  <a:pt x="1416" y="377"/>
                  <a:pt x="1417" y="374"/>
                </a:cubicBezTo>
                <a:cubicBezTo>
                  <a:pt x="1417" y="372"/>
                  <a:pt x="1400" y="380"/>
                  <a:pt x="1402" y="374"/>
                </a:cubicBezTo>
                <a:cubicBezTo>
                  <a:pt x="1404" y="369"/>
                  <a:pt x="1382" y="382"/>
                  <a:pt x="1391" y="375"/>
                </a:cubicBezTo>
                <a:cubicBezTo>
                  <a:pt x="1401" y="368"/>
                  <a:pt x="1398" y="367"/>
                  <a:pt x="1404" y="365"/>
                </a:cubicBezTo>
                <a:cubicBezTo>
                  <a:pt x="1410" y="364"/>
                  <a:pt x="1406" y="363"/>
                  <a:pt x="1408" y="357"/>
                </a:cubicBezTo>
                <a:cubicBezTo>
                  <a:pt x="1410" y="352"/>
                  <a:pt x="1407" y="353"/>
                  <a:pt x="1410" y="348"/>
                </a:cubicBezTo>
                <a:cubicBezTo>
                  <a:pt x="1413" y="344"/>
                  <a:pt x="1406" y="343"/>
                  <a:pt x="1413" y="339"/>
                </a:cubicBezTo>
                <a:cubicBezTo>
                  <a:pt x="1421" y="335"/>
                  <a:pt x="1417" y="335"/>
                  <a:pt x="1422" y="331"/>
                </a:cubicBezTo>
                <a:cubicBezTo>
                  <a:pt x="1428" y="327"/>
                  <a:pt x="1426" y="326"/>
                  <a:pt x="1429" y="324"/>
                </a:cubicBezTo>
                <a:cubicBezTo>
                  <a:pt x="1433" y="322"/>
                  <a:pt x="1434" y="315"/>
                  <a:pt x="1430" y="319"/>
                </a:cubicBezTo>
                <a:cubicBezTo>
                  <a:pt x="1426" y="322"/>
                  <a:pt x="1424" y="326"/>
                  <a:pt x="1421" y="322"/>
                </a:cubicBezTo>
                <a:cubicBezTo>
                  <a:pt x="1418" y="319"/>
                  <a:pt x="1416" y="316"/>
                  <a:pt x="1411" y="316"/>
                </a:cubicBezTo>
                <a:cubicBezTo>
                  <a:pt x="1406" y="316"/>
                  <a:pt x="1398" y="315"/>
                  <a:pt x="1397" y="315"/>
                </a:cubicBezTo>
                <a:cubicBezTo>
                  <a:pt x="1396" y="315"/>
                  <a:pt x="1393" y="312"/>
                  <a:pt x="1396" y="307"/>
                </a:cubicBezTo>
                <a:cubicBezTo>
                  <a:pt x="1400" y="302"/>
                  <a:pt x="1407" y="303"/>
                  <a:pt x="1400" y="301"/>
                </a:cubicBezTo>
                <a:cubicBezTo>
                  <a:pt x="1393" y="298"/>
                  <a:pt x="1393" y="300"/>
                  <a:pt x="1389" y="295"/>
                </a:cubicBezTo>
                <a:cubicBezTo>
                  <a:pt x="1386" y="289"/>
                  <a:pt x="1384" y="287"/>
                  <a:pt x="1382" y="288"/>
                </a:cubicBezTo>
                <a:cubicBezTo>
                  <a:pt x="1379" y="289"/>
                  <a:pt x="1381" y="284"/>
                  <a:pt x="1375" y="284"/>
                </a:cubicBezTo>
                <a:cubicBezTo>
                  <a:pt x="1370" y="284"/>
                  <a:pt x="1362" y="281"/>
                  <a:pt x="1360" y="282"/>
                </a:cubicBezTo>
                <a:cubicBezTo>
                  <a:pt x="1358" y="284"/>
                  <a:pt x="1358" y="286"/>
                  <a:pt x="1353" y="287"/>
                </a:cubicBezTo>
                <a:cubicBezTo>
                  <a:pt x="1348" y="288"/>
                  <a:pt x="1347" y="287"/>
                  <a:pt x="1340" y="287"/>
                </a:cubicBezTo>
                <a:cubicBezTo>
                  <a:pt x="1334" y="287"/>
                  <a:pt x="1336" y="285"/>
                  <a:pt x="1330" y="285"/>
                </a:cubicBezTo>
                <a:cubicBezTo>
                  <a:pt x="1324" y="285"/>
                  <a:pt x="1322" y="285"/>
                  <a:pt x="1319" y="285"/>
                </a:cubicBezTo>
                <a:cubicBezTo>
                  <a:pt x="1315" y="284"/>
                  <a:pt x="1311" y="279"/>
                  <a:pt x="1308" y="279"/>
                </a:cubicBezTo>
                <a:cubicBezTo>
                  <a:pt x="1305" y="279"/>
                  <a:pt x="1299" y="279"/>
                  <a:pt x="1298" y="280"/>
                </a:cubicBezTo>
                <a:cubicBezTo>
                  <a:pt x="1297" y="282"/>
                  <a:pt x="1291" y="279"/>
                  <a:pt x="1288" y="283"/>
                </a:cubicBezTo>
                <a:cubicBezTo>
                  <a:pt x="1285" y="287"/>
                  <a:pt x="1279" y="288"/>
                  <a:pt x="1279" y="290"/>
                </a:cubicBezTo>
                <a:cubicBezTo>
                  <a:pt x="1279" y="293"/>
                  <a:pt x="1278" y="296"/>
                  <a:pt x="1278" y="299"/>
                </a:cubicBezTo>
                <a:cubicBezTo>
                  <a:pt x="1278" y="301"/>
                  <a:pt x="1284" y="302"/>
                  <a:pt x="1278" y="306"/>
                </a:cubicBezTo>
                <a:cubicBezTo>
                  <a:pt x="1272" y="310"/>
                  <a:pt x="1273" y="311"/>
                  <a:pt x="1268" y="315"/>
                </a:cubicBezTo>
                <a:cubicBezTo>
                  <a:pt x="1262" y="318"/>
                  <a:pt x="1265" y="317"/>
                  <a:pt x="1260" y="319"/>
                </a:cubicBezTo>
                <a:cubicBezTo>
                  <a:pt x="1254" y="322"/>
                  <a:pt x="1247" y="324"/>
                  <a:pt x="1253" y="325"/>
                </a:cubicBezTo>
                <a:cubicBezTo>
                  <a:pt x="1260" y="326"/>
                  <a:pt x="1267" y="324"/>
                  <a:pt x="1266" y="326"/>
                </a:cubicBezTo>
                <a:cubicBezTo>
                  <a:pt x="1265" y="328"/>
                  <a:pt x="1259" y="332"/>
                  <a:pt x="1259" y="334"/>
                </a:cubicBezTo>
                <a:cubicBezTo>
                  <a:pt x="1260" y="337"/>
                  <a:pt x="1262" y="341"/>
                  <a:pt x="1260" y="344"/>
                </a:cubicBezTo>
                <a:cubicBezTo>
                  <a:pt x="1258" y="346"/>
                  <a:pt x="1254" y="352"/>
                  <a:pt x="1251" y="353"/>
                </a:cubicBezTo>
                <a:cubicBezTo>
                  <a:pt x="1249" y="354"/>
                  <a:pt x="1249" y="354"/>
                  <a:pt x="1240" y="359"/>
                </a:cubicBezTo>
                <a:cubicBezTo>
                  <a:pt x="1231" y="365"/>
                  <a:pt x="1228" y="365"/>
                  <a:pt x="1225" y="368"/>
                </a:cubicBezTo>
                <a:cubicBezTo>
                  <a:pt x="1222" y="372"/>
                  <a:pt x="1214" y="370"/>
                  <a:pt x="1215" y="375"/>
                </a:cubicBezTo>
                <a:cubicBezTo>
                  <a:pt x="1216" y="380"/>
                  <a:pt x="1220" y="380"/>
                  <a:pt x="1224" y="387"/>
                </a:cubicBezTo>
                <a:cubicBezTo>
                  <a:pt x="1229" y="394"/>
                  <a:pt x="1235" y="394"/>
                  <a:pt x="1233" y="400"/>
                </a:cubicBezTo>
                <a:cubicBezTo>
                  <a:pt x="1232" y="407"/>
                  <a:pt x="1232" y="412"/>
                  <a:pt x="1230" y="419"/>
                </a:cubicBezTo>
                <a:cubicBezTo>
                  <a:pt x="1227" y="427"/>
                  <a:pt x="1224" y="428"/>
                  <a:pt x="1221" y="433"/>
                </a:cubicBezTo>
                <a:cubicBezTo>
                  <a:pt x="1218" y="439"/>
                  <a:pt x="1216" y="439"/>
                  <a:pt x="1211" y="445"/>
                </a:cubicBezTo>
                <a:cubicBezTo>
                  <a:pt x="1207" y="450"/>
                  <a:pt x="1195" y="456"/>
                  <a:pt x="1192" y="458"/>
                </a:cubicBezTo>
                <a:cubicBezTo>
                  <a:pt x="1190" y="460"/>
                  <a:pt x="1186" y="464"/>
                  <a:pt x="1179" y="466"/>
                </a:cubicBezTo>
                <a:cubicBezTo>
                  <a:pt x="1172" y="468"/>
                  <a:pt x="1173" y="469"/>
                  <a:pt x="1166" y="471"/>
                </a:cubicBezTo>
                <a:cubicBezTo>
                  <a:pt x="1159" y="473"/>
                  <a:pt x="1157" y="471"/>
                  <a:pt x="1151" y="474"/>
                </a:cubicBezTo>
                <a:cubicBezTo>
                  <a:pt x="1145" y="477"/>
                  <a:pt x="1138" y="480"/>
                  <a:pt x="1134" y="482"/>
                </a:cubicBezTo>
                <a:cubicBezTo>
                  <a:pt x="1130" y="484"/>
                  <a:pt x="1126" y="482"/>
                  <a:pt x="1126" y="486"/>
                </a:cubicBezTo>
                <a:cubicBezTo>
                  <a:pt x="1126" y="490"/>
                  <a:pt x="1125" y="496"/>
                  <a:pt x="1127" y="498"/>
                </a:cubicBezTo>
                <a:cubicBezTo>
                  <a:pt x="1129" y="500"/>
                  <a:pt x="1130" y="501"/>
                  <a:pt x="1128" y="506"/>
                </a:cubicBezTo>
                <a:cubicBezTo>
                  <a:pt x="1126" y="512"/>
                  <a:pt x="1119" y="518"/>
                  <a:pt x="1119" y="521"/>
                </a:cubicBezTo>
                <a:cubicBezTo>
                  <a:pt x="1119" y="525"/>
                  <a:pt x="1117" y="522"/>
                  <a:pt x="1117" y="528"/>
                </a:cubicBezTo>
                <a:cubicBezTo>
                  <a:pt x="1117" y="535"/>
                  <a:pt x="1111" y="541"/>
                  <a:pt x="1113" y="543"/>
                </a:cubicBezTo>
                <a:cubicBezTo>
                  <a:pt x="1115" y="546"/>
                  <a:pt x="1117" y="545"/>
                  <a:pt x="1111" y="550"/>
                </a:cubicBezTo>
                <a:cubicBezTo>
                  <a:pt x="1105" y="555"/>
                  <a:pt x="1099" y="557"/>
                  <a:pt x="1098" y="562"/>
                </a:cubicBezTo>
                <a:cubicBezTo>
                  <a:pt x="1097" y="567"/>
                  <a:pt x="1096" y="574"/>
                  <a:pt x="1094" y="571"/>
                </a:cubicBezTo>
                <a:cubicBezTo>
                  <a:pt x="1092" y="569"/>
                  <a:pt x="1086" y="565"/>
                  <a:pt x="1084" y="567"/>
                </a:cubicBezTo>
                <a:cubicBezTo>
                  <a:pt x="1083" y="569"/>
                  <a:pt x="1078" y="571"/>
                  <a:pt x="1077" y="575"/>
                </a:cubicBezTo>
                <a:cubicBezTo>
                  <a:pt x="1076" y="578"/>
                  <a:pt x="1073" y="583"/>
                  <a:pt x="1070" y="578"/>
                </a:cubicBezTo>
                <a:cubicBezTo>
                  <a:pt x="1067" y="573"/>
                  <a:pt x="1059" y="578"/>
                  <a:pt x="1060" y="573"/>
                </a:cubicBezTo>
                <a:cubicBezTo>
                  <a:pt x="1062" y="567"/>
                  <a:pt x="1067" y="572"/>
                  <a:pt x="1062" y="565"/>
                </a:cubicBezTo>
                <a:cubicBezTo>
                  <a:pt x="1057" y="557"/>
                  <a:pt x="1062" y="555"/>
                  <a:pt x="1056" y="552"/>
                </a:cubicBezTo>
                <a:cubicBezTo>
                  <a:pt x="1050" y="550"/>
                  <a:pt x="1046" y="547"/>
                  <a:pt x="1049" y="545"/>
                </a:cubicBezTo>
                <a:cubicBezTo>
                  <a:pt x="1052" y="543"/>
                  <a:pt x="1061" y="546"/>
                  <a:pt x="1054" y="541"/>
                </a:cubicBezTo>
                <a:cubicBezTo>
                  <a:pt x="1047" y="535"/>
                  <a:pt x="1043" y="534"/>
                  <a:pt x="1046" y="531"/>
                </a:cubicBezTo>
                <a:cubicBezTo>
                  <a:pt x="1049" y="527"/>
                  <a:pt x="1052" y="521"/>
                  <a:pt x="1054" y="526"/>
                </a:cubicBezTo>
                <a:cubicBezTo>
                  <a:pt x="1057" y="531"/>
                  <a:pt x="1055" y="533"/>
                  <a:pt x="1064" y="534"/>
                </a:cubicBezTo>
                <a:cubicBezTo>
                  <a:pt x="1072" y="535"/>
                  <a:pt x="1079" y="543"/>
                  <a:pt x="1078" y="534"/>
                </a:cubicBezTo>
                <a:cubicBezTo>
                  <a:pt x="1076" y="526"/>
                  <a:pt x="1082" y="524"/>
                  <a:pt x="1073" y="523"/>
                </a:cubicBezTo>
                <a:cubicBezTo>
                  <a:pt x="1064" y="522"/>
                  <a:pt x="1056" y="526"/>
                  <a:pt x="1056" y="521"/>
                </a:cubicBezTo>
                <a:cubicBezTo>
                  <a:pt x="1056" y="515"/>
                  <a:pt x="1057" y="511"/>
                  <a:pt x="1060" y="508"/>
                </a:cubicBezTo>
                <a:cubicBezTo>
                  <a:pt x="1063" y="505"/>
                  <a:pt x="1062" y="510"/>
                  <a:pt x="1062" y="501"/>
                </a:cubicBezTo>
                <a:cubicBezTo>
                  <a:pt x="1062" y="492"/>
                  <a:pt x="1065" y="495"/>
                  <a:pt x="1069" y="488"/>
                </a:cubicBezTo>
                <a:cubicBezTo>
                  <a:pt x="1073" y="481"/>
                  <a:pt x="1080" y="476"/>
                  <a:pt x="1080" y="474"/>
                </a:cubicBezTo>
                <a:cubicBezTo>
                  <a:pt x="1079" y="471"/>
                  <a:pt x="1081" y="470"/>
                  <a:pt x="1074" y="470"/>
                </a:cubicBezTo>
                <a:cubicBezTo>
                  <a:pt x="1066" y="470"/>
                  <a:pt x="1063" y="468"/>
                  <a:pt x="1056" y="468"/>
                </a:cubicBezTo>
                <a:cubicBezTo>
                  <a:pt x="1049" y="468"/>
                  <a:pt x="1046" y="466"/>
                  <a:pt x="1040" y="467"/>
                </a:cubicBezTo>
                <a:cubicBezTo>
                  <a:pt x="1033" y="468"/>
                  <a:pt x="1025" y="470"/>
                  <a:pt x="1022" y="466"/>
                </a:cubicBezTo>
                <a:cubicBezTo>
                  <a:pt x="1018" y="462"/>
                  <a:pt x="1019" y="459"/>
                  <a:pt x="1010" y="456"/>
                </a:cubicBezTo>
                <a:cubicBezTo>
                  <a:pt x="1001" y="453"/>
                  <a:pt x="998" y="451"/>
                  <a:pt x="993" y="449"/>
                </a:cubicBezTo>
                <a:cubicBezTo>
                  <a:pt x="989" y="448"/>
                  <a:pt x="987" y="449"/>
                  <a:pt x="985" y="444"/>
                </a:cubicBezTo>
                <a:cubicBezTo>
                  <a:pt x="984" y="439"/>
                  <a:pt x="984" y="438"/>
                  <a:pt x="979" y="433"/>
                </a:cubicBezTo>
                <a:cubicBezTo>
                  <a:pt x="974" y="429"/>
                  <a:pt x="974" y="424"/>
                  <a:pt x="967" y="424"/>
                </a:cubicBezTo>
                <a:cubicBezTo>
                  <a:pt x="961" y="423"/>
                  <a:pt x="965" y="422"/>
                  <a:pt x="956" y="420"/>
                </a:cubicBezTo>
                <a:cubicBezTo>
                  <a:pt x="947" y="418"/>
                  <a:pt x="947" y="416"/>
                  <a:pt x="939" y="416"/>
                </a:cubicBezTo>
                <a:cubicBezTo>
                  <a:pt x="932" y="416"/>
                  <a:pt x="929" y="414"/>
                  <a:pt x="922" y="416"/>
                </a:cubicBezTo>
                <a:cubicBezTo>
                  <a:pt x="915" y="419"/>
                  <a:pt x="918" y="418"/>
                  <a:pt x="910" y="420"/>
                </a:cubicBezTo>
                <a:cubicBezTo>
                  <a:pt x="903" y="423"/>
                  <a:pt x="894" y="429"/>
                  <a:pt x="900" y="423"/>
                </a:cubicBezTo>
                <a:cubicBezTo>
                  <a:pt x="906" y="417"/>
                  <a:pt x="905" y="417"/>
                  <a:pt x="908" y="410"/>
                </a:cubicBezTo>
                <a:cubicBezTo>
                  <a:pt x="912" y="403"/>
                  <a:pt x="912" y="404"/>
                  <a:pt x="914" y="396"/>
                </a:cubicBezTo>
                <a:cubicBezTo>
                  <a:pt x="916" y="388"/>
                  <a:pt x="914" y="388"/>
                  <a:pt x="917" y="380"/>
                </a:cubicBezTo>
                <a:cubicBezTo>
                  <a:pt x="920" y="373"/>
                  <a:pt x="918" y="374"/>
                  <a:pt x="912" y="374"/>
                </a:cubicBezTo>
                <a:cubicBezTo>
                  <a:pt x="907" y="374"/>
                  <a:pt x="904" y="374"/>
                  <a:pt x="901" y="375"/>
                </a:cubicBezTo>
                <a:cubicBezTo>
                  <a:pt x="898" y="375"/>
                  <a:pt x="889" y="379"/>
                  <a:pt x="894" y="370"/>
                </a:cubicBezTo>
                <a:cubicBezTo>
                  <a:pt x="899" y="362"/>
                  <a:pt x="904" y="349"/>
                  <a:pt x="911" y="344"/>
                </a:cubicBezTo>
                <a:cubicBezTo>
                  <a:pt x="919" y="340"/>
                  <a:pt x="911" y="339"/>
                  <a:pt x="923" y="333"/>
                </a:cubicBezTo>
                <a:cubicBezTo>
                  <a:pt x="936" y="327"/>
                  <a:pt x="932" y="328"/>
                  <a:pt x="941" y="322"/>
                </a:cubicBezTo>
                <a:cubicBezTo>
                  <a:pt x="949" y="315"/>
                  <a:pt x="948" y="315"/>
                  <a:pt x="954" y="311"/>
                </a:cubicBezTo>
                <a:cubicBezTo>
                  <a:pt x="961" y="306"/>
                  <a:pt x="955" y="305"/>
                  <a:pt x="964" y="303"/>
                </a:cubicBezTo>
                <a:cubicBezTo>
                  <a:pt x="973" y="301"/>
                  <a:pt x="972" y="301"/>
                  <a:pt x="979" y="297"/>
                </a:cubicBezTo>
                <a:cubicBezTo>
                  <a:pt x="987" y="294"/>
                  <a:pt x="983" y="289"/>
                  <a:pt x="994" y="286"/>
                </a:cubicBezTo>
                <a:cubicBezTo>
                  <a:pt x="1004" y="284"/>
                  <a:pt x="998" y="280"/>
                  <a:pt x="1007" y="279"/>
                </a:cubicBezTo>
                <a:cubicBezTo>
                  <a:pt x="1016" y="279"/>
                  <a:pt x="1017" y="271"/>
                  <a:pt x="1024" y="271"/>
                </a:cubicBezTo>
                <a:cubicBezTo>
                  <a:pt x="1032" y="271"/>
                  <a:pt x="1039" y="274"/>
                  <a:pt x="1048" y="270"/>
                </a:cubicBezTo>
                <a:cubicBezTo>
                  <a:pt x="1057" y="267"/>
                  <a:pt x="1065" y="263"/>
                  <a:pt x="1055" y="259"/>
                </a:cubicBezTo>
                <a:cubicBezTo>
                  <a:pt x="1046" y="255"/>
                  <a:pt x="1045" y="255"/>
                  <a:pt x="1038" y="252"/>
                </a:cubicBezTo>
                <a:cubicBezTo>
                  <a:pt x="1032" y="250"/>
                  <a:pt x="1023" y="243"/>
                  <a:pt x="1030" y="244"/>
                </a:cubicBezTo>
                <a:cubicBezTo>
                  <a:pt x="1038" y="245"/>
                  <a:pt x="1045" y="253"/>
                  <a:pt x="1055" y="254"/>
                </a:cubicBezTo>
                <a:cubicBezTo>
                  <a:pt x="1064" y="254"/>
                  <a:pt x="1068" y="257"/>
                  <a:pt x="1076" y="251"/>
                </a:cubicBezTo>
                <a:cubicBezTo>
                  <a:pt x="1085" y="244"/>
                  <a:pt x="1078" y="237"/>
                  <a:pt x="1086" y="239"/>
                </a:cubicBezTo>
                <a:cubicBezTo>
                  <a:pt x="1095" y="242"/>
                  <a:pt x="1091" y="249"/>
                  <a:pt x="1106" y="244"/>
                </a:cubicBezTo>
                <a:cubicBezTo>
                  <a:pt x="1121" y="239"/>
                  <a:pt x="1110" y="241"/>
                  <a:pt x="1126" y="238"/>
                </a:cubicBezTo>
                <a:cubicBezTo>
                  <a:pt x="1142" y="234"/>
                  <a:pt x="1137" y="232"/>
                  <a:pt x="1148" y="228"/>
                </a:cubicBezTo>
                <a:cubicBezTo>
                  <a:pt x="1159" y="224"/>
                  <a:pt x="1162" y="225"/>
                  <a:pt x="1162" y="219"/>
                </a:cubicBezTo>
                <a:cubicBezTo>
                  <a:pt x="1163" y="212"/>
                  <a:pt x="1168" y="211"/>
                  <a:pt x="1163" y="211"/>
                </a:cubicBezTo>
                <a:cubicBezTo>
                  <a:pt x="1157" y="211"/>
                  <a:pt x="1153" y="212"/>
                  <a:pt x="1145" y="211"/>
                </a:cubicBezTo>
                <a:cubicBezTo>
                  <a:pt x="1137" y="210"/>
                  <a:pt x="1131" y="215"/>
                  <a:pt x="1128" y="208"/>
                </a:cubicBezTo>
                <a:cubicBezTo>
                  <a:pt x="1125" y="201"/>
                  <a:pt x="1118" y="194"/>
                  <a:pt x="1125" y="196"/>
                </a:cubicBezTo>
                <a:cubicBezTo>
                  <a:pt x="1131" y="198"/>
                  <a:pt x="1134" y="195"/>
                  <a:pt x="1139" y="198"/>
                </a:cubicBezTo>
                <a:cubicBezTo>
                  <a:pt x="1144" y="200"/>
                  <a:pt x="1140" y="201"/>
                  <a:pt x="1148" y="203"/>
                </a:cubicBezTo>
                <a:cubicBezTo>
                  <a:pt x="1156" y="205"/>
                  <a:pt x="1153" y="206"/>
                  <a:pt x="1160" y="207"/>
                </a:cubicBezTo>
                <a:cubicBezTo>
                  <a:pt x="1168" y="207"/>
                  <a:pt x="1171" y="205"/>
                  <a:pt x="1175" y="204"/>
                </a:cubicBezTo>
                <a:cubicBezTo>
                  <a:pt x="1179" y="204"/>
                  <a:pt x="1182" y="202"/>
                  <a:pt x="1186" y="198"/>
                </a:cubicBezTo>
                <a:cubicBezTo>
                  <a:pt x="1191" y="195"/>
                  <a:pt x="1202" y="193"/>
                  <a:pt x="1203" y="191"/>
                </a:cubicBezTo>
                <a:cubicBezTo>
                  <a:pt x="1204" y="189"/>
                  <a:pt x="1192" y="184"/>
                  <a:pt x="1197" y="183"/>
                </a:cubicBezTo>
                <a:cubicBezTo>
                  <a:pt x="1202" y="181"/>
                  <a:pt x="1215" y="180"/>
                  <a:pt x="1218" y="181"/>
                </a:cubicBezTo>
                <a:cubicBezTo>
                  <a:pt x="1220" y="183"/>
                  <a:pt x="1220" y="186"/>
                  <a:pt x="1223" y="187"/>
                </a:cubicBezTo>
                <a:cubicBezTo>
                  <a:pt x="1226" y="188"/>
                  <a:pt x="1227" y="196"/>
                  <a:pt x="1227" y="196"/>
                </a:cubicBezTo>
                <a:cubicBezTo>
                  <a:pt x="1227" y="197"/>
                  <a:pt x="1241" y="203"/>
                  <a:pt x="1245" y="202"/>
                </a:cubicBezTo>
                <a:cubicBezTo>
                  <a:pt x="1249" y="200"/>
                  <a:pt x="1250" y="198"/>
                  <a:pt x="1246" y="195"/>
                </a:cubicBezTo>
                <a:cubicBezTo>
                  <a:pt x="1241" y="193"/>
                  <a:pt x="1237" y="187"/>
                  <a:pt x="1240" y="187"/>
                </a:cubicBezTo>
                <a:cubicBezTo>
                  <a:pt x="1244" y="188"/>
                  <a:pt x="1247" y="176"/>
                  <a:pt x="1251" y="180"/>
                </a:cubicBezTo>
                <a:cubicBezTo>
                  <a:pt x="1254" y="183"/>
                  <a:pt x="1245" y="193"/>
                  <a:pt x="1263" y="187"/>
                </a:cubicBezTo>
                <a:cubicBezTo>
                  <a:pt x="1282" y="181"/>
                  <a:pt x="1283" y="175"/>
                  <a:pt x="1288" y="175"/>
                </a:cubicBezTo>
                <a:cubicBezTo>
                  <a:pt x="1293" y="175"/>
                  <a:pt x="1290" y="174"/>
                  <a:pt x="1299" y="171"/>
                </a:cubicBezTo>
                <a:cubicBezTo>
                  <a:pt x="1309" y="167"/>
                  <a:pt x="1305" y="171"/>
                  <a:pt x="1312" y="164"/>
                </a:cubicBezTo>
                <a:cubicBezTo>
                  <a:pt x="1319" y="157"/>
                  <a:pt x="1321" y="159"/>
                  <a:pt x="1317" y="153"/>
                </a:cubicBezTo>
                <a:cubicBezTo>
                  <a:pt x="1313" y="148"/>
                  <a:pt x="1309" y="149"/>
                  <a:pt x="1312" y="142"/>
                </a:cubicBezTo>
                <a:cubicBezTo>
                  <a:pt x="1315" y="135"/>
                  <a:pt x="1304" y="128"/>
                  <a:pt x="1316" y="132"/>
                </a:cubicBezTo>
                <a:cubicBezTo>
                  <a:pt x="1328" y="135"/>
                  <a:pt x="1329" y="130"/>
                  <a:pt x="1335" y="128"/>
                </a:cubicBezTo>
                <a:cubicBezTo>
                  <a:pt x="1340" y="126"/>
                  <a:pt x="1342" y="122"/>
                  <a:pt x="1341" y="121"/>
                </a:cubicBezTo>
                <a:cubicBezTo>
                  <a:pt x="1339" y="120"/>
                  <a:pt x="1343" y="117"/>
                  <a:pt x="1339" y="115"/>
                </a:cubicBezTo>
                <a:cubicBezTo>
                  <a:pt x="1336" y="113"/>
                  <a:pt x="1332" y="111"/>
                  <a:pt x="1334" y="109"/>
                </a:cubicBezTo>
                <a:cubicBezTo>
                  <a:pt x="1336" y="108"/>
                  <a:pt x="1346" y="106"/>
                  <a:pt x="1331" y="105"/>
                </a:cubicBezTo>
                <a:cubicBezTo>
                  <a:pt x="1316" y="104"/>
                  <a:pt x="1316" y="104"/>
                  <a:pt x="1311" y="103"/>
                </a:cubicBezTo>
                <a:cubicBezTo>
                  <a:pt x="1306" y="103"/>
                  <a:pt x="1303" y="101"/>
                  <a:pt x="1300" y="102"/>
                </a:cubicBezTo>
                <a:cubicBezTo>
                  <a:pt x="1297" y="103"/>
                  <a:pt x="1291" y="103"/>
                  <a:pt x="1290" y="104"/>
                </a:cubicBezTo>
                <a:cubicBezTo>
                  <a:pt x="1288" y="104"/>
                  <a:pt x="1284" y="102"/>
                  <a:pt x="1283" y="104"/>
                </a:cubicBezTo>
                <a:cubicBezTo>
                  <a:pt x="1282" y="107"/>
                  <a:pt x="1278" y="109"/>
                  <a:pt x="1278" y="113"/>
                </a:cubicBezTo>
                <a:cubicBezTo>
                  <a:pt x="1277" y="116"/>
                  <a:pt x="1273" y="114"/>
                  <a:pt x="1275" y="117"/>
                </a:cubicBezTo>
                <a:cubicBezTo>
                  <a:pt x="1277" y="119"/>
                  <a:pt x="1279" y="121"/>
                  <a:pt x="1277" y="123"/>
                </a:cubicBezTo>
                <a:cubicBezTo>
                  <a:pt x="1274" y="125"/>
                  <a:pt x="1280" y="130"/>
                  <a:pt x="1272" y="129"/>
                </a:cubicBezTo>
                <a:cubicBezTo>
                  <a:pt x="1264" y="129"/>
                  <a:pt x="1263" y="127"/>
                  <a:pt x="1261" y="129"/>
                </a:cubicBezTo>
                <a:cubicBezTo>
                  <a:pt x="1258" y="130"/>
                  <a:pt x="1255" y="133"/>
                  <a:pt x="1252" y="137"/>
                </a:cubicBezTo>
                <a:cubicBezTo>
                  <a:pt x="1249" y="140"/>
                  <a:pt x="1239" y="144"/>
                  <a:pt x="1236" y="146"/>
                </a:cubicBezTo>
                <a:cubicBezTo>
                  <a:pt x="1236" y="146"/>
                  <a:pt x="1236" y="146"/>
                  <a:pt x="1236" y="146"/>
                </a:cubicBezTo>
                <a:cubicBezTo>
                  <a:pt x="1237" y="146"/>
                  <a:pt x="1243" y="138"/>
                  <a:pt x="1234" y="140"/>
                </a:cubicBezTo>
                <a:cubicBezTo>
                  <a:pt x="1223" y="142"/>
                  <a:pt x="1220" y="152"/>
                  <a:pt x="1221" y="153"/>
                </a:cubicBezTo>
                <a:cubicBezTo>
                  <a:pt x="1222" y="154"/>
                  <a:pt x="1227" y="156"/>
                  <a:pt x="1219" y="159"/>
                </a:cubicBezTo>
                <a:cubicBezTo>
                  <a:pt x="1211" y="161"/>
                  <a:pt x="1204" y="163"/>
                  <a:pt x="1201" y="165"/>
                </a:cubicBezTo>
                <a:cubicBezTo>
                  <a:pt x="1197" y="167"/>
                  <a:pt x="1194" y="168"/>
                  <a:pt x="1194" y="157"/>
                </a:cubicBezTo>
                <a:cubicBezTo>
                  <a:pt x="1194" y="147"/>
                  <a:pt x="1193" y="144"/>
                  <a:pt x="1197" y="142"/>
                </a:cubicBezTo>
                <a:cubicBezTo>
                  <a:pt x="1201" y="141"/>
                  <a:pt x="1198" y="140"/>
                  <a:pt x="1204" y="139"/>
                </a:cubicBezTo>
                <a:cubicBezTo>
                  <a:pt x="1210" y="138"/>
                  <a:pt x="1215" y="139"/>
                  <a:pt x="1218" y="132"/>
                </a:cubicBezTo>
                <a:cubicBezTo>
                  <a:pt x="1220" y="126"/>
                  <a:pt x="1222" y="117"/>
                  <a:pt x="1210" y="117"/>
                </a:cubicBezTo>
                <a:cubicBezTo>
                  <a:pt x="1198" y="117"/>
                  <a:pt x="1194" y="117"/>
                  <a:pt x="1189" y="122"/>
                </a:cubicBezTo>
                <a:cubicBezTo>
                  <a:pt x="1183" y="126"/>
                  <a:pt x="1181" y="132"/>
                  <a:pt x="1177" y="136"/>
                </a:cubicBezTo>
                <a:cubicBezTo>
                  <a:pt x="1173" y="141"/>
                  <a:pt x="1168" y="142"/>
                  <a:pt x="1168" y="137"/>
                </a:cubicBezTo>
                <a:cubicBezTo>
                  <a:pt x="1168" y="132"/>
                  <a:pt x="1169" y="134"/>
                  <a:pt x="1173" y="128"/>
                </a:cubicBezTo>
                <a:cubicBezTo>
                  <a:pt x="1176" y="122"/>
                  <a:pt x="1180" y="124"/>
                  <a:pt x="1176" y="119"/>
                </a:cubicBezTo>
                <a:cubicBezTo>
                  <a:pt x="1173" y="114"/>
                  <a:pt x="1168" y="112"/>
                  <a:pt x="1175" y="112"/>
                </a:cubicBezTo>
                <a:cubicBezTo>
                  <a:pt x="1182" y="112"/>
                  <a:pt x="1188" y="115"/>
                  <a:pt x="1189" y="112"/>
                </a:cubicBezTo>
                <a:cubicBezTo>
                  <a:pt x="1190" y="109"/>
                  <a:pt x="1198" y="104"/>
                  <a:pt x="1185" y="106"/>
                </a:cubicBezTo>
                <a:cubicBezTo>
                  <a:pt x="1172" y="107"/>
                  <a:pt x="1166" y="107"/>
                  <a:pt x="1163" y="107"/>
                </a:cubicBezTo>
                <a:cubicBezTo>
                  <a:pt x="1160" y="108"/>
                  <a:pt x="1153" y="106"/>
                  <a:pt x="1157" y="103"/>
                </a:cubicBezTo>
                <a:cubicBezTo>
                  <a:pt x="1162" y="99"/>
                  <a:pt x="1171" y="97"/>
                  <a:pt x="1178" y="94"/>
                </a:cubicBezTo>
                <a:cubicBezTo>
                  <a:pt x="1185" y="91"/>
                  <a:pt x="1185" y="89"/>
                  <a:pt x="1181" y="84"/>
                </a:cubicBezTo>
                <a:cubicBezTo>
                  <a:pt x="1178" y="80"/>
                  <a:pt x="1173" y="79"/>
                  <a:pt x="1178" y="73"/>
                </a:cubicBezTo>
                <a:cubicBezTo>
                  <a:pt x="1182" y="68"/>
                  <a:pt x="1187" y="66"/>
                  <a:pt x="1182" y="63"/>
                </a:cubicBezTo>
                <a:cubicBezTo>
                  <a:pt x="1178" y="60"/>
                  <a:pt x="1169" y="56"/>
                  <a:pt x="1174" y="54"/>
                </a:cubicBezTo>
                <a:cubicBezTo>
                  <a:pt x="1179" y="52"/>
                  <a:pt x="1183" y="51"/>
                  <a:pt x="1192" y="48"/>
                </a:cubicBezTo>
                <a:cubicBezTo>
                  <a:pt x="1200" y="45"/>
                  <a:pt x="1206" y="33"/>
                  <a:pt x="1211" y="35"/>
                </a:cubicBezTo>
                <a:cubicBezTo>
                  <a:pt x="1215" y="36"/>
                  <a:pt x="1221" y="37"/>
                  <a:pt x="1240" y="31"/>
                </a:cubicBezTo>
                <a:cubicBezTo>
                  <a:pt x="1258" y="25"/>
                  <a:pt x="1258" y="22"/>
                  <a:pt x="1269" y="18"/>
                </a:cubicBezTo>
                <a:cubicBezTo>
                  <a:pt x="1280" y="14"/>
                  <a:pt x="1281" y="11"/>
                  <a:pt x="1286" y="9"/>
                </a:cubicBezTo>
                <a:cubicBezTo>
                  <a:pt x="1291" y="7"/>
                  <a:pt x="1287" y="1"/>
                  <a:pt x="1278" y="3"/>
                </a:cubicBezTo>
                <a:cubicBezTo>
                  <a:pt x="1269" y="6"/>
                  <a:pt x="1262" y="5"/>
                  <a:pt x="1260" y="6"/>
                </a:cubicBezTo>
                <a:cubicBezTo>
                  <a:pt x="1258" y="6"/>
                  <a:pt x="1259" y="2"/>
                  <a:pt x="1252" y="3"/>
                </a:cubicBezTo>
                <a:cubicBezTo>
                  <a:pt x="1244" y="3"/>
                  <a:pt x="1239" y="0"/>
                  <a:pt x="1233" y="1"/>
                </a:cubicBezTo>
                <a:cubicBezTo>
                  <a:pt x="1227" y="2"/>
                  <a:pt x="1213" y="6"/>
                  <a:pt x="1210" y="7"/>
                </a:cubicBezTo>
                <a:cubicBezTo>
                  <a:pt x="1208" y="7"/>
                  <a:pt x="1204" y="8"/>
                  <a:pt x="1205" y="10"/>
                </a:cubicBezTo>
                <a:cubicBezTo>
                  <a:pt x="1206" y="12"/>
                  <a:pt x="1210" y="16"/>
                  <a:pt x="1204" y="15"/>
                </a:cubicBezTo>
                <a:cubicBezTo>
                  <a:pt x="1198" y="13"/>
                  <a:pt x="1197" y="10"/>
                  <a:pt x="1194" y="13"/>
                </a:cubicBezTo>
                <a:cubicBezTo>
                  <a:pt x="1191" y="15"/>
                  <a:pt x="1188" y="15"/>
                  <a:pt x="1184" y="22"/>
                </a:cubicBezTo>
                <a:cubicBezTo>
                  <a:pt x="1179" y="29"/>
                  <a:pt x="1172" y="33"/>
                  <a:pt x="1171" y="34"/>
                </a:cubicBezTo>
                <a:cubicBezTo>
                  <a:pt x="1170" y="35"/>
                  <a:pt x="1172" y="36"/>
                  <a:pt x="1171" y="41"/>
                </a:cubicBezTo>
                <a:cubicBezTo>
                  <a:pt x="1170" y="46"/>
                  <a:pt x="1160" y="48"/>
                  <a:pt x="1152" y="53"/>
                </a:cubicBezTo>
                <a:cubicBezTo>
                  <a:pt x="1144" y="57"/>
                  <a:pt x="1140" y="59"/>
                  <a:pt x="1140" y="61"/>
                </a:cubicBezTo>
                <a:cubicBezTo>
                  <a:pt x="1140" y="62"/>
                  <a:pt x="1147" y="67"/>
                  <a:pt x="1138" y="68"/>
                </a:cubicBezTo>
                <a:cubicBezTo>
                  <a:pt x="1129" y="68"/>
                  <a:pt x="1126" y="64"/>
                  <a:pt x="1120" y="68"/>
                </a:cubicBezTo>
                <a:cubicBezTo>
                  <a:pt x="1113" y="72"/>
                  <a:pt x="1107" y="75"/>
                  <a:pt x="1107" y="80"/>
                </a:cubicBezTo>
                <a:cubicBezTo>
                  <a:pt x="1108" y="84"/>
                  <a:pt x="1107" y="84"/>
                  <a:pt x="1102" y="90"/>
                </a:cubicBezTo>
                <a:cubicBezTo>
                  <a:pt x="1097" y="96"/>
                  <a:pt x="1090" y="94"/>
                  <a:pt x="1096" y="99"/>
                </a:cubicBezTo>
                <a:cubicBezTo>
                  <a:pt x="1102" y="104"/>
                  <a:pt x="1108" y="106"/>
                  <a:pt x="1113" y="107"/>
                </a:cubicBezTo>
                <a:cubicBezTo>
                  <a:pt x="1118" y="108"/>
                  <a:pt x="1122" y="109"/>
                  <a:pt x="1120" y="112"/>
                </a:cubicBezTo>
                <a:cubicBezTo>
                  <a:pt x="1118" y="115"/>
                  <a:pt x="1114" y="117"/>
                  <a:pt x="1112" y="119"/>
                </a:cubicBezTo>
                <a:cubicBezTo>
                  <a:pt x="1109" y="121"/>
                  <a:pt x="1104" y="128"/>
                  <a:pt x="1107" y="128"/>
                </a:cubicBezTo>
                <a:cubicBezTo>
                  <a:pt x="1109" y="128"/>
                  <a:pt x="1121" y="121"/>
                  <a:pt x="1118" y="125"/>
                </a:cubicBezTo>
                <a:cubicBezTo>
                  <a:pt x="1115" y="128"/>
                  <a:pt x="1112" y="133"/>
                  <a:pt x="1105" y="134"/>
                </a:cubicBezTo>
                <a:cubicBezTo>
                  <a:pt x="1098" y="135"/>
                  <a:pt x="1096" y="134"/>
                  <a:pt x="1090" y="138"/>
                </a:cubicBezTo>
                <a:cubicBezTo>
                  <a:pt x="1085" y="141"/>
                  <a:pt x="1085" y="144"/>
                  <a:pt x="1078" y="145"/>
                </a:cubicBezTo>
                <a:cubicBezTo>
                  <a:pt x="1071" y="146"/>
                  <a:pt x="1060" y="147"/>
                  <a:pt x="1059" y="151"/>
                </a:cubicBezTo>
                <a:cubicBezTo>
                  <a:pt x="1058" y="156"/>
                  <a:pt x="1061" y="160"/>
                  <a:pt x="1054" y="163"/>
                </a:cubicBezTo>
                <a:cubicBezTo>
                  <a:pt x="1047" y="167"/>
                  <a:pt x="1047" y="170"/>
                  <a:pt x="1042" y="165"/>
                </a:cubicBezTo>
                <a:cubicBezTo>
                  <a:pt x="1038" y="160"/>
                  <a:pt x="1031" y="160"/>
                  <a:pt x="1041" y="155"/>
                </a:cubicBezTo>
                <a:cubicBezTo>
                  <a:pt x="1052" y="149"/>
                  <a:pt x="1049" y="148"/>
                  <a:pt x="1055" y="144"/>
                </a:cubicBezTo>
                <a:cubicBezTo>
                  <a:pt x="1062" y="139"/>
                  <a:pt x="1034" y="136"/>
                  <a:pt x="1046" y="134"/>
                </a:cubicBezTo>
                <a:cubicBezTo>
                  <a:pt x="1058" y="133"/>
                  <a:pt x="1059" y="135"/>
                  <a:pt x="1070" y="131"/>
                </a:cubicBezTo>
                <a:cubicBezTo>
                  <a:pt x="1080" y="127"/>
                  <a:pt x="1095" y="129"/>
                  <a:pt x="1089" y="124"/>
                </a:cubicBezTo>
                <a:cubicBezTo>
                  <a:pt x="1083" y="119"/>
                  <a:pt x="1081" y="120"/>
                  <a:pt x="1081" y="116"/>
                </a:cubicBezTo>
                <a:cubicBezTo>
                  <a:pt x="1081" y="112"/>
                  <a:pt x="1102" y="110"/>
                  <a:pt x="1088" y="109"/>
                </a:cubicBezTo>
                <a:cubicBezTo>
                  <a:pt x="1074" y="107"/>
                  <a:pt x="1071" y="112"/>
                  <a:pt x="1068" y="106"/>
                </a:cubicBezTo>
                <a:cubicBezTo>
                  <a:pt x="1065" y="100"/>
                  <a:pt x="1065" y="96"/>
                  <a:pt x="1057" y="100"/>
                </a:cubicBezTo>
                <a:cubicBezTo>
                  <a:pt x="1049" y="105"/>
                  <a:pt x="1046" y="104"/>
                  <a:pt x="1044" y="108"/>
                </a:cubicBezTo>
                <a:cubicBezTo>
                  <a:pt x="1041" y="112"/>
                  <a:pt x="1041" y="115"/>
                  <a:pt x="1034" y="117"/>
                </a:cubicBezTo>
                <a:cubicBezTo>
                  <a:pt x="1028" y="118"/>
                  <a:pt x="1016" y="119"/>
                  <a:pt x="1015" y="120"/>
                </a:cubicBezTo>
                <a:cubicBezTo>
                  <a:pt x="1013" y="121"/>
                  <a:pt x="1010" y="126"/>
                  <a:pt x="1015" y="126"/>
                </a:cubicBezTo>
                <a:cubicBezTo>
                  <a:pt x="1020" y="127"/>
                  <a:pt x="1034" y="127"/>
                  <a:pt x="1035" y="129"/>
                </a:cubicBezTo>
                <a:cubicBezTo>
                  <a:pt x="1035" y="130"/>
                  <a:pt x="1039" y="131"/>
                  <a:pt x="1035" y="133"/>
                </a:cubicBezTo>
                <a:cubicBezTo>
                  <a:pt x="1031" y="135"/>
                  <a:pt x="1026" y="138"/>
                  <a:pt x="1023" y="138"/>
                </a:cubicBezTo>
                <a:cubicBezTo>
                  <a:pt x="1019" y="138"/>
                  <a:pt x="1014" y="135"/>
                  <a:pt x="1015" y="140"/>
                </a:cubicBezTo>
                <a:cubicBezTo>
                  <a:pt x="1017" y="145"/>
                  <a:pt x="1034" y="143"/>
                  <a:pt x="1034" y="147"/>
                </a:cubicBezTo>
                <a:cubicBezTo>
                  <a:pt x="1033" y="151"/>
                  <a:pt x="1030" y="153"/>
                  <a:pt x="1026" y="153"/>
                </a:cubicBezTo>
                <a:cubicBezTo>
                  <a:pt x="1022" y="154"/>
                  <a:pt x="1024" y="156"/>
                  <a:pt x="1015" y="151"/>
                </a:cubicBezTo>
                <a:cubicBezTo>
                  <a:pt x="1006" y="145"/>
                  <a:pt x="1003" y="144"/>
                  <a:pt x="1001" y="147"/>
                </a:cubicBezTo>
                <a:cubicBezTo>
                  <a:pt x="999" y="151"/>
                  <a:pt x="1007" y="155"/>
                  <a:pt x="995" y="152"/>
                </a:cubicBezTo>
                <a:cubicBezTo>
                  <a:pt x="982" y="149"/>
                  <a:pt x="988" y="147"/>
                  <a:pt x="977" y="149"/>
                </a:cubicBezTo>
                <a:cubicBezTo>
                  <a:pt x="966" y="151"/>
                  <a:pt x="964" y="152"/>
                  <a:pt x="955" y="152"/>
                </a:cubicBezTo>
                <a:cubicBezTo>
                  <a:pt x="945" y="153"/>
                  <a:pt x="945" y="154"/>
                  <a:pt x="935" y="151"/>
                </a:cubicBezTo>
                <a:cubicBezTo>
                  <a:pt x="925" y="148"/>
                  <a:pt x="917" y="144"/>
                  <a:pt x="911" y="144"/>
                </a:cubicBezTo>
                <a:cubicBezTo>
                  <a:pt x="905" y="145"/>
                  <a:pt x="901" y="146"/>
                  <a:pt x="899" y="142"/>
                </a:cubicBezTo>
                <a:cubicBezTo>
                  <a:pt x="897" y="138"/>
                  <a:pt x="894" y="135"/>
                  <a:pt x="895" y="132"/>
                </a:cubicBezTo>
                <a:cubicBezTo>
                  <a:pt x="896" y="129"/>
                  <a:pt x="908" y="122"/>
                  <a:pt x="891" y="123"/>
                </a:cubicBezTo>
                <a:cubicBezTo>
                  <a:pt x="875" y="124"/>
                  <a:pt x="881" y="124"/>
                  <a:pt x="867" y="127"/>
                </a:cubicBezTo>
                <a:cubicBezTo>
                  <a:pt x="854" y="130"/>
                  <a:pt x="847" y="130"/>
                  <a:pt x="841" y="133"/>
                </a:cubicBezTo>
                <a:cubicBezTo>
                  <a:pt x="835" y="135"/>
                  <a:pt x="825" y="140"/>
                  <a:pt x="831" y="142"/>
                </a:cubicBezTo>
                <a:cubicBezTo>
                  <a:pt x="837" y="144"/>
                  <a:pt x="850" y="141"/>
                  <a:pt x="859" y="140"/>
                </a:cubicBezTo>
                <a:cubicBezTo>
                  <a:pt x="869" y="138"/>
                  <a:pt x="888" y="132"/>
                  <a:pt x="885" y="136"/>
                </a:cubicBezTo>
                <a:cubicBezTo>
                  <a:pt x="883" y="139"/>
                  <a:pt x="877" y="143"/>
                  <a:pt x="866" y="145"/>
                </a:cubicBezTo>
                <a:cubicBezTo>
                  <a:pt x="856" y="146"/>
                  <a:pt x="852" y="146"/>
                  <a:pt x="845" y="148"/>
                </a:cubicBezTo>
                <a:cubicBezTo>
                  <a:pt x="839" y="151"/>
                  <a:pt x="828" y="152"/>
                  <a:pt x="826" y="159"/>
                </a:cubicBezTo>
                <a:cubicBezTo>
                  <a:pt x="825" y="166"/>
                  <a:pt x="825" y="179"/>
                  <a:pt x="820" y="171"/>
                </a:cubicBezTo>
                <a:cubicBezTo>
                  <a:pt x="814" y="164"/>
                  <a:pt x="820" y="166"/>
                  <a:pt x="814" y="159"/>
                </a:cubicBezTo>
                <a:cubicBezTo>
                  <a:pt x="808" y="153"/>
                  <a:pt x="808" y="151"/>
                  <a:pt x="803" y="151"/>
                </a:cubicBezTo>
                <a:cubicBezTo>
                  <a:pt x="798" y="151"/>
                  <a:pt x="798" y="146"/>
                  <a:pt x="789" y="147"/>
                </a:cubicBezTo>
                <a:cubicBezTo>
                  <a:pt x="781" y="149"/>
                  <a:pt x="789" y="148"/>
                  <a:pt x="776" y="150"/>
                </a:cubicBezTo>
                <a:cubicBezTo>
                  <a:pt x="762" y="152"/>
                  <a:pt x="759" y="152"/>
                  <a:pt x="748" y="153"/>
                </a:cubicBezTo>
                <a:cubicBezTo>
                  <a:pt x="738" y="154"/>
                  <a:pt x="740" y="155"/>
                  <a:pt x="730" y="154"/>
                </a:cubicBezTo>
                <a:cubicBezTo>
                  <a:pt x="720" y="152"/>
                  <a:pt x="730" y="152"/>
                  <a:pt x="718" y="152"/>
                </a:cubicBezTo>
                <a:cubicBezTo>
                  <a:pt x="705" y="151"/>
                  <a:pt x="695" y="144"/>
                  <a:pt x="705" y="142"/>
                </a:cubicBezTo>
                <a:cubicBezTo>
                  <a:pt x="715" y="140"/>
                  <a:pt x="729" y="142"/>
                  <a:pt x="735" y="139"/>
                </a:cubicBezTo>
                <a:cubicBezTo>
                  <a:pt x="741" y="136"/>
                  <a:pt x="742" y="131"/>
                  <a:pt x="733" y="128"/>
                </a:cubicBezTo>
                <a:cubicBezTo>
                  <a:pt x="723" y="124"/>
                  <a:pt x="718" y="123"/>
                  <a:pt x="708" y="124"/>
                </a:cubicBezTo>
                <a:cubicBezTo>
                  <a:pt x="698" y="125"/>
                  <a:pt x="696" y="126"/>
                  <a:pt x="690" y="125"/>
                </a:cubicBezTo>
                <a:cubicBezTo>
                  <a:pt x="685" y="123"/>
                  <a:pt x="687" y="123"/>
                  <a:pt x="676" y="120"/>
                </a:cubicBezTo>
                <a:cubicBezTo>
                  <a:pt x="666" y="116"/>
                  <a:pt x="670" y="117"/>
                  <a:pt x="660" y="114"/>
                </a:cubicBezTo>
                <a:cubicBezTo>
                  <a:pt x="650" y="111"/>
                  <a:pt x="653" y="110"/>
                  <a:pt x="643" y="108"/>
                </a:cubicBezTo>
                <a:cubicBezTo>
                  <a:pt x="633" y="105"/>
                  <a:pt x="638" y="103"/>
                  <a:pt x="625" y="104"/>
                </a:cubicBezTo>
                <a:cubicBezTo>
                  <a:pt x="612" y="105"/>
                  <a:pt x="607" y="106"/>
                  <a:pt x="603" y="107"/>
                </a:cubicBezTo>
                <a:cubicBezTo>
                  <a:pt x="600" y="108"/>
                  <a:pt x="601" y="113"/>
                  <a:pt x="591" y="115"/>
                </a:cubicBezTo>
                <a:cubicBezTo>
                  <a:pt x="580" y="117"/>
                  <a:pt x="564" y="115"/>
                  <a:pt x="586" y="104"/>
                </a:cubicBezTo>
                <a:cubicBezTo>
                  <a:pt x="591" y="99"/>
                  <a:pt x="600" y="95"/>
                  <a:pt x="592" y="96"/>
                </a:cubicBezTo>
                <a:cubicBezTo>
                  <a:pt x="583" y="97"/>
                  <a:pt x="574" y="97"/>
                  <a:pt x="570" y="100"/>
                </a:cubicBezTo>
                <a:cubicBezTo>
                  <a:pt x="566" y="103"/>
                  <a:pt x="560" y="102"/>
                  <a:pt x="556" y="107"/>
                </a:cubicBezTo>
                <a:cubicBezTo>
                  <a:pt x="551" y="112"/>
                  <a:pt x="546" y="116"/>
                  <a:pt x="544" y="109"/>
                </a:cubicBezTo>
                <a:cubicBezTo>
                  <a:pt x="542" y="102"/>
                  <a:pt x="540" y="102"/>
                  <a:pt x="544" y="99"/>
                </a:cubicBezTo>
                <a:cubicBezTo>
                  <a:pt x="548" y="95"/>
                  <a:pt x="557" y="86"/>
                  <a:pt x="544" y="84"/>
                </a:cubicBezTo>
                <a:cubicBezTo>
                  <a:pt x="530" y="82"/>
                  <a:pt x="526" y="80"/>
                  <a:pt x="528" y="87"/>
                </a:cubicBezTo>
                <a:cubicBezTo>
                  <a:pt x="530" y="94"/>
                  <a:pt x="532" y="94"/>
                  <a:pt x="523" y="96"/>
                </a:cubicBezTo>
                <a:cubicBezTo>
                  <a:pt x="514" y="98"/>
                  <a:pt x="513" y="104"/>
                  <a:pt x="507" y="104"/>
                </a:cubicBezTo>
                <a:cubicBezTo>
                  <a:pt x="502" y="105"/>
                  <a:pt x="498" y="106"/>
                  <a:pt x="499" y="101"/>
                </a:cubicBezTo>
                <a:cubicBezTo>
                  <a:pt x="501" y="95"/>
                  <a:pt x="496" y="93"/>
                  <a:pt x="486" y="94"/>
                </a:cubicBezTo>
                <a:cubicBezTo>
                  <a:pt x="477" y="94"/>
                  <a:pt x="464" y="94"/>
                  <a:pt x="462" y="97"/>
                </a:cubicBezTo>
                <a:cubicBezTo>
                  <a:pt x="460" y="100"/>
                  <a:pt x="450" y="104"/>
                  <a:pt x="445" y="104"/>
                </a:cubicBezTo>
                <a:cubicBezTo>
                  <a:pt x="441" y="104"/>
                  <a:pt x="439" y="101"/>
                  <a:pt x="431" y="105"/>
                </a:cubicBezTo>
                <a:cubicBezTo>
                  <a:pt x="422" y="109"/>
                  <a:pt x="427" y="107"/>
                  <a:pt x="417" y="110"/>
                </a:cubicBezTo>
                <a:cubicBezTo>
                  <a:pt x="407" y="113"/>
                  <a:pt x="410" y="107"/>
                  <a:pt x="396" y="108"/>
                </a:cubicBezTo>
                <a:cubicBezTo>
                  <a:pt x="381" y="109"/>
                  <a:pt x="382" y="107"/>
                  <a:pt x="370" y="110"/>
                </a:cubicBezTo>
                <a:cubicBezTo>
                  <a:pt x="358" y="114"/>
                  <a:pt x="353" y="111"/>
                  <a:pt x="352" y="117"/>
                </a:cubicBezTo>
                <a:cubicBezTo>
                  <a:pt x="350" y="123"/>
                  <a:pt x="356" y="125"/>
                  <a:pt x="343" y="124"/>
                </a:cubicBezTo>
                <a:cubicBezTo>
                  <a:pt x="330" y="123"/>
                  <a:pt x="335" y="129"/>
                  <a:pt x="323" y="123"/>
                </a:cubicBezTo>
                <a:cubicBezTo>
                  <a:pt x="311" y="116"/>
                  <a:pt x="318" y="111"/>
                  <a:pt x="305" y="110"/>
                </a:cubicBezTo>
                <a:cubicBezTo>
                  <a:pt x="293" y="108"/>
                  <a:pt x="289" y="106"/>
                  <a:pt x="281" y="106"/>
                </a:cubicBezTo>
                <a:cubicBezTo>
                  <a:pt x="278" y="106"/>
                  <a:pt x="277" y="107"/>
                  <a:pt x="276" y="107"/>
                </a:cubicBezTo>
                <a:cubicBezTo>
                  <a:pt x="248" y="130"/>
                  <a:pt x="15" y="316"/>
                  <a:pt x="0" y="336"/>
                </a:cubicBezTo>
                <a:cubicBezTo>
                  <a:pt x="9" y="337"/>
                  <a:pt x="5" y="340"/>
                  <a:pt x="14" y="339"/>
                </a:cubicBezTo>
                <a:cubicBezTo>
                  <a:pt x="22" y="337"/>
                  <a:pt x="25" y="335"/>
                  <a:pt x="29" y="335"/>
                </a:cubicBezTo>
                <a:cubicBezTo>
                  <a:pt x="33" y="335"/>
                  <a:pt x="39" y="333"/>
                  <a:pt x="35" y="336"/>
                </a:cubicBezTo>
                <a:cubicBezTo>
                  <a:pt x="32" y="340"/>
                  <a:pt x="29" y="340"/>
                  <a:pt x="29" y="343"/>
                </a:cubicBezTo>
                <a:cubicBezTo>
                  <a:pt x="30" y="347"/>
                  <a:pt x="30" y="347"/>
                  <a:pt x="31" y="353"/>
                </a:cubicBezTo>
                <a:cubicBezTo>
                  <a:pt x="33" y="359"/>
                  <a:pt x="36" y="359"/>
                  <a:pt x="34" y="363"/>
                </a:cubicBezTo>
                <a:cubicBezTo>
                  <a:pt x="32" y="367"/>
                  <a:pt x="30" y="370"/>
                  <a:pt x="33" y="371"/>
                </a:cubicBezTo>
                <a:cubicBezTo>
                  <a:pt x="35" y="371"/>
                  <a:pt x="37" y="373"/>
                  <a:pt x="41" y="371"/>
                </a:cubicBezTo>
                <a:cubicBezTo>
                  <a:pt x="45" y="368"/>
                  <a:pt x="49" y="368"/>
                  <a:pt x="55" y="365"/>
                </a:cubicBezTo>
                <a:cubicBezTo>
                  <a:pt x="60" y="363"/>
                  <a:pt x="64" y="359"/>
                  <a:pt x="66" y="357"/>
                </a:cubicBezTo>
                <a:cubicBezTo>
                  <a:pt x="68" y="355"/>
                  <a:pt x="73" y="354"/>
                  <a:pt x="79" y="353"/>
                </a:cubicBezTo>
                <a:cubicBezTo>
                  <a:pt x="84" y="352"/>
                  <a:pt x="85" y="352"/>
                  <a:pt x="87" y="352"/>
                </a:cubicBezTo>
                <a:cubicBezTo>
                  <a:pt x="88" y="351"/>
                  <a:pt x="91" y="349"/>
                  <a:pt x="93" y="351"/>
                </a:cubicBezTo>
                <a:cubicBezTo>
                  <a:pt x="95" y="353"/>
                  <a:pt x="95" y="353"/>
                  <a:pt x="94" y="356"/>
                </a:cubicBezTo>
                <a:cubicBezTo>
                  <a:pt x="92" y="359"/>
                  <a:pt x="90" y="360"/>
                  <a:pt x="92" y="364"/>
                </a:cubicBezTo>
                <a:cubicBezTo>
                  <a:pt x="95" y="368"/>
                  <a:pt x="96" y="370"/>
                  <a:pt x="95" y="373"/>
                </a:cubicBezTo>
                <a:cubicBezTo>
                  <a:pt x="94" y="376"/>
                  <a:pt x="99" y="378"/>
                  <a:pt x="98" y="381"/>
                </a:cubicBezTo>
                <a:cubicBezTo>
                  <a:pt x="98" y="381"/>
                  <a:pt x="95" y="385"/>
                  <a:pt x="95" y="389"/>
                </a:cubicBezTo>
                <a:cubicBezTo>
                  <a:pt x="95" y="393"/>
                  <a:pt x="92" y="398"/>
                  <a:pt x="93" y="401"/>
                </a:cubicBezTo>
                <a:cubicBezTo>
                  <a:pt x="93" y="405"/>
                  <a:pt x="91" y="409"/>
                  <a:pt x="90" y="414"/>
                </a:cubicBezTo>
                <a:cubicBezTo>
                  <a:pt x="89" y="418"/>
                  <a:pt x="88" y="418"/>
                  <a:pt x="87" y="421"/>
                </a:cubicBezTo>
                <a:cubicBezTo>
                  <a:pt x="86" y="425"/>
                  <a:pt x="83" y="428"/>
                  <a:pt x="84" y="430"/>
                </a:cubicBezTo>
                <a:cubicBezTo>
                  <a:pt x="85" y="432"/>
                  <a:pt x="88" y="433"/>
                  <a:pt x="91" y="435"/>
                </a:cubicBezTo>
                <a:cubicBezTo>
                  <a:pt x="94" y="437"/>
                  <a:pt x="93" y="436"/>
                  <a:pt x="98" y="440"/>
                </a:cubicBezTo>
                <a:cubicBezTo>
                  <a:pt x="102" y="444"/>
                  <a:pt x="106" y="446"/>
                  <a:pt x="106" y="448"/>
                </a:cubicBezTo>
                <a:cubicBezTo>
                  <a:pt x="105" y="450"/>
                  <a:pt x="104" y="451"/>
                  <a:pt x="101" y="453"/>
                </a:cubicBezTo>
                <a:cubicBezTo>
                  <a:pt x="98" y="455"/>
                  <a:pt x="96" y="455"/>
                  <a:pt x="93" y="460"/>
                </a:cubicBezTo>
                <a:cubicBezTo>
                  <a:pt x="90" y="465"/>
                  <a:pt x="91" y="468"/>
                  <a:pt x="85" y="471"/>
                </a:cubicBezTo>
                <a:cubicBezTo>
                  <a:pt x="79" y="475"/>
                  <a:pt x="73" y="476"/>
                  <a:pt x="70" y="479"/>
                </a:cubicBezTo>
                <a:cubicBezTo>
                  <a:pt x="68" y="480"/>
                  <a:pt x="63" y="480"/>
                  <a:pt x="61" y="481"/>
                </a:cubicBezTo>
                <a:cubicBezTo>
                  <a:pt x="61" y="481"/>
                  <a:pt x="61" y="481"/>
                  <a:pt x="61" y="482"/>
                </a:cubicBezTo>
                <a:cubicBezTo>
                  <a:pt x="59" y="491"/>
                  <a:pt x="62" y="494"/>
                  <a:pt x="58" y="497"/>
                </a:cubicBezTo>
                <a:cubicBezTo>
                  <a:pt x="54" y="501"/>
                  <a:pt x="52" y="500"/>
                  <a:pt x="48" y="504"/>
                </a:cubicBezTo>
                <a:cubicBezTo>
                  <a:pt x="45" y="507"/>
                  <a:pt x="41" y="501"/>
                  <a:pt x="39" y="508"/>
                </a:cubicBezTo>
                <a:cubicBezTo>
                  <a:pt x="38" y="516"/>
                  <a:pt x="25" y="519"/>
                  <a:pt x="37" y="520"/>
                </a:cubicBezTo>
                <a:cubicBezTo>
                  <a:pt x="49" y="521"/>
                  <a:pt x="38" y="521"/>
                  <a:pt x="50" y="514"/>
                </a:cubicBezTo>
                <a:cubicBezTo>
                  <a:pt x="61" y="506"/>
                  <a:pt x="55" y="507"/>
                  <a:pt x="64" y="504"/>
                </a:cubicBezTo>
                <a:cubicBezTo>
                  <a:pt x="74" y="501"/>
                  <a:pt x="79" y="489"/>
                  <a:pt x="81" y="497"/>
                </a:cubicBezTo>
                <a:cubicBezTo>
                  <a:pt x="83" y="506"/>
                  <a:pt x="87" y="505"/>
                  <a:pt x="75" y="511"/>
                </a:cubicBezTo>
                <a:cubicBezTo>
                  <a:pt x="62" y="518"/>
                  <a:pt x="60" y="522"/>
                  <a:pt x="52" y="525"/>
                </a:cubicBezTo>
                <a:cubicBezTo>
                  <a:pt x="45" y="527"/>
                  <a:pt x="40" y="523"/>
                  <a:pt x="41" y="530"/>
                </a:cubicBezTo>
                <a:cubicBezTo>
                  <a:pt x="42" y="537"/>
                  <a:pt x="53" y="527"/>
                  <a:pt x="49" y="535"/>
                </a:cubicBezTo>
                <a:cubicBezTo>
                  <a:pt x="45" y="543"/>
                  <a:pt x="64" y="541"/>
                  <a:pt x="58" y="546"/>
                </a:cubicBezTo>
                <a:cubicBezTo>
                  <a:pt x="51" y="550"/>
                  <a:pt x="81" y="549"/>
                  <a:pt x="69" y="556"/>
                </a:cubicBezTo>
                <a:cubicBezTo>
                  <a:pt x="58" y="562"/>
                  <a:pt x="49" y="557"/>
                  <a:pt x="45" y="566"/>
                </a:cubicBezTo>
                <a:cubicBezTo>
                  <a:pt x="42" y="574"/>
                  <a:pt x="32" y="585"/>
                  <a:pt x="40" y="587"/>
                </a:cubicBezTo>
                <a:cubicBezTo>
                  <a:pt x="48" y="588"/>
                  <a:pt x="45" y="587"/>
                  <a:pt x="56" y="590"/>
                </a:cubicBezTo>
                <a:cubicBezTo>
                  <a:pt x="67" y="593"/>
                  <a:pt x="67" y="588"/>
                  <a:pt x="72" y="595"/>
                </a:cubicBezTo>
                <a:cubicBezTo>
                  <a:pt x="77" y="603"/>
                  <a:pt x="88" y="600"/>
                  <a:pt x="85" y="604"/>
                </a:cubicBezTo>
                <a:cubicBezTo>
                  <a:pt x="82" y="607"/>
                  <a:pt x="89" y="605"/>
                  <a:pt x="88" y="611"/>
                </a:cubicBezTo>
                <a:cubicBezTo>
                  <a:pt x="87" y="617"/>
                  <a:pt x="96" y="615"/>
                  <a:pt x="95" y="621"/>
                </a:cubicBezTo>
                <a:cubicBezTo>
                  <a:pt x="94" y="627"/>
                  <a:pt x="105" y="628"/>
                  <a:pt x="104" y="633"/>
                </a:cubicBezTo>
                <a:cubicBezTo>
                  <a:pt x="104" y="634"/>
                  <a:pt x="104" y="635"/>
                  <a:pt x="104" y="636"/>
                </a:cubicBezTo>
                <a:cubicBezTo>
                  <a:pt x="150" y="636"/>
                  <a:pt x="697" y="639"/>
                  <a:pt x="704" y="636"/>
                </a:cubicBezTo>
                <a:cubicBezTo>
                  <a:pt x="711" y="633"/>
                  <a:pt x="719" y="619"/>
                  <a:pt x="719" y="627"/>
                </a:cubicBezTo>
                <a:cubicBezTo>
                  <a:pt x="719" y="635"/>
                  <a:pt x="713" y="643"/>
                  <a:pt x="715" y="643"/>
                </a:cubicBezTo>
                <a:cubicBezTo>
                  <a:pt x="717" y="643"/>
                  <a:pt x="723" y="643"/>
                  <a:pt x="726" y="645"/>
                </a:cubicBezTo>
                <a:cubicBezTo>
                  <a:pt x="730" y="647"/>
                  <a:pt x="733" y="649"/>
                  <a:pt x="735" y="648"/>
                </a:cubicBezTo>
                <a:cubicBezTo>
                  <a:pt x="738" y="647"/>
                  <a:pt x="741" y="643"/>
                  <a:pt x="745" y="644"/>
                </a:cubicBezTo>
                <a:cubicBezTo>
                  <a:pt x="748" y="645"/>
                  <a:pt x="751" y="647"/>
                  <a:pt x="753" y="649"/>
                </a:cubicBezTo>
                <a:cubicBezTo>
                  <a:pt x="755" y="650"/>
                  <a:pt x="755" y="650"/>
                  <a:pt x="757" y="653"/>
                </a:cubicBezTo>
                <a:cubicBezTo>
                  <a:pt x="758" y="656"/>
                  <a:pt x="761" y="652"/>
                  <a:pt x="764" y="655"/>
                </a:cubicBezTo>
                <a:cubicBezTo>
                  <a:pt x="767" y="658"/>
                  <a:pt x="764" y="660"/>
                  <a:pt x="771" y="660"/>
                </a:cubicBezTo>
                <a:cubicBezTo>
                  <a:pt x="778" y="661"/>
                  <a:pt x="779" y="659"/>
                  <a:pt x="784" y="659"/>
                </a:cubicBezTo>
                <a:cubicBezTo>
                  <a:pt x="789" y="658"/>
                  <a:pt x="790" y="658"/>
                  <a:pt x="792" y="660"/>
                </a:cubicBezTo>
                <a:cubicBezTo>
                  <a:pt x="795" y="661"/>
                  <a:pt x="809" y="666"/>
                  <a:pt x="809" y="668"/>
                </a:cubicBezTo>
                <a:cubicBezTo>
                  <a:pt x="810" y="669"/>
                  <a:pt x="810" y="674"/>
                  <a:pt x="810" y="674"/>
                </a:cubicBezTo>
                <a:cubicBezTo>
                  <a:pt x="811" y="674"/>
                  <a:pt x="811" y="674"/>
                  <a:pt x="811" y="674"/>
                </a:cubicBezTo>
                <a:cubicBezTo>
                  <a:pt x="814" y="674"/>
                  <a:pt x="817" y="667"/>
                  <a:pt x="819" y="665"/>
                </a:cubicBezTo>
                <a:cubicBezTo>
                  <a:pt x="824" y="661"/>
                  <a:pt x="823" y="656"/>
                  <a:pt x="833" y="652"/>
                </a:cubicBezTo>
                <a:cubicBezTo>
                  <a:pt x="842" y="649"/>
                  <a:pt x="844" y="641"/>
                  <a:pt x="849" y="642"/>
                </a:cubicBezTo>
                <a:cubicBezTo>
                  <a:pt x="854" y="643"/>
                  <a:pt x="856" y="637"/>
                  <a:pt x="862" y="637"/>
                </a:cubicBezTo>
                <a:cubicBezTo>
                  <a:pt x="868" y="637"/>
                  <a:pt x="876" y="641"/>
                  <a:pt x="882" y="641"/>
                </a:cubicBezTo>
                <a:cubicBezTo>
                  <a:pt x="888" y="641"/>
                  <a:pt x="896" y="642"/>
                  <a:pt x="896" y="646"/>
                </a:cubicBezTo>
                <a:cubicBezTo>
                  <a:pt x="895" y="651"/>
                  <a:pt x="885" y="661"/>
                  <a:pt x="896" y="663"/>
                </a:cubicBezTo>
                <a:cubicBezTo>
                  <a:pt x="907" y="664"/>
                  <a:pt x="914" y="661"/>
                  <a:pt x="914" y="666"/>
                </a:cubicBezTo>
                <a:cubicBezTo>
                  <a:pt x="913" y="670"/>
                  <a:pt x="905" y="672"/>
                  <a:pt x="911" y="676"/>
                </a:cubicBezTo>
                <a:cubicBezTo>
                  <a:pt x="917" y="681"/>
                  <a:pt x="908" y="688"/>
                  <a:pt x="910" y="689"/>
                </a:cubicBezTo>
                <a:cubicBezTo>
                  <a:pt x="911" y="690"/>
                  <a:pt x="912" y="690"/>
                  <a:pt x="909" y="695"/>
                </a:cubicBezTo>
                <a:cubicBezTo>
                  <a:pt x="906" y="700"/>
                  <a:pt x="906" y="703"/>
                  <a:pt x="914" y="705"/>
                </a:cubicBezTo>
                <a:cubicBezTo>
                  <a:pt x="921" y="708"/>
                  <a:pt x="920" y="709"/>
                  <a:pt x="931" y="710"/>
                </a:cubicBezTo>
                <a:cubicBezTo>
                  <a:pt x="942" y="710"/>
                  <a:pt x="941" y="710"/>
                  <a:pt x="955" y="712"/>
                </a:cubicBezTo>
                <a:cubicBezTo>
                  <a:pt x="969" y="715"/>
                  <a:pt x="971" y="714"/>
                  <a:pt x="977" y="720"/>
                </a:cubicBezTo>
                <a:cubicBezTo>
                  <a:pt x="983" y="726"/>
                  <a:pt x="992" y="720"/>
                  <a:pt x="990" y="732"/>
                </a:cubicBezTo>
                <a:cubicBezTo>
                  <a:pt x="989" y="739"/>
                  <a:pt x="988" y="743"/>
                  <a:pt x="988" y="747"/>
                </a:cubicBezTo>
                <a:cubicBezTo>
                  <a:pt x="989" y="747"/>
                  <a:pt x="990" y="748"/>
                  <a:pt x="994" y="751"/>
                </a:cubicBezTo>
                <a:cubicBezTo>
                  <a:pt x="1003" y="758"/>
                  <a:pt x="1029" y="759"/>
                  <a:pt x="1033" y="763"/>
                </a:cubicBezTo>
                <a:cubicBezTo>
                  <a:pt x="1037" y="767"/>
                  <a:pt x="1040" y="771"/>
                  <a:pt x="1045" y="772"/>
                </a:cubicBezTo>
                <a:cubicBezTo>
                  <a:pt x="1046" y="770"/>
                  <a:pt x="1047" y="768"/>
                  <a:pt x="1049" y="766"/>
                </a:cubicBezTo>
                <a:cubicBezTo>
                  <a:pt x="1054" y="760"/>
                  <a:pt x="1058" y="763"/>
                  <a:pt x="1061" y="767"/>
                </a:cubicBezTo>
                <a:cubicBezTo>
                  <a:pt x="1064" y="765"/>
                  <a:pt x="1073" y="761"/>
                  <a:pt x="1074" y="760"/>
                </a:cubicBezTo>
                <a:cubicBezTo>
                  <a:pt x="1076" y="759"/>
                  <a:pt x="1097" y="746"/>
                  <a:pt x="1097" y="746"/>
                </a:cubicBezTo>
                <a:cubicBezTo>
                  <a:pt x="1097" y="746"/>
                  <a:pt x="1171" y="752"/>
                  <a:pt x="1180" y="746"/>
                </a:cubicBezTo>
                <a:cubicBezTo>
                  <a:pt x="1188" y="739"/>
                  <a:pt x="1192" y="736"/>
                  <a:pt x="1206" y="726"/>
                </a:cubicBezTo>
                <a:cubicBezTo>
                  <a:pt x="1220" y="716"/>
                  <a:pt x="1219" y="711"/>
                  <a:pt x="1229" y="702"/>
                </a:cubicBezTo>
                <a:cubicBezTo>
                  <a:pt x="1239" y="692"/>
                  <a:pt x="1255" y="670"/>
                  <a:pt x="1256" y="676"/>
                </a:cubicBezTo>
                <a:cubicBezTo>
                  <a:pt x="1258" y="681"/>
                  <a:pt x="1255" y="683"/>
                  <a:pt x="1259" y="684"/>
                </a:cubicBezTo>
                <a:cubicBezTo>
                  <a:pt x="1263" y="685"/>
                  <a:pt x="1264" y="685"/>
                  <a:pt x="1269" y="684"/>
                </a:cubicBezTo>
                <a:cubicBezTo>
                  <a:pt x="1273" y="682"/>
                  <a:pt x="1280" y="679"/>
                  <a:pt x="1280" y="682"/>
                </a:cubicBezTo>
                <a:cubicBezTo>
                  <a:pt x="1280" y="685"/>
                  <a:pt x="1281" y="688"/>
                  <a:pt x="1280" y="692"/>
                </a:cubicBezTo>
                <a:cubicBezTo>
                  <a:pt x="1279" y="696"/>
                  <a:pt x="1280" y="696"/>
                  <a:pt x="1278" y="702"/>
                </a:cubicBezTo>
                <a:cubicBezTo>
                  <a:pt x="1275" y="709"/>
                  <a:pt x="1274" y="712"/>
                  <a:pt x="1272" y="717"/>
                </a:cubicBezTo>
                <a:cubicBezTo>
                  <a:pt x="1270" y="722"/>
                  <a:pt x="1269" y="726"/>
                  <a:pt x="1271" y="727"/>
                </a:cubicBezTo>
                <a:cubicBezTo>
                  <a:pt x="1273" y="728"/>
                  <a:pt x="1275" y="729"/>
                  <a:pt x="1274" y="731"/>
                </a:cubicBezTo>
                <a:cubicBezTo>
                  <a:pt x="1274" y="733"/>
                  <a:pt x="1271" y="739"/>
                  <a:pt x="1273" y="739"/>
                </a:cubicBezTo>
                <a:cubicBezTo>
                  <a:pt x="1274" y="739"/>
                  <a:pt x="1279" y="743"/>
                  <a:pt x="1279" y="744"/>
                </a:cubicBezTo>
                <a:cubicBezTo>
                  <a:pt x="1279" y="744"/>
                  <a:pt x="1279" y="745"/>
                  <a:pt x="1279" y="747"/>
                </a:cubicBezTo>
                <a:cubicBezTo>
                  <a:pt x="1281" y="746"/>
                  <a:pt x="1283" y="745"/>
                  <a:pt x="1287" y="744"/>
                </a:cubicBezTo>
                <a:cubicBezTo>
                  <a:pt x="1303" y="742"/>
                  <a:pt x="1299" y="735"/>
                  <a:pt x="1309" y="736"/>
                </a:cubicBezTo>
                <a:cubicBezTo>
                  <a:pt x="1318" y="737"/>
                  <a:pt x="1319" y="734"/>
                  <a:pt x="1327" y="732"/>
                </a:cubicBezTo>
                <a:cubicBezTo>
                  <a:pt x="1335" y="730"/>
                  <a:pt x="1346" y="718"/>
                  <a:pt x="1342" y="724"/>
                </a:cubicBezTo>
                <a:cubicBezTo>
                  <a:pt x="1339" y="729"/>
                  <a:pt x="1330" y="736"/>
                  <a:pt x="1337" y="736"/>
                </a:cubicBezTo>
                <a:cubicBezTo>
                  <a:pt x="1343" y="736"/>
                  <a:pt x="1356" y="738"/>
                  <a:pt x="1350" y="740"/>
                </a:cubicBezTo>
                <a:cubicBezTo>
                  <a:pt x="1344" y="742"/>
                  <a:pt x="1338" y="737"/>
                  <a:pt x="1325" y="742"/>
                </a:cubicBezTo>
                <a:cubicBezTo>
                  <a:pt x="1313" y="747"/>
                  <a:pt x="1310" y="752"/>
                  <a:pt x="1301" y="757"/>
                </a:cubicBezTo>
                <a:cubicBezTo>
                  <a:pt x="1292" y="761"/>
                  <a:pt x="1293" y="760"/>
                  <a:pt x="1291" y="765"/>
                </a:cubicBezTo>
                <a:cubicBezTo>
                  <a:pt x="1289" y="771"/>
                  <a:pt x="1283" y="770"/>
                  <a:pt x="1285" y="775"/>
                </a:cubicBezTo>
                <a:cubicBezTo>
                  <a:pt x="1287" y="779"/>
                  <a:pt x="1286" y="783"/>
                  <a:pt x="1289" y="783"/>
                </a:cubicBezTo>
                <a:cubicBezTo>
                  <a:pt x="1293" y="783"/>
                  <a:pt x="1290" y="788"/>
                  <a:pt x="1297" y="787"/>
                </a:cubicBezTo>
                <a:cubicBezTo>
                  <a:pt x="1304" y="785"/>
                  <a:pt x="1300" y="783"/>
                  <a:pt x="1306" y="781"/>
                </a:cubicBezTo>
                <a:cubicBezTo>
                  <a:pt x="1312" y="779"/>
                  <a:pt x="1309" y="780"/>
                  <a:pt x="1316" y="776"/>
                </a:cubicBezTo>
                <a:cubicBezTo>
                  <a:pt x="1323" y="772"/>
                  <a:pt x="1318" y="771"/>
                  <a:pt x="1324" y="768"/>
                </a:cubicBezTo>
                <a:cubicBezTo>
                  <a:pt x="1330" y="766"/>
                  <a:pt x="1330" y="766"/>
                  <a:pt x="1334" y="763"/>
                </a:cubicBezTo>
                <a:cubicBezTo>
                  <a:pt x="1338" y="761"/>
                  <a:pt x="1339" y="754"/>
                  <a:pt x="1343" y="756"/>
                </a:cubicBezTo>
                <a:cubicBezTo>
                  <a:pt x="1347" y="757"/>
                  <a:pt x="1350" y="758"/>
                  <a:pt x="1354" y="758"/>
                </a:cubicBezTo>
                <a:cubicBezTo>
                  <a:pt x="1359" y="758"/>
                  <a:pt x="1366" y="753"/>
                  <a:pt x="1372" y="752"/>
                </a:cubicBezTo>
                <a:cubicBezTo>
                  <a:pt x="1378" y="751"/>
                  <a:pt x="1375" y="752"/>
                  <a:pt x="1384" y="750"/>
                </a:cubicBezTo>
                <a:cubicBezTo>
                  <a:pt x="1393" y="748"/>
                  <a:pt x="1388" y="747"/>
                  <a:pt x="1397" y="744"/>
                </a:cubicBezTo>
                <a:cubicBezTo>
                  <a:pt x="1406" y="742"/>
                  <a:pt x="1410" y="745"/>
                  <a:pt x="1414" y="741"/>
                </a:cubicBezTo>
                <a:cubicBezTo>
                  <a:pt x="1418" y="736"/>
                  <a:pt x="1405" y="734"/>
                  <a:pt x="1414" y="732"/>
                </a:cubicBezTo>
                <a:cubicBezTo>
                  <a:pt x="1422" y="730"/>
                  <a:pt x="1419" y="734"/>
                  <a:pt x="1429" y="730"/>
                </a:cubicBezTo>
                <a:cubicBezTo>
                  <a:pt x="1439" y="726"/>
                  <a:pt x="1447" y="724"/>
                  <a:pt x="1449" y="719"/>
                </a:cubicBezTo>
                <a:cubicBezTo>
                  <a:pt x="1451" y="714"/>
                  <a:pt x="1451" y="705"/>
                  <a:pt x="1443" y="712"/>
                </a:cubicBezTo>
                <a:cubicBezTo>
                  <a:pt x="1434" y="720"/>
                  <a:pt x="1421" y="723"/>
                  <a:pt x="1426" y="718"/>
                </a:cubicBezTo>
                <a:cubicBezTo>
                  <a:pt x="1430" y="714"/>
                  <a:pt x="1435" y="712"/>
                  <a:pt x="1438" y="707"/>
                </a:cubicBezTo>
                <a:cubicBezTo>
                  <a:pt x="1442" y="701"/>
                  <a:pt x="1449" y="694"/>
                  <a:pt x="1445" y="693"/>
                </a:cubicBezTo>
                <a:cubicBezTo>
                  <a:pt x="1441" y="692"/>
                  <a:pt x="1435" y="691"/>
                  <a:pt x="1431" y="698"/>
                </a:cubicBezTo>
                <a:cubicBezTo>
                  <a:pt x="1426" y="706"/>
                  <a:pt x="1420" y="704"/>
                  <a:pt x="1415" y="713"/>
                </a:cubicBezTo>
                <a:cubicBezTo>
                  <a:pt x="1411" y="722"/>
                  <a:pt x="1412" y="727"/>
                  <a:pt x="1406" y="726"/>
                </a:cubicBezTo>
                <a:cubicBezTo>
                  <a:pt x="1400" y="726"/>
                  <a:pt x="1401" y="722"/>
                  <a:pt x="1395" y="724"/>
                </a:cubicBezTo>
                <a:cubicBezTo>
                  <a:pt x="1389" y="726"/>
                  <a:pt x="1394" y="732"/>
                  <a:pt x="1386" y="728"/>
                </a:cubicBezTo>
                <a:cubicBezTo>
                  <a:pt x="1379" y="724"/>
                  <a:pt x="1383" y="724"/>
                  <a:pt x="1377" y="723"/>
                </a:cubicBezTo>
                <a:cubicBezTo>
                  <a:pt x="1370" y="723"/>
                  <a:pt x="1369" y="722"/>
                  <a:pt x="1366" y="721"/>
                </a:cubicBezTo>
                <a:cubicBezTo>
                  <a:pt x="1363" y="720"/>
                  <a:pt x="1358" y="716"/>
                  <a:pt x="1358" y="716"/>
                </a:cubicBezTo>
                <a:cubicBezTo>
                  <a:pt x="1358" y="715"/>
                  <a:pt x="1356" y="710"/>
                  <a:pt x="1352" y="710"/>
                </a:cubicBezTo>
                <a:cubicBezTo>
                  <a:pt x="1348" y="711"/>
                  <a:pt x="1346" y="708"/>
                  <a:pt x="1347" y="703"/>
                </a:cubicBezTo>
                <a:cubicBezTo>
                  <a:pt x="1347" y="699"/>
                  <a:pt x="1344" y="697"/>
                  <a:pt x="1347" y="692"/>
                </a:cubicBezTo>
                <a:cubicBezTo>
                  <a:pt x="1349" y="688"/>
                  <a:pt x="1341" y="689"/>
                  <a:pt x="1346" y="684"/>
                </a:cubicBezTo>
                <a:cubicBezTo>
                  <a:pt x="1351" y="679"/>
                  <a:pt x="1356" y="675"/>
                  <a:pt x="1360" y="672"/>
                </a:cubicBezTo>
                <a:cubicBezTo>
                  <a:pt x="1363" y="668"/>
                  <a:pt x="1364" y="664"/>
                  <a:pt x="1360" y="666"/>
                </a:cubicBezTo>
                <a:cubicBezTo>
                  <a:pt x="1355" y="669"/>
                  <a:pt x="1353" y="668"/>
                  <a:pt x="1347" y="670"/>
                </a:cubicBezTo>
                <a:cubicBezTo>
                  <a:pt x="1342" y="671"/>
                  <a:pt x="1339" y="679"/>
                  <a:pt x="1336" y="673"/>
                </a:cubicBezTo>
                <a:cubicBezTo>
                  <a:pt x="1334" y="667"/>
                  <a:pt x="1331" y="665"/>
                  <a:pt x="1326" y="664"/>
                </a:cubicBezTo>
                <a:cubicBezTo>
                  <a:pt x="1321" y="664"/>
                  <a:pt x="1313" y="663"/>
                  <a:pt x="1320" y="661"/>
                </a:cubicBezTo>
                <a:cubicBezTo>
                  <a:pt x="1326" y="659"/>
                  <a:pt x="1324" y="658"/>
                  <a:pt x="1336" y="659"/>
                </a:cubicBezTo>
                <a:cubicBezTo>
                  <a:pt x="1348" y="660"/>
                  <a:pt x="1351" y="661"/>
                  <a:pt x="1355" y="660"/>
                </a:cubicBezTo>
                <a:cubicBezTo>
                  <a:pt x="1358" y="658"/>
                  <a:pt x="1357" y="656"/>
                  <a:pt x="1363" y="655"/>
                </a:cubicBezTo>
                <a:cubicBezTo>
                  <a:pt x="1369" y="653"/>
                  <a:pt x="1372" y="654"/>
                  <a:pt x="1375" y="652"/>
                </a:cubicBezTo>
                <a:cubicBezTo>
                  <a:pt x="1377" y="650"/>
                  <a:pt x="1379" y="647"/>
                  <a:pt x="1379" y="642"/>
                </a:cubicBezTo>
                <a:cubicBezTo>
                  <a:pt x="1379" y="637"/>
                  <a:pt x="1381" y="632"/>
                  <a:pt x="1376" y="632"/>
                </a:cubicBezTo>
                <a:cubicBezTo>
                  <a:pt x="1370" y="631"/>
                  <a:pt x="1367" y="627"/>
                  <a:pt x="1361" y="628"/>
                </a:cubicBezTo>
                <a:cubicBezTo>
                  <a:pt x="1356" y="629"/>
                  <a:pt x="1354" y="625"/>
                  <a:pt x="1345" y="628"/>
                </a:cubicBezTo>
                <a:cubicBezTo>
                  <a:pt x="1336" y="632"/>
                  <a:pt x="1346" y="629"/>
                  <a:pt x="1333" y="632"/>
                </a:cubicBezTo>
                <a:cubicBezTo>
                  <a:pt x="1319" y="635"/>
                  <a:pt x="1315" y="635"/>
                  <a:pt x="1307" y="639"/>
                </a:cubicBezTo>
                <a:cubicBezTo>
                  <a:pt x="1299" y="642"/>
                  <a:pt x="1294" y="645"/>
                  <a:pt x="1287" y="648"/>
                </a:cubicBezTo>
                <a:cubicBezTo>
                  <a:pt x="1280" y="651"/>
                  <a:pt x="1270" y="654"/>
                  <a:pt x="1266" y="658"/>
                </a:cubicBezTo>
                <a:cubicBezTo>
                  <a:pt x="1262" y="662"/>
                  <a:pt x="1259" y="666"/>
                  <a:pt x="1249" y="670"/>
                </a:cubicBezTo>
                <a:cubicBezTo>
                  <a:pt x="1240" y="674"/>
                  <a:pt x="1231" y="679"/>
                  <a:pt x="1240" y="670"/>
                </a:cubicBezTo>
                <a:cubicBezTo>
                  <a:pt x="1248" y="662"/>
                  <a:pt x="1261" y="655"/>
                  <a:pt x="1266" y="651"/>
                </a:cubicBezTo>
                <a:cubicBezTo>
                  <a:pt x="1271" y="647"/>
                  <a:pt x="1265" y="646"/>
                  <a:pt x="1277" y="641"/>
                </a:cubicBezTo>
                <a:cubicBezTo>
                  <a:pt x="1289" y="636"/>
                  <a:pt x="1294" y="633"/>
                  <a:pt x="1300" y="631"/>
                </a:cubicBezTo>
                <a:cubicBezTo>
                  <a:pt x="1305" y="628"/>
                  <a:pt x="1323" y="627"/>
                  <a:pt x="1326" y="623"/>
                </a:cubicBezTo>
                <a:cubicBezTo>
                  <a:pt x="1328" y="620"/>
                  <a:pt x="1325" y="614"/>
                  <a:pt x="1331" y="611"/>
                </a:cubicBezTo>
                <a:cubicBezTo>
                  <a:pt x="1338" y="608"/>
                  <a:pt x="1346" y="602"/>
                  <a:pt x="1351" y="602"/>
                </a:cubicBezTo>
                <a:cubicBezTo>
                  <a:pt x="1357" y="602"/>
                  <a:pt x="1366" y="600"/>
                  <a:pt x="1373" y="600"/>
                </a:cubicBezTo>
                <a:cubicBezTo>
                  <a:pt x="1380" y="601"/>
                  <a:pt x="1386" y="602"/>
                  <a:pt x="1389" y="602"/>
                </a:cubicBezTo>
                <a:cubicBezTo>
                  <a:pt x="1392" y="602"/>
                  <a:pt x="1398" y="599"/>
                  <a:pt x="1402" y="600"/>
                </a:cubicBezTo>
                <a:cubicBezTo>
                  <a:pt x="1406" y="601"/>
                  <a:pt x="1413" y="607"/>
                  <a:pt x="1418" y="604"/>
                </a:cubicBezTo>
                <a:cubicBezTo>
                  <a:pt x="1423" y="601"/>
                  <a:pt x="1420" y="598"/>
                  <a:pt x="1429" y="600"/>
                </a:cubicBezTo>
                <a:cubicBezTo>
                  <a:pt x="1438" y="602"/>
                  <a:pt x="1436" y="600"/>
                  <a:pt x="1445" y="603"/>
                </a:cubicBezTo>
                <a:cubicBezTo>
                  <a:pt x="1455" y="606"/>
                  <a:pt x="1458" y="608"/>
                  <a:pt x="1467" y="604"/>
                </a:cubicBezTo>
                <a:cubicBezTo>
                  <a:pt x="1476" y="601"/>
                  <a:pt x="1474" y="601"/>
                  <a:pt x="1481" y="600"/>
                </a:cubicBezTo>
                <a:cubicBezTo>
                  <a:pt x="1489" y="600"/>
                  <a:pt x="1486" y="604"/>
                  <a:pt x="1497" y="598"/>
                </a:cubicBezTo>
                <a:cubicBezTo>
                  <a:pt x="1507" y="591"/>
                  <a:pt x="1500" y="593"/>
                  <a:pt x="1514" y="587"/>
                </a:cubicBezTo>
                <a:cubicBezTo>
                  <a:pt x="1527" y="581"/>
                  <a:pt x="1518" y="578"/>
                  <a:pt x="1530" y="575"/>
                </a:cubicBezTo>
                <a:cubicBezTo>
                  <a:pt x="1543" y="573"/>
                  <a:pt x="1549" y="574"/>
                  <a:pt x="1558" y="571"/>
                </a:cubicBezTo>
                <a:cubicBezTo>
                  <a:pt x="1566" y="568"/>
                  <a:pt x="1570" y="571"/>
                  <a:pt x="1579" y="565"/>
                </a:cubicBezTo>
                <a:cubicBezTo>
                  <a:pt x="1589" y="559"/>
                  <a:pt x="1596" y="558"/>
                  <a:pt x="1602" y="552"/>
                </a:cubicBezTo>
                <a:cubicBezTo>
                  <a:pt x="1608" y="545"/>
                  <a:pt x="1607" y="546"/>
                  <a:pt x="1604" y="543"/>
                </a:cubicBezTo>
                <a:cubicBezTo>
                  <a:pt x="1601" y="541"/>
                  <a:pt x="1595" y="541"/>
                  <a:pt x="1602" y="536"/>
                </a:cubicBezTo>
                <a:cubicBezTo>
                  <a:pt x="1608" y="532"/>
                  <a:pt x="1609" y="530"/>
                  <a:pt x="1608" y="529"/>
                </a:cubicBezTo>
                <a:cubicBezTo>
                  <a:pt x="1607" y="528"/>
                  <a:pt x="1604" y="531"/>
                  <a:pt x="1608" y="526"/>
                </a:cubicBezTo>
                <a:close/>
                <a:moveTo>
                  <a:pt x="476" y="212"/>
                </a:moveTo>
                <a:cubicBezTo>
                  <a:pt x="484" y="211"/>
                  <a:pt x="490" y="211"/>
                  <a:pt x="492" y="208"/>
                </a:cubicBezTo>
                <a:cubicBezTo>
                  <a:pt x="495" y="204"/>
                  <a:pt x="494" y="205"/>
                  <a:pt x="500" y="203"/>
                </a:cubicBezTo>
                <a:cubicBezTo>
                  <a:pt x="507" y="200"/>
                  <a:pt x="501" y="198"/>
                  <a:pt x="512" y="196"/>
                </a:cubicBezTo>
                <a:cubicBezTo>
                  <a:pt x="523" y="194"/>
                  <a:pt x="515" y="195"/>
                  <a:pt x="525" y="194"/>
                </a:cubicBezTo>
                <a:cubicBezTo>
                  <a:pt x="536" y="193"/>
                  <a:pt x="540" y="189"/>
                  <a:pt x="531" y="188"/>
                </a:cubicBezTo>
                <a:cubicBezTo>
                  <a:pt x="522" y="186"/>
                  <a:pt x="520" y="188"/>
                  <a:pt x="512" y="190"/>
                </a:cubicBezTo>
                <a:cubicBezTo>
                  <a:pt x="505" y="192"/>
                  <a:pt x="512" y="194"/>
                  <a:pt x="500" y="191"/>
                </a:cubicBezTo>
                <a:cubicBezTo>
                  <a:pt x="487" y="189"/>
                  <a:pt x="484" y="193"/>
                  <a:pt x="477" y="194"/>
                </a:cubicBezTo>
                <a:cubicBezTo>
                  <a:pt x="470" y="195"/>
                  <a:pt x="461" y="193"/>
                  <a:pt x="468" y="189"/>
                </a:cubicBezTo>
                <a:cubicBezTo>
                  <a:pt x="474" y="185"/>
                  <a:pt x="476" y="185"/>
                  <a:pt x="485" y="185"/>
                </a:cubicBezTo>
                <a:cubicBezTo>
                  <a:pt x="493" y="186"/>
                  <a:pt x="500" y="183"/>
                  <a:pt x="506" y="182"/>
                </a:cubicBezTo>
                <a:cubicBezTo>
                  <a:pt x="511" y="181"/>
                  <a:pt x="514" y="179"/>
                  <a:pt x="519" y="181"/>
                </a:cubicBezTo>
                <a:cubicBezTo>
                  <a:pt x="528" y="180"/>
                  <a:pt x="526" y="181"/>
                  <a:pt x="534" y="178"/>
                </a:cubicBezTo>
                <a:cubicBezTo>
                  <a:pt x="542" y="176"/>
                  <a:pt x="540" y="177"/>
                  <a:pt x="546" y="175"/>
                </a:cubicBezTo>
                <a:cubicBezTo>
                  <a:pt x="552" y="174"/>
                  <a:pt x="560" y="172"/>
                  <a:pt x="568" y="172"/>
                </a:cubicBezTo>
                <a:cubicBezTo>
                  <a:pt x="577" y="171"/>
                  <a:pt x="573" y="173"/>
                  <a:pt x="581" y="172"/>
                </a:cubicBezTo>
                <a:cubicBezTo>
                  <a:pt x="589" y="171"/>
                  <a:pt x="595" y="167"/>
                  <a:pt x="597" y="170"/>
                </a:cubicBezTo>
                <a:cubicBezTo>
                  <a:pt x="599" y="172"/>
                  <a:pt x="600" y="176"/>
                  <a:pt x="592" y="177"/>
                </a:cubicBezTo>
                <a:cubicBezTo>
                  <a:pt x="584" y="177"/>
                  <a:pt x="580" y="179"/>
                  <a:pt x="576" y="180"/>
                </a:cubicBezTo>
                <a:cubicBezTo>
                  <a:pt x="573" y="181"/>
                  <a:pt x="560" y="180"/>
                  <a:pt x="569" y="184"/>
                </a:cubicBezTo>
                <a:cubicBezTo>
                  <a:pt x="578" y="188"/>
                  <a:pt x="578" y="188"/>
                  <a:pt x="587" y="187"/>
                </a:cubicBezTo>
                <a:cubicBezTo>
                  <a:pt x="595" y="186"/>
                  <a:pt x="598" y="186"/>
                  <a:pt x="603" y="183"/>
                </a:cubicBezTo>
                <a:cubicBezTo>
                  <a:pt x="608" y="180"/>
                  <a:pt x="622" y="171"/>
                  <a:pt x="619" y="178"/>
                </a:cubicBezTo>
                <a:cubicBezTo>
                  <a:pt x="616" y="185"/>
                  <a:pt x="619" y="184"/>
                  <a:pt x="611" y="188"/>
                </a:cubicBezTo>
                <a:cubicBezTo>
                  <a:pt x="604" y="191"/>
                  <a:pt x="598" y="194"/>
                  <a:pt x="596" y="197"/>
                </a:cubicBezTo>
                <a:cubicBezTo>
                  <a:pt x="595" y="199"/>
                  <a:pt x="586" y="205"/>
                  <a:pt x="580" y="202"/>
                </a:cubicBezTo>
                <a:cubicBezTo>
                  <a:pt x="575" y="200"/>
                  <a:pt x="570" y="196"/>
                  <a:pt x="562" y="198"/>
                </a:cubicBezTo>
                <a:cubicBezTo>
                  <a:pt x="555" y="199"/>
                  <a:pt x="550" y="202"/>
                  <a:pt x="551" y="205"/>
                </a:cubicBezTo>
                <a:cubicBezTo>
                  <a:pt x="553" y="208"/>
                  <a:pt x="548" y="212"/>
                  <a:pt x="543" y="213"/>
                </a:cubicBezTo>
                <a:cubicBezTo>
                  <a:pt x="537" y="214"/>
                  <a:pt x="525" y="220"/>
                  <a:pt x="518" y="222"/>
                </a:cubicBezTo>
                <a:cubicBezTo>
                  <a:pt x="510" y="224"/>
                  <a:pt x="501" y="224"/>
                  <a:pt x="504" y="220"/>
                </a:cubicBezTo>
                <a:cubicBezTo>
                  <a:pt x="508" y="217"/>
                  <a:pt x="517" y="218"/>
                  <a:pt x="523" y="214"/>
                </a:cubicBezTo>
                <a:cubicBezTo>
                  <a:pt x="529" y="211"/>
                  <a:pt x="537" y="207"/>
                  <a:pt x="537" y="205"/>
                </a:cubicBezTo>
                <a:cubicBezTo>
                  <a:pt x="536" y="203"/>
                  <a:pt x="533" y="202"/>
                  <a:pt x="526" y="206"/>
                </a:cubicBezTo>
                <a:cubicBezTo>
                  <a:pt x="519" y="210"/>
                  <a:pt x="503" y="214"/>
                  <a:pt x="499" y="215"/>
                </a:cubicBezTo>
                <a:cubicBezTo>
                  <a:pt x="494" y="216"/>
                  <a:pt x="488" y="217"/>
                  <a:pt x="483" y="216"/>
                </a:cubicBezTo>
                <a:cubicBezTo>
                  <a:pt x="478" y="215"/>
                  <a:pt x="467" y="214"/>
                  <a:pt x="476" y="212"/>
                </a:cubicBezTo>
                <a:close/>
                <a:moveTo>
                  <a:pt x="679" y="279"/>
                </a:moveTo>
                <a:cubicBezTo>
                  <a:pt x="674" y="276"/>
                  <a:pt x="671" y="275"/>
                  <a:pt x="661" y="279"/>
                </a:cubicBezTo>
                <a:cubicBezTo>
                  <a:pt x="651" y="282"/>
                  <a:pt x="647" y="288"/>
                  <a:pt x="632" y="292"/>
                </a:cubicBezTo>
                <a:cubicBezTo>
                  <a:pt x="616" y="296"/>
                  <a:pt x="616" y="301"/>
                  <a:pt x="605" y="303"/>
                </a:cubicBezTo>
                <a:cubicBezTo>
                  <a:pt x="593" y="305"/>
                  <a:pt x="585" y="306"/>
                  <a:pt x="577" y="308"/>
                </a:cubicBezTo>
                <a:cubicBezTo>
                  <a:pt x="570" y="309"/>
                  <a:pt x="572" y="310"/>
                  <a:pt x="564" y="313"/>
                </a:cubicBezTo>
                <a:cubicBezTo>
                  <a:pt x="555" y="317"/>
                  <a:pt x="553" y="319"/>
                  <a:pt x="540" y="322"/>
                </a:cubicBezTo>
                <a:cubicBezTo>
                  <a:pt x="528" y="324"/>
                  <a:pt x="519" y="327"/>
                  <a:pt x="511" y="324"/>
                </a:cubicBezTo>
                <a:cubicBezTo>
                  <a:pt x="503" y="322"/>
                  <a:pt x="486" y="318"/>
                  <a:pt x="487" y="315"/>
                </a:cubicBezTo>
                <a:cubicBezTo>
                  <a:pt x="487" y="312"/>
                  <a:pt x="490" y="312"/>
                  <a:pt x="496" y="313"/>
                </a:cubicBezTo>
                <a:cubicBezTo>
                  <a:pt x="504" y="312"/>
                  <a:pt x="503" y="311"/>
                  <a:pt x="514" y="311"/>
                </a:cubicBezTo>
                <a:cubicBezTo>
                  <a:pt x="525" y="311"/>
                  <a:pt x="532" y="306"/>
                  <a:pt x="533" y="304"/>
                </a:cubicBezTo>
                <a:cubicBezTo>
                  <a:pt x="534" y="302"/>
                  <a:pt x="543" y="303"/>
                  <a:pt x="549" y="301"/>
                </a:cubicBezTo>
                <a:cubicBezTo>
                  <a:pt x="555" y="298"/>
                  <a:pt x="560" y="298"/>
                  <a:pt x="558" y="292"/>
                </a:cubicBezTo>
                <a:cubicBezTo>
                  <a:pt x="557" y="286"/>
                  <a:pt x="562" y="287"/>
                  <a:pt x="558" y="282"/>
                </a:cubicBezTo>
                <a:cubicBezTo>
                  <a:pt x="555" y="277"/>
                  <a:pt x="551" y="274"/>
                  <a:pt x="555" y="274"/>
                </a:cubicBezTo>
                <a:cubicBezTo>
                  <a:pt x="558" y="274"/>
                  <a:pt x="562" y="275"/>
                  <a:pt x="571" y="279"/>
                </a:cubicBezTo>
                <a:cubicBezTo>
                  <a:pt x="581" y="282"/>
                  <a:pt x="581" y="283"/>
                  <a:pt x="582" y="287"/>
                </a:cubicBezTo>
                <a:cubicBezTo>
                  <a:pt x="582" y="291"/>
                  <a:pt x="586" y="294"/>
                  <a:pt x="590" y="294"/>
                </a:cubicBezTo>
                <a:cubicBezTo>
                  <a:pt x="595" y="293"/>
                  <a:pt x="605" y="293"/>
                  <a:pt x="610" y="291"/>
                </a:cubicBezTo>
                <a:cubicBezTo>
                  <a:pt x="616" y="288"/>
                  <a:pt x="627" y="288"/>
                  <a:pt x="634" y="282"/>
                </a:cubicBezTo>
                <a:cubicBezTo>
                  <a:pt x="641" y="277"/>
                  <a:pt x="646" y="274"/>
                  <a:pt x="654" y="274"/>
                </a:cubicBezTo>
                <a:cubicBezTo>
                  <a:pt x="662" y="274"/>
                  <a:pt x="691" y="266"/>
                  <a:pt x="688" y="272"/>
                </a:cubicBezTo>
                <a:cubicBezTo>
                  <a:pt x="686" y="279"/>
                  <a:pt x="683" y="282"/>
                  <a:pt x="679" y="279"/>
                </a:cubicBezTo>
                <a:close/>
                <a:moveTo>
                  <a:pt x="724" y="529"/>
                </a:moveTo>
                <a:cubicBezTo>
                  <a:pt x="722" y="536"/>
                  <a:pt x="719" y="549"/>
                  <a:pt x="718" y="556"/>
                </a:cubicBezTo>
                <a:cubicBezTo>
                  <a:pt x="718" y="563"/>
                  <a:pt x="714" y="564"/>
                  <a:pt x="715" y="567"/>
                </a:cubicBezTo>
                <a:cubicBezTo>
                  <a:pt x="717" y="571"/>
                  <a:pt x="718" y="579"/>
                  <a:pt x="713" y="583"/>
                </a:cubicBezTo>
                <a:cubicBezTo>
                  <a:pt x="708" y="587"/>
                  <a:pt x="700" y="596"/>
                  <a:pt x="695" y="598"/>
                </a:cubicBezTo>
                <a:cubicBezTo>
                  <a:pt x="691" y="599"/>
                  <a:pt x="683" y="601"/>
                  <a:pt x="689" y="591"/>
                </a:cubicBezTo>
                <a:cubicBezTo>
                  <a:pt x="695" y="581"/>
                  <a:pt x="703" y="580"/>
                  <a:pt x="706" y="575"/>
                </a:cubicBezTo>
                <a:cubicBezTo>
                  <a:pt x="709" y="570"/>
                  <a:pt x="712" y="563"/>
                  <a:pt x="708" y="565"/>
                </a:cubicBezTo>
                <a:cubicBezTo>
                  <a:pt x="705" y="567"/>
                  <a:pt x="698" y="571"/>
                  <a:pt x="702" y="564"/>
                </a:cubicBezTo>
                <a:cubicBezTo>
                  <a:pt x="705" y="556"/>
                  <a:pt x="709" y="550"/>
                  <a:pt x="705" y="551"/>
                </a:cubicBezTo>
                <a:cubicBezTo>
                  <a:pt x="700" y="553"/>
                  <a:pt x="698" y="565"/>
                  <a:pt x="695" y="558"/>
                </a:cubicBezTo>
                <a:cubicBezTo>
                  <a:pt x="692" y="552"/>
                  <a:pt x="695" y="546"/>
                  <a:pt x="693" y="541"/>
                </a:cubicBezTo>
                <a:cubicBezTo>
                  <a:pt x="690" y="536"/>
                  <a:pt x="685" y="533"/>
                  <a:pt x="689" y="531"/>
                </a:cubicBezTo>
                <a:cubicBezTo>
                  <a:pt x="693" y="528"/>
                  <a:pt x="697" y="529"/>
                  <a:pt x="694" y="527"/>
                </a:cubicBezTo>
                <a:cubicBezTo>
                  <a:pt x="691" y="525"/>
                  <a:pt x="687" y="524"/>
                  <a:pt x="689" y="521"/>
                </a:cubicBezTo>
                <a:cubicBezTo>
                  <a:pt x="693" y="516"/>
                  <a:pt x="703" y="504"/>
                  <a:pt x="710" y="504"/>
                </a:cubicBezTo>
                <a:cubicBezTo>
                  <a:pt x="717" y="504"/>
                  <a:pt x="729" y="504"/>
                  <a:pt x="729" y="511"/>
                </a:cubicBezTo>
                <a:cubicBezTo>
                  <a:pt x="729" y="518"/>
                  <a:pt x="726" y="522"/>
                  <a:pt x="724" y="529"/>
                </a:cubicBezTo>
                <a:close/>
              </a:path>
            </a:pathLst>
          </a:custGeom>
          <a:solidFill>
            <a:schemeClr val="accent1">
              <a:lumMod val="60000"/>
              <a:lumOff val="40000"/>
            </a:schemeClr>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220">
            <a:extLst>
              <a:ext uri="{FF2B5EF4-FFF2-40B4-BE49-F238E27FC236}">
                <a16:creationId xmlns:a16="http://schemas.microsoft.com/office/drawing/2014/main" id="{DB1319E6-5D54-48C1-8974-4DA220386242}"/>
              </a:ext>
            </a:extLst>
          </p:cNvPr>
          <p:cNvSpPr>
            <a:spLocks/>
          </p:cNvSpPr>
          <p:nvPr/>
        </p:nvSpPr>
        <p:spPr bwMode="auto">
          <a:xfrm>
            <a:off x="794642" y="5131964"/>
            <a:ext cx="2619384" cy="1301752"/>
          </a:xfrm>
          <a:custGeom>
            <a:avLst/>
            <a:gdLst>
              <a:gd name="T0" fmla="*/ 1374 w 1376"/>
              <a:gd name="T1" fmla="*/ 128 h 684"/>
              <a:gd name="T2" fmla="*/ 1309 w 1376"/>
              <a:gd name="T3" fmla="*/ 154 h 684"/>
              <a:gd name="T4" fmla="*/ 1263 w 1376"/>
              <a:gd name="T5" fmla="*/ 210 h 684"/>
              <a:gd name="T6" fmla="*/ 1239 w 1376"/>
              <a:gd name="T7" fmla="*/ 218 h 684"/>
              <a:gd name="T8" fmla="*/ 1211 w 1376"/>
              <a:gd name="T9" fmla="*/ 239 h 684"/>
              <a:gd name="T10" fmla="*/ 1136 w 1376"/>
              <a:gd name="T11" fmla="*/ 296 h 684"/>
              <a:gd name="T12" fmla="*/ 1102 w 1376"/>
              <a:gd name="T13" fmla="*/ 321 h 684"/>
              <a:gd name="T14" fmla="*/ 1090 w 1376"/>
              <a:gd name="T15" fmla="*/ 313 h 684"/>
              <a:gd name="T16" fmla="*/ 1082 w 1376"/>
              <a:gd name="T17" fmla="*/ 354 h 684"/>
              <a:gd name="T18" fmla="*/ 1069 w 1376"/>
              <a:gd name="T19" fmla="*/ 395 h 684"/>
              <a:gd name="T20" fmla="*/ 1041 w 1376"/>
              <a:gd name="T21" fmla="*/ 414 h 684"/>
              <a:gd name="T22" fmla="*/ 985 w 1376"/>
              <a:gd name="T23" fmla="*/ 453 h 684"/>
              <a:gd name="T24" fmla="*/ 916 w 1376"/>
              <a:gd name="T25" fmla="*/ 511 h 684"/>
              <a:gd name="T26" fmla="*/ 919 w 1376"/>
              <a:gd name="T27" fmla="*/ 621 h 684"/>
              <a:gd name="T28" fmla="*/ 878 w 1376"/>
              <a:gd name="T29" fmla="*/ 663 h 684"/>
              <a:gd name="T30" fmla="*/ 860 w 1376"/>
              <a:gd name="T31" fmla="*/ 618 h 684"/>
              <a:gd name="T32" fmla="*/ 867 w 1376"/>
              <a:gd name="T33" fmla="*/ 571 h 684"/>
              <a:gd name="T34" fmla="*/ 809 w 1376"/>
              <a:gd name="T35" fmla="*/ 552 h 684"/>
              <a:gd name="T36" fmla="*/ 752 w 1376"/>
              <a:gd name="T37" fmla="*/ 529 h 684"/>
              <a:gd name="T38" fmla="*/ 711 w 1376"/>
              <a:gd name="T39" fmla="*/ 548 h 684"/>
              <a:gd name="T40" fmla="*/ 699 w 1376"/>
              <a:gd name="T41" fmla="*/ 560 h 684"/>
              <a:gd name="T42" fmla="*/ 654 w 1376"/>
              <a:gd name="T43" fmla="*/ 550 h 684"/>
              <a:gd name="T44" fmla="*/ 582 w 1376"/>
              <a:gd name="T45" fmla="*/ 554 h 684"/>
              <a:gd name="T46" fmla="*/ 521 w 1376"/>
              <a:gd name="T47" fmla="*/ 597 h 684"/>
              <a:gd name="T48" fmla="*/ 494 w 1376"/>
              <a:gd name="T49" fmla="*/ 646 h 684"/>
              <a:gd name="T50" fmla="*/ 452 w 1376"/>
              <a:gd name="T51" fmla="*/ 630 h 684"/>
              <a:gd name="T52" fmla="*/ 405 w 1376"/>
              <a:gd name="T53" fmla="*/ 549 h 684"/>
              <a:gd name="T54" fmla="*/ 330 w 1376"/>
              <a:gd name="T55" fmla="*/ 509 h 684"/>
              <a:gd name="T56" fmla="*/ 209 w 1376"/>
              <a:gd name="T57" fmla="*/ 508 h 684"/>
              <a:gd name="T58" fmla="*/ 132 w 1376"/>
              <a:gd name="T59" fmla="*/ 471 h 684"/>
              <a:gd name="T60" fmla="*/ 77 w 1376"/>
              <a:gd name="T61" fmla="*/ 460 h 684"/>
              <a:gd name="T62" fmla="*/ 17 w 1376"/>
              <a:gd name="T63" fmla="*/ 403 h 684"/>
              <a:gd name="T64" fmla="*/ 7 w 1376"/>
              <a:gd name="T65" fmla="*/ 315 h 684"/>
              <a:gd name="T66" fmla="*/ 38 w 1376"/>
              <a:gd name="T67" fmla="*/ 208 h 684"/>
              <a:gd name="T68" fmla="*/ 91 w 1376"/>
              <a:gd name="T69" fmla="*/ 136 h 684"/>
              <a:gd name="T70" fmla="*/ 135 w 1376"/>
              <a:gd name="T71" fmla="*/ 44 h 684"/>
              <a:gd name="T72" fmla="*/ 799 w 1376"/>
              <a:gd name="T73" fmla="*/ 17 h 684"/>
              <a:gd name="T74" fmla="*/ 848 w 1376"/>
              <a:gd name="T75" fmla="*/ 30 h 684"/>
              <a:gd name="T76" fmla="*/ 904 w 1376"/>
              <a:gd name="T77" fmla="*/ 44 h 684"/>
              <a:gd name="T78" fmla="*/ 863 w 1376"/>
              <a:gd name="T79" fmla="*/ 81 h 684"/>
              <a:gd name="T80" fmla="*/ 973 w 1376"/>
              <a:gd name="T81" fmla="*/ 77 h 684"/>
              <a:gd name="T82" fmla="*/ 1012 w 1376"/>
              <a:gd name="T83" fmla="*/ 99 h 684"/>
              <a:gd name="T84" fmla="*/ 899 w 1376"/>
              <a:gd name="T85" fmla="*/ 129 h 684"/>
              <a:gd name="T86" fmla="*/ 895 w 1376"/>
              <a:gd name="T87" fmla="*/ 211 h 684"/>
              <a:gd name="T88" fmla="*/ 973 w 1376"/>
              <a:gd name="T89" fmla="*/ 111 h 684"/>
              <a:gd name="T90" fmla="*/ 1005 w 1376"/>
              <a:gd name="T91" fmla="*/ 155 h 684"/>
              <a:gd name="T92" fmla="*/ 1064 w 1376"/>
              <a:gd name="T93" fmla="*/ 137 h 684"/>
              <a:gd name="T94" fmla="*/ 1134 w 1376"/>
              <a:gd name="T95" fmla="*/ 155 h 684"/>
              <a:gd name="T96" fmla="*/ 1071 w 1376"/>
              <a:gd name="T97" fmla="*/ 186 h 684"/>
              <a:gd name="T98" fmla="*/ 988 w 1376"/>
              <a:gd name="T99" fmla="*/ 201 h 684"/>
              <a:gd name="T100" fmla="*/ 1035 w 1376"/>
              <a:gd name="T101" fmla="*/ 211 h 684"/>
              <a:gd name="T102" fmla="*/ 1158 w 1376"/>
              <a:gd name="T103" fmla="*/ 153 h 684"/>
              <a:gd name="T104" fmla="*/ 1324 w 1376"/>
              <a:gd name="T105" fmla="*/ 83 h 684"/>
              <a:gd name="T106" fmla="*/ 1373 w 1376"/>
              <a:gd name="T107" fmla="*/ 83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76" h="684">
                <a:moveTo>
                  <a:pt x="1367" y="98"/>
                </a:moveTo>
                <a:cubicBezTo>
                  <a:pt x="1365" y="103"/>
                  <a:pt x="1364" y="107"/>
                  <a:pt x="1366" y="108"/>
                </a:cubicBezTo>
                <a:cubicBezTo>
                  <a:pt x="1368" y="109"/>
                  <a:pt x="1370" y="110"/>
                  <a:pt x="1369" y="112"/>
                </a:cubicBezTo>
                <a:cubicBezTo>
                  <a:pt x="1369" y="114"/>
                  <a:pt x="1366" y="120"/>
                  <a:pt x="1368" y="120"/>
                </a:cubicBezTo>
                <a:cubicBezTo>
                  <a:pt x="1369" y="120"/>
                  <a:pt x="1374" y="124"/>
                  <a:pt x="1374" y="125"/>
                </a:cubicBezTo>
                <a:cubicBezTo>
                  <a:pt x="1374" y="125"/>
                  <a:pt x="1374" y="126"/>
                  <a:pt x="1374" y="128"/>
                </a:cubicBezTo>
                <a:cubicBezTo>
                  <a:pt x="1370" y="130"/>
                  <a:pt x="1374" y="133"/>
                  <a:pt x="1370" y="132"/>
                </a:cubicBezTo>
                <a:cubicBezTo>
                  <a:pt x="1365" y="131"/>
                  <a:pt x="1362" y="140"/>
                  <a:pt x="1359" y="141"/>
                </a:cubicBezTo>
                <a:cubicBezTo>
                  <a:pt x="1356" y="141"/>
                  <a:pt x="1346" y="143"/>
                  <a:pt x="1342" y="141"/>
                </a:cubicBezTo>
                <a:cubicBezTo>
                  <a:pt x="1338" y="139"/>
                  <a:pt x="1336" y="148"/>
                  <a:pt x="1332" y="146"/>
                </a:cubicBezTo>
                <a:cubicBezTo>
                  <a:pt x="1328" y="145"/>
                  <a:pt x="1329" y="148"/>
                  <a:pt x="1323" y="148"/>
                </a:cubicBezTo>
                <a:cubicBezTo>
                  <a:pt x="1317" y="148"/>
                  <a:pt x="1320" y="154"/>
                  <a:pt x="1309" y="154"/>
                </a:cubicBezTo>
                <a:cubicBezTo>
                  <a:pt x="1298" y="154"/>
                  <a:pt x="1307" y="158"/>
                  <a:pt x="1294" y="159"/>
                </a:cubicBezTo>
                <a:cubicBezTo>
                  <a:pt x="1281" y="161"/>
                  <a:pt x="1293" y="161"/>
                  <a:pt x="1283" y="169"/>
                </a:cubicBezTo>
                <a:cubicBezTo>
                  <a:pt x="1274" y="177"/>
                  <a:pt x="1275" y="179"/>
                  <a:pt x="1270" y="181"/>
                </a:cubicBezTo>
                <a:cubicBezTo>
                  <a:pt x="1264" y="182"/>
                  <a:pt x="1267" y="191"/>
                  <a:pt x="1264" y="193"/>
                </a:cubicBezTo>
                <a:cubicBezTo>
                  <a:pt x="1262" y="196"/>
                  <a:pt x="1258" y="197"/>
                  <a:pt x="1258" y="202"/>
                </a:cubicBezTo>
                <a:cubicBezTo>
                  <a:pt x="1257" y="208"/>
                  <a:pt x="1263" y="207"/>
                  <a:pt x="1263" y="210"/>
                </a:cubicBezTo>
                <a:cubicBezTo>
                  <a:pt x="1263" y="214"/>
                  <a:pt x="1265" y="215"/>
                  <a:pt x="1268" y="214"/>
                </a:cubicBezTo>
                <a:cubicBezTo>
                  <a:pt x="1272" y="213"/>
                  <a:pt x="1275" y="209"/>
                  <a:pt x="1275" y="214"/>
                </a:cubicBezTo>
                <a:cubicBezTo>
                  <a:pt x="1274" y="218"/>
                  <a:pt x="1272" y="220"/>
                  <a:pt x="1266" y="221"/>
                </a:cubicBezTo>
                <a:cubicBezTo>
                  <a:pt x="1260" y="221"/>
                  <a:pt x="1261" y="226"/>
                  <a:pt x="1253" y="227"/>
                </a:cubicBezTo>
                <a:cubicBezTo>
                  <a:pt x="1246" y="229"/>
                  <a:pt x="1255" y="219"/>
                  <a:pt x="1254" y="219"/>
                </a:cubicBezTo>
                <a:cubicBezTo>
                  <a:pt x="1253" y="219"/>
                  <a:pt x="1243" y="221"/>
                  <a:pt x="1239" y="218"/>
                </a:cubicBezTo>
                <a:cubicBezTo>
                  <a:pt x="1234" y="214"/>
                  <a:pt x="1231" y="226"/>
                  <a:pt x="1222" y="227"/>
                </a:cubicBezTo>
                <a:cubicBezTo>
                  <a:pt x="1213" y="228"/>
                  <a:pt x="1217" y="227"/>
                  <a:pt x="1206" y="229"/>
                </a:cubicBezTo>
                <a:cubicBezTo>
                  <a:pt x="1195" y="232"/>
                  <a:pt x="1196" y="232"/>
                  <a:pt x="1189" y="234"/>
                </a:cubicBezTo>
                <a:cubicBezTo>
                  <a:pt x="1183" y="236"/>
                  <a:pt x="1187" y="240"/>
                  <a:pt x="1189" y="240"/>
                </a:cubicBezTo>
                <a:cubicBezTo>
                  <a:pt x="1192" y="240"/>
                  <a:pt x="1203" y="239"/>
                  <a:pt x="1212" y="235"/>
                </a:cubicBezTo>
                <a:cubicBezTo>
                  <a:pt x="1220" y="231"/>
                  <a:pt x="1215" y="239"/>
                  <a:pt x="1211" y="239"/>
                </a:cubicBezTo>
                <a:cubicBezTo>
                  <a:pt x="1208" y="239"/>
                  <a:pt x="1204" y="243"/>
                  <a:pt x="1197" y="243"/>
                </a:cubicBezTo>
                <a:cubicBezTo>
                  <a:pt x="1189" y="244"/>
                  <a:pt x="1190" y="246"/>
                  <a:pt x="1179" y="247"/>
                </a:cubicBezTo>
                <a:cubicBezTo>
                  <a:pt x="1167" y="247"/>
                  <a:pt x="1174" y="244"/>
                  <a:pt x="1168" y="249"/>
                </a:cubicBezTo>
                <a:cubicBezTo>
                  <a:pt x="1163" y="254"/>
                  <a:pt x="1169" y="253"/>
                  <a:pt x="1165" y="258"/>
                </a:cubicBezTo>
                <a:cubicBezTo>
                  <a:pt x="1161" y="264"/>
                  <a:pt x="1159" y="266"/>
                  <a:pt x="1152" y="276"/>
                </a:cubicBezTo>
                <a:cubicBezTo>
                  <a:pt x="1145" y="287"/>
                  <a:pt x="1140" y="292"/>
                  <a:pt x="1136" y="296"/>
                </a:cubicBezTo>
                <a:cubicBezTo>
                  <a:pt x="1132" y="299"/>
                  <a:pt x="1132" y="288"/>
                  <a:pt x="1131" y="285"/>
                </a:cubicBezTo>
                <a:cubicBezTo>
                  <a:pt x="1130" y="283"/>
                  <a:pt x="1125" y="292"/>
                  <a:pt x="1126" y="299"/>
                </a:cubicBezTo>
                <a:cubicBezTo>
                  <a:pt x="1127" y="306"/>
                  <a:pt x="1129" y="309"/>
                  <a:pt x="1121" y="316"/>
                </a:cubicBezTo>
                <a:cubicBezTo>
                  <a:pt x="1112" y="323"/>
                  <a:pt x="1117" y="322"/>
                  <a:pt x="1107" y="329"/>
                </a:cubicBezTo>
                <a:cubicBezTo>
                  <a:pt x="1097" y="336"/>
                  <a:pt x="1099" y="338"/>
                  <a:pt x="1093" y="345"/>
                </a:cubicBezTo>
                <a:cubicBezTo>
                  <a:pt x="1088" y="353"/>
                  <a:pt x="1098" y="325"/>
                  <a:pt x="1102" y="321"/>
                </a:cubicBezTo>
                <a:cubicBezTo>
                  <a:pt x="1105" y="318"/>
                  <a:pt x="1103" y="315"/>
                  <a:pt x="1100" y="313"/>
                </a:cubicBezTo>
                <a:cubicBezTo>
                  <a:pt x="1097" y="311"/>
                  <a:pt x="1101" y="305"/>
                  <a:pt x="1103" y="300"/>
                </a:cubicBezTo>
                <a:cubicBezTo>
                  <a:pt x="1104" y="296"/>
                  <a:pt x="1116" y="284"/>
                  <a:pt x="1116" y="280"/>
                </a:cubicBezTo>
                <a:cubicBezTo>
                  <a:pt x="1116" y="276"/>
                  <a:pt x="1109" y="290"/>
                  <a:pt x="1106" y="288"/>
                </a:cubicBezTo>
                <a:cubicBezTo>
                  <a:pt x="1104" y="287"/>
                  <a:pt x="1097" y="297"/>
                  <a:pt x="1095" y="297"/>
                </a:cubicBezTo>
                <a:cubicBezTo>
                  <a:pt x="1092" y="296"/>
                  <a:pt x="1094" y="312"/>
                  <a:pt x="1090" y="313"/>
                </a:cubicBezTo>
                <a:cubicBezTo>
                  <a:pt x="1086" y="315"/>
                  <a:pt x="1086" y="315"/>
                  <a:pt x="1090" y="321"/>
                </a:cubicBezTo>
                <a:cubicBezTo>
                  <a:pt x="1094" y="327"/>
                  <a:pt x="1089" y="328"/>
                  <a:pt x="1086" y="330"/>
                </a:cubicBezTo>
                <a:cubicBezTo>
                  <a:pt x="1084" y="332"/>
                  <a:pt x="1090" y="337"/>
                  <a:pt x="1086" y="337"/>
                </a:cubicBezTo>
                <a:cubicBezTo>
                  <a:pt x="1082" y="337"/>
                  <a:pt x="1085" y="338"/>
                  <a:pt x="1084" y="345"/>
                </a:cubicBezTo>
                <a:cubicBezTo>
                  <a:pt x="1083" y="352"/>
                  <a:pt x="1083" y="348"/>
                  <a:pt x="1077" y="349"/>
                </a:cubicBezTo>
                <a:cubicBezTo>
                  <a:pt x="1070" y="350"/>
                  <a:pt x="1077" y="354"/>
                  <a:pt x="1082" y="354"/>
                </a:cubicBezTo>
                <a:cubicBezTo>
                  <a:pt x="1086" y="354"/>
                  <a:pt x="1088" y="348"/>
                  <a:pt x="1092" y="352"/>
                </a:cubicBezTo>
                <a:cubicBezTo>
                  <a:pt x="1096" y="356"/>
                  <a:pt x="1090" y="368"/>
                  <a:pt x="1085" y="369"/>
                </a:cubicBezTo>
                <a:cubicBezTo>
                  <a:pt x="1080" y="371"/>
                  <a:pt x="1077" y="373"/>
                  <a:pt x="1072" y="375"/>
                </a:cubicBezTo>
                <a:cubicBezTo>
                  <a:pt x="1068" y="378"/>
                  <a:pt x="1078" y="379"/>
                  <a:pt x="1080" y="379"/>
                </a:cubicBezTo>
                <a:cubicBezTo>
                  <a:pt x="1082" y="378"/>
                  <a:pt x="1089" y="383"/>
                  <a:pt x="1079" y="389"/>
                </a:cubicBezTo>
                <a:cubicBezTo>
                  <a:pt x="1070" y="395"/>
                  <a:pt x="1074" y="395"/>
                  <a:pt x="1069" y="395"/>
                </a:cubicBezTo>
                <a:cubicBezTo>
                  <a:pt x="1064" y="395"/>
                  <a:pt x="1065" y="395"/>
                  <a:pt x="1062" y="394"/>
                </a:cubicBezTo>
                <a:cubicBezTo>
                  <a:pt x="1060" y="393"/>
                  <a:pt x="1061" y="397"/>
                  <a:pt x="1059" y="399"/>
                </a:cubicBezTo>
                <a:cubicBezTo>
                  <a:pt x="1057" y="402"/>
                  <a:pt x="1061" y="403"/>
                  <a:pt x="1066" y="404"/>
                </a:cubicBezTo>
                <a:cubicBezTo>
                  <a:pt x="1071" y="405"/>
                  <a:pt x="1068" y="406"/>
                  <a:pt x="1060" y="410"/>
                </a:cubicBezTo>
                <a:cubicBezTo>
                  <a:pt x="1053" y="415"/>
                  <a:pt x="1053" y="410"/>
                  <a:pt x="1049" y="410"/>
                </a:cubicBezTo>
                <a:cubicBezTo>
                  <a:pt x="1045" y="410"/>
                  <a:pt x="1046" y="413"/>
                  <a:pt x="1041" y="414"/>
                </a:cubicBezTo>
                <a:cubicBezTo>
                  <a:pt x="1035" y="415"/>
                  <a:pt x="1035" y="418"/>
                  <a:pt x="1032" y="419"/>
                </a:cubicBezTo>
                <a:cubicBezTo>
                  <a:pt x="1028" y="420"/>
                  <a:pt x="1025" y="427"/>
                  <a:pt x="1021" y="429"/>
                </a:cubicBezTo>
                <a:cubicBezTo>
                  <a:pt x="1017" y="432"/>
                  <a:pt x="1019" y="432"/>
                  <a:pt x="1014" y="433"/>
                </a:cubicBezTo>
                <a:cubicBezTo>
                  <a:pt x="1010" y="435"/>
                  <a:pt x="1010" y="436"/>
                  <a:pt x="1005" y="437"/>
                </a:cubicBezTo>
                <a:cubicBezTo>
                  <a:pt x="1000" y="438"/>
                  <a:pt x="999" y="441"/>
                  <a:pt x="992" y="445"/>
                </a:cubicBezTo>
                <a:cubicBezTo>
                  <a:pt x="985" y="449"/>
                  <a:pt x="989" y="450"/>
                  <a:pt x="985" y="453"/>
                </a:cubicBezTo>
                <a:cubicBezTo>
                  <a:pt x="980" y="456"/>
                  <a:pt x="980" y="458"/>
                  <a:pt x="975" y="460"/>
                </a:cubicBezTo>
                <a:cubicBezTo>
                  <a:pt x="971" y="462"/>
                  <a:pt x="961" y="471"/>
                  <a:pt x="955" y="470"/>
                </a:cubicBezTo>
                <a:cubicBezTo>
                  <a:pt x="950" y="469"/>
                  <a:pt x="949" y="475"/>
                  <a:pt x="942" y="477"/>
                </a:cubicBezTo>
                <a:cubicBezTo>
                  <a:pt x="936" y="479"/>
                  <a:pt x="942" y="481"/>
                  <a:pt x="934" y="486"/>
                </a:cubicBezTo>
                <a:cubicBezTo>
                  <a:pt x="925" y="490"/>
                  <a:pt x="931" y="492"/>
                  <a:pt x="924" y="495"/>
                </a:cubicBezTo>
                <a:cubicBezTo>
                  <a:pt x="917" y="499"/>
                  <a:pt x="921" y="500"/>
                  <a:pt x="916" y="511"/>
                </a:cubicBezTo>
                <a:cubicBezTo>
                  <a:pt x="911" y="522"/>
                  <a:pt x="912" y="519"/>
                  <a:pt x="908" y="525"/>
                </a:cubicBezTo>
                <a:cubicBezTo>
                  <a:pt x="904" y="531"/>
                  <a:pt x="911" y="532"/>
                  <a:pt x="910" y="543"/>
                </a:cubicBezTo>
                <a:cubicBezTo>
                  <a:pt x="909" y="553"/>
                  <a:pt x="908" y="554"/>
                  <a:pt x="910" y="563"/>
                </a:cubicBezTo>
                <a:cubicBezTo>
                  <a:pt x="911" y="572"/>
                  <a:pt x="911" y="569"/>
                  <a:pt x="913" y="578"/>
                </a:cubicBezTo>
                <a:cubicBezTo>
                  <a:pt x="915" y="587"/>
                  <a:pt x="914" y="591"/>
                  <a:pt x="914" y="600"/>
                </a:cubicBezTo>
                <a:cubicBezTo>
                  <a:pt x="914" y="610"/>
                  <a:pt x="917" y="617"/>
                  <a:pt x="919" y="621"/>
                </a:cubicBezTo>
                <a:cubicBezTo>
                  <a:pt x="920" y="625"/>
                  <a:pt x="918" y="640"/>
                  <a:pt x="917" y="645"/>
                </a:cubicBezTo>
                <a:cubicBezTo>
                  <a:pt x="916" y="651"/>
                  <a:pt x="914" y="658"/>
                  <a:pt x="910" y="669"/>
                </a:cubicBezTo>
                <a:cubicBezTo>
                  <a:pt x="905" y="681"/>
                  <a:pt x="903" y="676"/>
                  <a:pt x="899" y="680"/>
                </a:cubicBezTo>
                <a:cubicBezTo>
                  <a:pt x="896" y="684"/>
                  <a:pt x="894" y="681"/>
                  <a:pt x="888" y="682"/>
                </a:cubicBezTo>
                <a:cubicBezTo>
                  <a:pt x="882" y="682"/>
                  <a:pt x="885" y="677"/>
                  <a:pt x="885" y="675"/>
                </a:cubicBezTo>
                <a:cubicBezTo>
                  <a:pt x="885" y="673"/>
                  <a:pt x="883" y="670"/>
                  <a:pt x="878" y="663"/>
                </a:cubicBezTo>
                <a:cubicBezTo>
                  <a:pt x="874" y="656"/>
                  <a:pt x="873" y="660"/>
                  <a:pt x="874" y="656"/>
                </a:cubicBezTo>
                <a:cubicBezTo>
                  <a:pt x="875" y="652"/>
                  <a:pt x="874" y="650"/>
                  <a:pt x="869" y="645"/>
                </a:cubicBezTo>
                <a:cubicBezTo>
                  <a:pt x="864" y="640"/>
                  <a:pt x="870" y="644"/>
                  <a:pt x="871" y="641"/>
                </a:cubicBezTo>
                <a:cubicBezTo>
                  <a:pt x="872" y="639"/>
                  <a:pt x="867" y="635"/>
                  <a:pt x="867" y="635"/>
                </a:cubicBezTo>
                <a:cubicBezTo>
                  <a:pt x="867" y="635"/>
                  <a:pt x="864" y="635"/>
                  <a:pt x="863" y="629"/>
                </a:cubicBezTo>
                <a:cubicBezTo>
                  <a:pt x="863" y="624"/>
                  <a:pt x="862" y="624"/>
                  <a:pt x="860" y="618"/>
                </a:cubicBezTo>
                <a:cubicBezTo>
                  <a:pt x="858" y="612"/>
                  <a:pt x="860" y="614"/>
                  <a:pt x="864" y="611"/>
                </a:cubicBezTo>
                <a:cubicBezTo>
                  <a:pt x="868" y="608"/>
                  <a:pt x="867" y="604"/>
                  <a:pt x="866" y="602"/>
                </a:cubicBezTo>
                <a:cubicBezTo>
                  <a:pt x="866" y="601"/>
                  <a:pt x="864" y="606"/>
                  <a:pt x="860" y="607"/>
                </a:cubicBezTo>
                <a:cubicBezTo>
                  <a:pt x="855" y="609"/>
                  <a:pt x="860" y="600"/>
                  <a:pt x="860" y="598"/>
                </a:cubicBezTo>
                <a:cubicBezTo>
                  <a:pt x="859" y="595"/>
                  <a:pt x="861" y="592"/>
                  <a:pt x="865" y="585"/>
                </a:cubicBezTo>
                <a:cubicBezTo>
                  <a:pt x="869" y="579"/>
                  <a:pt x="866" y="576"/>
                  <a:pt x="867" y="571"/>
                </a:cubicBezTo>
                <a:cubicBezTo>
                  <a:pt x="868" y="566"/>
                  <a:pt x="860" y="564"/>
                  <a:pt x="860" y="560"/>
                </a:cubicBezTo>
                <a:cubicBezTo>
                  <a:pt x="860" y="556"/>
                  <a:pt x="851" y="551"/>
                  <a:pt x="851" y="547"/>
                </a:cubicBezTo>
                <a:cubicBezTo>
                  <a:pt x="851" y="542"/>
                  <a:pt x="842" y="546"/>
                  <a:pt x="841" y="544"/>
                </a:cubicBezTo>
                <a:cubicBezTo>
                  <a:pt x="839" y="543"/>
                  <a:pt x="832" y="548"/>
                  <a:pt x="831" y="548"/>
                </a:cubicBezTo>
                <a:cubicBezTo>
                  <a:pt x="830" y="548"/>
                  <a:pt x="824" y="554"/>
                  <a:pt x="822" y="554"/>
                </a:cubicBezTo>
                <a:cubicBezTo>
                  <a:pt x="819" y="554"/>
                  <a:pt x="809" y="554"/>
                  <a:pt x="809" y="552"/>
                </a:cubicBezTo>
                <a:cubicBezTo>
                  <a:pt x="810" y="550"/>
                  <a:pt x="804" y="546"/>
                  <a:pt x="804" y="542"/>
                </a:cubicBezTo>
                <a:cubicBezTo>
                  <a:pt x="804" y="537"/>
                  <a:pt x="800" y="542"/>
                  <a:pt x="799" y="540"/>
                </a:cubicBezTo>
                <a:cubicBezTo>
                  <a:pt x="798" y="539"/>
                  <a:pt x="794" y="537"/>
                  <a:pt x="792" y="534"/>
                </a:cubicBezTo>
                <a:cubicBezTo>
                  <a:pt x="791" y="531"/>
                  <a:pt x="780" y="533"/>
                  <a:pt x="775" y="530"/>
                </a:cubicBezTo>
                <a:cubicBezTo>
                  <a:pt x="771" y="528"/>
                  <a:pt x="765" y="537"/>
                  <a:pt x="758" y="538"/>
                </a:cubicBezTo>
                <a:cubicBezTo>
                  <a:pt x="751" y="538"/>
                  <a:pt x="752" y="535"/>
                  <a:pt x="752" y="529"/>
                </a:cubicBezTo>
                <a:cubicBezTo>
                  <a:pt x="753" y="523"/>
                  <a:pt x="746" y="536"/>
                  <a:pt x="741" y="534"/>
                </a:cubicBezTo>
                <a:cubicBezTo>
                  <a:pt x="735" y="531"/>
                  <a:pt x="738" y="536"/>
                  <a:pt x="729" y="536"/>
                </a:cubicBezTo>
                <a:cubicBezTo>
                  <a:pt x="719" y="536"/>
                  <a:pt x="721" y="542"/>
                  <a:pt x="710" y="541"/>
                </a:cubicBezTo>
                <a:cubicBezTo>
                  <a:pt x="699" y="541"/>
                  <a:pt x="703" y="537"/>
                  <a:pt x="697" y="537"/>
                </a:cubicBezTo>
                <a:cubicBezTo>
                  <a:pt x="690" y="537"/>
                  <a:pt x="697" y="543"/>
                  <a:pt x="701" y="543"/>
                </a:cubicBezTo>
                <a:cubicBezTo>
                  <a:pt x="704" y="543"/>
                  <a:pt x="705" y="545"/>
                  <a:pt x="711" y="548"/>
                </a:cubicBezTo>
                <a:cubicBezTo>
                  <a:pt x="716" y="551"/>
                  <a:pt x="711" y="552"/>
                  <a:pt x="706" y="555"/>
                </a:cubicBezTo>
                <a:cubicBezTo>
                  <a:pt x="701" y="558"/>
                  <a:pt x="703" y="558"/>
                  <a:pt x="709" y="562"/>
                </a:cubicBezTo>
                <a:cubicBezTo>
                  <a:pt x="716" y="567"/>
                  <a:pt x="716" y="564"/>
                  <a:pt x="717" y="569"/>
                </a:cubicBezTo>
                <a:cubicBezTo>
                  <a:pt x="717" y="573"/>
                  <a:pt x="713" y="571"/>
                  <a:pt x="709" y="575"/>
                </a:cubicBezTo>
                <a:cubicBezTo>
                  <a:pt x="706" y="580"/>
                  <a:pt x="704" y="573"/>
                  <a:pt x="706" y="571"/>
                </a:cubicBezTo>
                <a:cubicBezTo>
                  <a:pt x="708" y="568"/>
                  <a:pt x="701" y="563"/>
                  <a:pt x="699" y="560"/>
                </a:cubicBezTo>
                <a:cubicBezTo>
                  <a:pt x="697" y="557"/>
                  <a:pt x="696" y="559"/>
                  <a:pt x="695" y="564"/>
                </a:cubicBezTo>
                <a:cubicBezTo>
                  <a:pt x="695" y="569"/>
                  <a:pt x="691" y="569"/>
                  <a:pt x="687" y="566"/>
                </a:cubicBezTo>
                <a:cubicBezTo>
                  <a:pt x="683" y="563"/>
                  <a:pt x="684" y="569"/>
                  <a:pt x="676" y="570"/>
                </a:cubicBezTo>
                <a:cubicBezTo>
                  <a:pt x="668" y="572"/>
                  <a:pt x="668" y="568"/>
                  <a:pt x="668" y="565"/>
                </a:cubicBezTo>
                <a:cubicBezTo>
                  <a:pt x="667" y="563"/>
                  <a:pt x="666" y="562"/>
                  <a:pt x="664" y="558"/>
                </a:cubicBezTo>
                <a:cubicBezTo>
                  <a:pt x="662" y="554"/>
                  <a:pt x="658" y="551"/>
                  <a:pt x="654" y="550"/>
                </a:cubicBezTo>
                <a:cubicBezTo>
                  <a:pt x="651" y="550"/>
                  <a:pt x="643" y="558"/>
                  <a:pt x="641" y="556"/>
                </a:cubicBezTo>
                <a:cubicBezTo>
                  <a:pt x="639" y="555"/>
                  <a:pt x="639" y="556"/>
                  <a:pt x="629" y="554"/>
                </a:cubicBezTo>
                <a:cubicBezTo>
                  <a:pt x="618" y="552"/>
                  <a:pt x="626" y="553"/>
                  <a:pt x="620" y="551"/>
                </a:cubicBezTo>
                <a:cubicBezTo>
                  <a:pt x="615" y="550"/>
                  <a:pt x="615" y="551"/>
                  <a:pt x="605" y="551"/>
                </a:cubicBezTo>
                <a:cubicBezTo>
                  <a:pt x="595" y="551"/>
                  <a:pt x="601" y="556"/>
                  <a:pt x="592" y="557"/>
                </a:cubicBezTo>
                <a:cubicBezTo>
                  <a:pt x="582" y="559"/>
                  <a:pt x="585" y="556"/>
                  <a:pt x="582" y="554"/>
                </a:cubicBezTo>
                <a:cubicBezTo>
                  <a:pt x="579" y="553"/>
                  <a:pt x="583" y="564"/>
                  <a:pt x="578" y="565"/>
                </a:cubicBezTo>
                <a:cubicBezTo>
                  <a:pt x="573" y="566"/>
                  <a:pt x="573" y="571"/>
                  <a:pt x="566" y="573"/>
                </a:cubicBezTo>
                <a:cubicBezTo>
                  <a:pt x="560" y="576"/>
                  <a:pt x="559" y="581"/>
                  <a:pt x="552" y="582"/>
                </a:cubicBezTo>
                <a:cubicBezTo>
                  <a:pt x="545" y="582"/>
                  <a:pt x="542" y="583"/>
                  <a:pt x="536" y="581"/>
                </a:cubicBezTo>
                <a:cubicBezTo>
                  <a:pt x="530" y="580"/>
                  <a:pt x="534" y="589"/>
                  <a:pt x="528" y="590"/>
                </a:cubicBezTo>
                <a:cubicBezTo>
                  <a:pt x="521" y="592"/>
                  <a:pt x="527" y="594"/>
                  <a:pt x="521" y="597"/>
                </a:cubicBezTo>
                <a:cubicBezTo>
                  <a:pt x="514" y="599"/>
                  <a:pt x="517" y="602"/>
                  <a:pt x="511" y="602"/>
                </a:cubicBezTo>
                <a:cubicBezTo>
                  <a:pt x="505" y="602"/>
                  <a:pt x="509" y="608"/>
                  <a:pt x="506" y="612"/>
                </a:cubicBezTo>
                <a:cubicBezTo>
                  <a:pt x="504" y="615"/>
                  <a:pt x="508" y="616"/>
                  <a:pt x="504" y="618"/>
                </a:cubicBezTo>
                <a:cubicBezTo>
                  <a:pt x="500" y="620"/>
                  <a:pt x="501" y="625"/>
                  <a:pt x="496" y="627"/>
                </a:cubicBezTo>
                <a:cubicBezTo>
                  <a:pt x="491" y="630"/>
                  <a:pt x="496" y="633"/>
                  <a:pt x="496" y="636"/>
                </a:cubicBezTo>
                <a:cubicBezTo>
                  <a:pt x="496" y="639"/>
                  <a:pt x="496" y="641"/>
                  <a:pt x="494" y="646"/>
                </a:cubicBezTo>
                <a:cubicBezTo>
                  <a:pt x="492" y="650"/>
                  <a:pt x="496" y="652"/>
                  <a:pt x="499" y="657"/>
                </a:cubicBezTo>
                <a:cubicBezTo>
                  <a:pt x="497" y="660"/>
                  <a:pt x="490" y="661"/>
                  <a:pt x="487" y="658"/>
                </a:cubicBezTo>
                <a:cubicBezTo>
                  <a:pt x="484" y="654"/>
                  <a:pt x="479" y="656"/>
                  <a:pt x="475" y="655"/>
                </a:cubicBezTo>
                <a:cubicBezTo>
                  <a:pt x="471" y="654"/>
                  <a:pt x="467" y="650"/>
                  <a:pt x="463" y="648"/>
                </a:cubicBezTo>
                <a:cubicBezTo>
                  <a:pt x="460" y="646"/>
                  <a:pt x="458" y="645"/>
                  <a:pt x="456" y="643"/>
                </a:cubicBezTo>
                <a:cubicBezTo>
                  <a:pt x="454" y="641"/>
                  <a:pt x="453" y="637"/>
                  <a:pt x="452" y="630"/>
                </a:cubicBezTo>
                <a:cubicBezTo>
                  <a:pt x="450" y="623"/>
                  <a:pt x="451" y="626"/>
                  <a:pt x="453" y="621"/>
                </a:cubicBezTo>
                <a:cubicBezTo>
                  <a:pt x="455" y="616"/>
                  <a:pt x="452" y="615"/>
                  <a:pt x="450" y="612"/>
                </a:cubicBezTo>
                <a:cubicBezTo>
                  <a:pt x="448" y="610"/>
                  <a:pt x="444" y="601"/>
                  <a:pt x="441" y="593"/>
                </a:cubicBezTo>
                <a:cubicBezTo>
                  <a:pt x="438" y="585"/>
                  <a:pt x="437" y="581"/>
                  <a:pt x="435" y="571"/>
                </a:cubicBezTo>
                <a:cubicBezTo>
                  <a:pt x="433" y="561"/>
                  <a:pt x="429" y="559"/>
                  <a:pt x="425" y="553"/>
                </a:cubicBezTo>
                <a:cubicBezTo>
                  <a:pt x="421" y="548"/>
                  <a:pt x="410" y="549"/>
                  <a:pt x="405" y="549"/>
                </a:cubicBezTo>
                <a:cubicBezTo>
                  <a:pt x="400" y="549"/>
                  <a:pt x="396" y="551"/>
                  <a:pt x="391" y="553"/>
                </a:cubicBezTo>
                <a:cubicBezTo>
                  <a:pt x="387" y="555"/>
                  <a:pt x="381" y="567"/>
                  <a:pt x="378" y="571"/>
                </a:cubicBezTo>
                <a:cubicBezTo>
                  <a:pt x="376" y="574"/>
                  <a:pt x="364" y="568"/>
                  <a:pt x="360" y="565"/>
                </a:cubicBezTo>
                <a:cubicBezTo>
                  <a:pt x="356" y="562"/>
                  <a:pt x="353" y="560"/>
                  <a:pt x="348" y="553"/>
                </a:cubicBezTo>
                <a:cubicBezTo>
                  <a:pt x="344" y="547"/>
                  <a:pt x="346" y="529"/>
                  <a:pt x="345" y="526"/>
                </a:cubicBezTo>
                <a:cubicBezTo>
                  <a:pt x="345" y="523"/>
                  <a:pt x="334" y="514"/>
                  <a:pt x="330" y="509"/>
                </a:cubicBezTo>
                <a:cubicBezTo>
                  <a:pt x="325" y="504"/>
                  <a:pt x="319" y="495"/>
                  <a:pt x="318" y="495"/>
                </a:cubicBezTo>
                <a:cubicBezTo>
                  <a:pt x="317" y="494"/>
                  <a:pt x="287" y="492"/>
                  <a:pt x="280" y="495"/>
                </a:cubicBezTo>
                <a:cubicBezTo>
                  <a:pt x="272" y="498"/>
                  <a:pt x="273" y="505"/>
                  <a:pt x="270" y="507"/>
                </a:cubicBezTo>
                <a:cubicBezTo>
                  <a:pt x="266" y="510"/>
                  <a:pt x="259" y="507"/>
                  <a:pt x="251" y="507"/>
                </a:cubicBezTo>
                <a:cubicBezTo>
                  <a:pt x="243" y="507"/>
                  <a:pt x="234" y="509"/>
                  <a:pt x="231" y="508"/>
                </a:cubicBezTo>
                <a:cubicBezTo>
                  <a:pt x="229" y="508"/>
                  <a:pt x="214" y="510"/>
                  <a:pt x="209" y="508"/>
                </a:cubicBezTo>
                <a:cubicBezTo>
                  <a:pt x="205" y="506"/>
                  <a:pt x="196" y="503"/>
                  <a:pt x="189" y="500"/>
                </a:cubicBezTo>
                <a:cubicBezTo>
                  <a:pt x="182" y="497"/>
                  <a:pt x="177" y="495"/>
                  <a:pt x="174" y="493"/>
                </a:cubicBezTo>
                <a:cubicBezTo>
                  <a:pt x="171" y="491"/>
                  <a:pt x="159" y="488"/>
                  <a:pt x="154" y="485"/>
                </a:cubicBezTo>
                <a:cubicBezTo>
                  <a:pt x="149" y="482"/>
                  <a:pt x="147" y="483"/>
                  <a:pt x="142" y="481"/>
                </a:cubicBezTo>
                <a:cubicBezTo>
                  <a:pt x="136" y="480"/>
                  <a:pt x="138" y="479"/>
                  <a:pt x="132" y="477"/>
                </a:cubicBezTo>
                <a:cubicBezTo>
                  <a:pt x="126" y="474"/>
                  <a:pt x="132" y="474"/>
                  <a:pt x="132" y="471"/>
                </a:cubicBezTo>
                <a:cubicBezTo>
                  <a:pt x="132" y="469"/>
                  <a:pt x="125" y="469"/>
                  <a:pt x="118" y="469"/>
                </a:cubicBezTo>
                <a:cubicBezTo>
                  <a:pt x="110" y="469"/>
                  <a:pt x="105" y="471"/>
                  <a:pt x="99" y="471"/>
                </a:cubicBezTo>
                <a:cubicBezTo>
                  <a:pt x="93" y="471"/>
                  <a:pt x="86" y="473"/>
                  <a:pt x="83" y="473"/>
                </a:cubicBezTo>
                <a:cubicBezTo>
                  <a:pt x="80" y="473"/>
                  <a:pt x="76" y="474"/>
                  <a:pt x="73" y="474"/>
                </a:cubicBezTo>
                <a:cubicBezTo>
                  <a:pt x="74" y="472"/>
                  <a:pt x="74" y="471"/>
                  <a:pt x="73" y="470"/>
                </a:cubicBezTo>
                <a:cubicBezTo>
                  <a:pt x="73" y="467"/>
                  <a:pt x="77" y="463"/>
                  <a:pt x="77" y="460"/>
                </a:cubicBezTo>
                <a:cubicBezTo>
                  <a:pt x="78" y="457"/>
                  <a:pt x="71" y="454"/>
                  <a:pt x="70" y="449"/>
                </a:cubicBezTo>
                <a:cubicBezTo>
                  <a:pt x="69" y="443"/>
                  <a:pt x="61" y="444"/>
                  <a:pt x="60" y="440"/>
                </a:cubicBezTo>
                <a:cubicBezTo>
                  <a:pt x="60" y="435"/>
                  <a:pt x="56" y="435"/>
                  <a:pt x="51" y="430"/>
                </a:cubicBezTo>
                <a:cubicBezTo>
                  <a:pt x="46" y="426"/>
                  <a:pt x="47" y="427"/>
                  <a:pt x="40" y="423"/>
                </a:cubicBezTo>
                <a:cubicBezTo>
                  <a:pt x="33" y="419"/>
                  <a:pt x="22" y="423"/>
                  <a:pt x="16" y="418"/>
                </a:cubicBezTo>
                <a:cubicBezTo>
                  <a:pt x="10" y="413"/>
                  <a:pt x="16" y="408"/>
                  <a:pt x="17" y="403"/>
                </a:cubicBezTo>
                <a:cubicBezTo>
                  <a:pt x="17" y="397"/>
                  <a:pt x="21" y="393"/>
                  <a:pt x="16" y="386"/>
                </a:cubicBezTo>
                <a:cubicBezTo>
                  <a:pt x="10" y="379"/>
                  <a:pt x="11" y="380"/>
                  <a:pt x="5" y="373"/>
                </a:cubicBezTo>
                <a:cubicBezTo>
                  <a:pt x="0" y="367"/>
                  <a:pt x="13" y="361"/>
                  <a:pt x="18" y="358"/>
                </a:cubicBezTo>
                <a:cubicBezTo>
                  <a:pt x="23" y="356"/>
                  <a:pt x="12" y="349"/>
                  <a:pt x="12" y="340"/>
                </a:cubicBezTo>
                <a:cubicBezTo>
                  <a:pt x="12" y="331"/>
                  <a:pt x="17" y="332"/>
                  <a:pt x="17" y="324"/>
                </a:cubicBezTo>
                <a:cubicBezTo>
                  <a:pt x="17" y="315"/>
                  <a:pt x="10" y="323"/>
                  <a:pt x="7" y="315"/>
                </a:cubicBezTo>
                <a:cubicBezTo>
                  <a:pt x="5" y="308"/>
                  <a:pt x="3" y="303"/>
                  <a:pt x="1" y="299"/>
                </a:cubicBezTo>
                <a:cubicBezTo>
                  <a:pt x="0" y="295"/>
                  <a:pt x="7" y="286"/>
                  <a:pt x="12" y="280"/>
                </a:cubicBezTo>
                <a:cubicBezTo>
                  <a:pt x="16" y="274"/>
                  <a:pt x="11" y="267"/>
                  <a:pt x="6" y="259"/>
                </a:cubicBezTo>
                <a:cubicBezTo>
                  <a:pt x="1" y="252"/>
                  <a:pt x="8" y="255"/>
                  <a:pt x="25" y="238"/>
                </a:cubicBezTo>
                <a:cubicBezTo>
                  <a:pt x="42" y="221"/>
                  <a:pt x="32" y="230"/>
                  <a:pt x="33" y="223"/>
                </a:cubicBezTo>
                <a:cubicBezTo>
                  <a:pt x="33" y="216"/>
                  <a:pt x="37" y="213"/>
                  <a:pt x="38" y="208"/>
                </a:cubicBezTo>
                <a:cubicBezTo>
                  <a:pt x="39" y="203"/>
                  <a:pt x="41" y="196"/>
                  <a:pt x="41" y="193"/>
                </a:cubicBezTo>
                <a:cubicBezTo>
                  <a:pt x="41" y="190"/>
                  <a:pt x="51" y="182"/>
                  <a:pt x="53" y="177"/>
                </a:cubicBezTo>
                <a:cubicBezTo>
                  <a:pt x="55" y="172"/>
                  <a:pt x="63" y="169"/>
                  <a:pt x="66" y="167"/>
                </a:cubicBezTo>
                <a:cubicBezTo>
                  <a:pt x="69" y="165"/>
                  <a:pt x="70" y="159"/>
                  <a:pt x="72" y="155"/>
                </a:cubicBezTo>
                <a:cubicBezTo>
                  <a:pt x="75" y="152"/>
                  <a:pt x="79" y="147"/>
                  <a:pt x="81" y="145"/>
                </a:cubicBezTo>
                <a:cubicBezTo>
                  <a:pt x="82" y="144"/>
                  <a:pt x="90" y="138"/>
                  <a:pt x="91" y="136"/>
                </a:cubicBezTo>
                <a:cubicBezTo>
                  <a:pt x="92" y="134"/>
                  <a:pt x="97" y="125"/>
                  <a:pt x="100" y="122"/>
                </a:cubicBezTo>
                <a:cubicBezTo>
                  <a:pt x="103" y="119"/>
                  <a:pt x="103" y="115"/>
                  <a:pt x="106" y="111"/>
                </a:cubicBezTo>
                <a:cubicBezTo>
                  <a:pt x="109" y="108"/>
                  <a:pt x="114" y="103"/>
                  <a:pt x="116" y="95"/>
                </a:cubicBezTo>
                <a:cubicBezTo>
                  <a:pt x="118" y="87"/>
                  <a:pt x="124" y="89"/>
                  <a:pt x="124" y="85"/>
                </a:cubicBezTo>
                <a:cubicBezTo>
                  <a:pt x="123" y="80"/>
                  <a:pt x="129" y="76"/>
                  <a:pt x="131" y="67"/>
                </a:cubicBezTo>
                <a:cubicBezTo>
                  <a:pt x="133" y="57"/>
                  <a:pt x="135" y="55"/>
                  <a:pt x="135" y="44"/>
                </a:cubicBezTo>
                <a:cubicBezTo>
                  <a:pt x="135" y="33"/>
                  <a:pt x="137" y="36"/>
                  <a:pt x="143" y="33"/>
                </a:cubicBezTo>
                <a:cubicBezTo>
                  <a:pt x="149" y="30"/>
                  <a:pt x="149" y="36"/>
                  <a:pt x="159" y="35"/>
                </a:cubicBezTo>
                <a:cubicBezTo>
                  <a:pt x="169" y="35"/>
                  <a:pt x="163" y="37"/>
                  <a:pt x="179" y="38"/>
                </a:cubicBezTo>
                <a:cubicBezTo>
                  <a:pt x="195" y="39"/>
                  <a:pt x="185" y="37"/>
                  <a:pt x="189" y="34"/>
                </a:cubicBezTo>
                <a:cubicBezTo>
                  <a:pt x="194" y="31"/>
                  <a:pt x="197" y="23"/>
                  <a:pt x="199" y="17"/>
                </a:cubicBezTo>
                <a:cubicBezTo>
                  <a:pt x="245" y="17"/>
                  <a:pt x="792" y="20"/>
                  <a:pt x="799" y="17"/>
                </a:cubicBezTo>
                <a:cubicBezTo>
                  <a:pt x="806" y="14"/>
                  <a:pt x="814" y="0"/>
                  <a:pt x="814" y="8"/>
                </a:cubicBezTo>
                <a:cubicBezTo>
                  <a:pt x="814" y="16"/>
                  <a:pt x="808" y="24"/>
                  <a:pt x="810" y="24"/>
                </a:cubicBezTo>
                <a:cubicBezTo>
                  <a:pt x="812" y="24"/>
                  <a:pt x="818" y="24"/>
                  <a:pt x="821" y="26"/>
                </a:cubicBezTo>
                <a:cubicBezTo>
                  <a:pt x="825" y="28"/>
                  <a:pt x="828" y="30"/>
                  <a:pt x="830" y="29"/>
                </a:cubicBezTo>
                <a:cubicBezTo>
                  <a:pt x="833" y="28"/>
                  <a:pt x="836" y="24"/>
                  <a:pt x="840" y="25"/>
                </a:cubicBezTo>
                <a:cubicBezTo>
                  <a:pt x="843" y="26"/>
                  <a:pt x="846" y="28"/>
                  <a:pt x="848" y="30"/>
                </a:cubicBezTo>
                <a:cubicBezTo>
                  <a:pt x="850" y="31"/>
                  <a:pt x="850" y="31"/>
                  <a:pt x="852" y="34"/>
                </a:cubicBezTo>
                <a:cubicBezTo>
                  <a:pt x="853" y="37"/>
                  <a:pt x="856" y="33"/>
                  <a:pt x="859" y="36"/>
                </a:cubicBezTo>
                <a:cubicBezTo>
                  <a:pt x="862" y="39"/>
                  <a:pt x="859" y="41"/>
                  <a:pt x="866" y="41"/>
                </a:cubicBezTo>
                <a:cubicBezTo>
                  <a:pt x="873" y="42"/>
                  <a:pt x="874" y="40"/>
                  <a:pt x="879" y="40"/>
                </a:cubicBezTo>
                <a:cubicBezTo>
                  <a:pt x="884" y="39"/>
                  <a:pt x="885" y="39"/>
                  <a:pt x="887" y="41"/>
                </a:cubicBezTo>
                <a:cubicBezTo>
                  <a:pt x="890" y="42"/>
                  <a:pt x="904" y="42"/>
                  <a:pt x="904" y="44"/>
                </a:cubicBezTo>
                <a:cubicBezTo>
                  <a:pt x="905" y="45"/>
                  <a:pt x="905" y="45"/>
                  <a:pt x="905" y="45"/>
                </a:cubicBezTo>
                <a:cubicBezTo>
                  <a:pt x="897" y="48"/>
                  <a:pt x="885" y="50"/>
                  <a:pt x="882" y="52"/>
                </a:cubicBezTo>
                <a:cubicBezTo>
                  <a:pt x="877" y="54"/>
                  <a:pt x="870" y="58"/>
                  <a:pt x="859" y="64"/>
                </a:cubicBezTo>
                <a:cubicBezTo>
                  <a:pt x="848" y="70"/>
                  <a:pt x="848" y="66"/>
                  <a:pt x="835" y="76"/>
                </a:cubicBezTo>
                <a:cubicBezTo>
                  <a:pt x="829" y="88"/>
                  <a:pt x="851" y="76"/>
                  <a:pt x="861" y="73"/>
                </a:cubicBezTo>
                <a:cubicBezTo>
                  <a:pt x="871" y="70"/>
                  <a:pt x="866" y="76"/>
                  <a:pt x="863" y="81"/>
                </a:cubicBezTo>
                <a:cubicBezTo>
                  <a:pt x="860" y="86"/>
                  <a:pt x="883" y="78"/>
                  <a:pt x="895" y="75"/>
                </a:cubicBezTo>
                <a:cubicBezTo>
                  <a:pt x="907" y="72"/>
                  <a:pt x="910" y="65"/>
                  <a:pt x="919" y="59"/>
                </a:cubicBezTo>
                <a:cubicBezTo>
                  <a:pt x="928" y="54"/>
                  <a:pt x="931" y="61"/>
                  <a:pt x="927" y="64"/>
                </a:cubicBezTo>
                <a:cubicBezTo>
                  <a:pt x="924" y="66"/>
                  <a:pt x="926" y="70"/>
                  <a:pt x="929" y="74"/>
                </a:cubicBezTo>
                <a:cubicBezTo>
                  <a:pt x="932" y="77"/>
                  <a:pt x="939" y="81"/>
                  <a:pt x="947" y="85"/>
                </a:cubicBezTo>
                <a:cubicBezTo>
                  <a:pt x="956" y="88"/>
                  <a:pt x="962" y="80"/>
                  <a:pt x="973" y="77"/>
                </a:cubicBezTo>
                <a:cubicBezTo>
                  <a:pt x="984" y="75"/>
                  <a:pt x="989" y="79"/>
                  <a:pt x="993" y="83"/>
                </a:cubicBezTo>
                <a:cubicBezTo>
                  <a:pt x="998" y="87"/>
                  <a:pt x="1005" y="90"/>
                  <a:pt x="1011" y="92"/>
                </a:cubicBezTo>
                <a:cubicBezTo>
                  <a:pt x="1017" y="95"/>
                  <a:pt x="1025" y="97"/>
                  <a:pt x="1032" y="97"/>
                </a:cubicBezTo>
                <a:cubicBezTo>
                  <a:pt x="1040" y="97"/>
                  <a:pt x="1048" y="101"/>
                  <a:pt x="1053" y="107"/>
                </a:cubicBezTo>
                <a:cubicBezTo>
                  <a:pt x="1058" y="114"/>
                  <a:pt x="1043" y="107"/>
                  <a:pt x="1034" y="107"/>
                </a:cubicBezTo>
                <a:cubicBezTo>
                  <a:pt x="1024" y="107"/>
                  <a:pt x="1017" y="104"/>
                  <a:pt x="1012" y="99"/>
                </a:cubicBezTo>
                <a:cubicBezTo>
                  <a:pt x="1007" y="93"/>
                  <a:pt x="1008" y="98"/>
                  <a:pt x="994" y="98"/>
                </a:cubicBezTo>
                <a:cubicBezTo>
                  <a:pt x="980" y="98"/>
                  <a:pt x="988" y="98"/>
                  <a:pt x="979" y="97"/>
                </a:cubicBezTo>
                <a:cubicBezTo>
                  <a:pt x="971" y="95"/>
                  <a:pt x="967" y="98"/>
                  <a:pt x="956" y="101"/>
                </a:cubicBezTo>
                <a:cubicBezTo>
                  <a:pt x="945" y="103"/>
                  <a:pt x="942" y="105"/>
                  <a:pt x="934" y="104"/>
                </a:cubicBezTo>
                <a:cubicBezTo>
                  <a:pt x="926" y="104"/>
                  <a:pt x="926" y="111"/>
                  <a:pt x="921" y="114"/>
                </a:cubicBezTo>
                <a:cubicBezTo>
                  <a:pt x="917" y="118"/>
                  <a:pt x="904" y="125"/>
                  <a:pt x="899" y="129"/>
                </a:cubicBezTo>
                <a:cubicBezTo>
                  <a:pt x="894" y="133"/>
                  <a:pt x="903" y="133"/>
                  <a:pt x="911" y="130"/>
                </a:cubicBezTo>
                <a:cubicBezTo>
                  <a:pt x="918" y="127"/>
                  <a:pt x="913" y="133"/>
                  <a:pt x="912" y="138"/>
                </a:cubicBezTo>
                <a:cubicBezTo>
                  <a:pt x="911" y="144"/>
                  <a:pt x="902" y="149"/>
                  <a:pt x="891" y="157"/>
                </a:cubicBezTo>
                <a:cubicBezTo>
                  <a:pt x="879" y="165"/>
                  <a:pt x="884" y="175"/>
                  <a:pt x="877" y="186"/>
                </a:cubicBezTo>
                <a:cubicBezTo>
                  <a:pt x="870" y="197"/>
                  <a:pt x="871" y="208"/>
                  <a:pt x="872" y="218"/>
                </a:cubicBezTo>
                <a:cubicBezTo>
                  <a:pt x="873" y="228"/>
                  <a:pt x="886" y="216"/>
                  <a:pt x="895" y="211"/>
                </a:cubicBezTo>
                <a:cubicBezTo>
                  <a:pt x="905" y="206"/>
                  <a:pt x="910" y="194"/>
                  <a:pt x="915" y="186"/>
                </a:cubicBezTo>
                <a:cubicBezTo>
                  <a:pt x="919" y="179"/>
                  <a:pt x="919" y="170"/>
                  <a:pt x="921" y="160"/>
                </a:cubicBezTo>
                <a:cubicBezTo>
                  <a:pt x="923" y="151"/>
                  <a:pt x="929" y="147"/>
                  <a:pt x="932" y="144"/>
                </a:cubicBezTo>
                <a:cubicBezTo>
                  <a:pt x="934" y="141"/>
                  <a:pt x="941" y="130"/>
                  <a:pt x="946" y="126"/>
                </a:cubicBezTo>
                <a:cubicBezTo>
                  <a:pt x="952" y="122"/>
                  <a:pt x="959" y="126"/>
                  <a:pt x="963" y="122"/>
                </a:cubicBezTo>
                <a:cubicBezTo>
                  <a:pt x="968" y="118"/>
                  <a:pt x="968" y="118"/>
                  <a:pt x="973" y="111"/>
                </a:cubicBezTo>
                <a:cubicBezTo>
                  <a:pt x="978" y="105"/>
                  <a:pt x="985" y="107"/>
                  <a:pt x="994" y="107"/>
                </a:cubicBezTo>
                <a:cubicBezTo>
                  <a:pt x="1002" y="107"/>
                  <a:pt x="1003" y="112"/>
                  <a:pt x="1008" y="118"/>
                </a:cubicBezTo>
                <a:cubicBezTo>
                  <a:pt x="1014" y="124"/>
                  <a:pt x="1006" y="129"/>
                  <a:pt x="1001" y="138"/>
                </a:cubicBezTo>
                <a:cubicBezTo>
                  <a:pt x="997" y="146"/>
                  <a:pt x="984" y="152"/>
                  <a:pt x="979" y="158"/>
                </a:cubicBezTo>
                <a:cubicBezTo>
                  <a:pt x="975" y="164"/>
                  <a:pt x="981" y="161"/>
                  <a:pt x="987" y="160"/>
                </a:cubicBezTo>
                <a:cubicBezTo>
                  <a:pt x="994" y="160"/>
                  <a:pt x="1000" y="154"/>
                  <a:pt x="1005" y="155"/>
                </a:cubicBezTo>
                <a:cubicBezTo>
                  <a:pt x="1011" y="155"/>
                  <a:pt x="1003" y="159"/>
                  <a:pt x="1003" y="172"/>
                </a:cubicBezTo>
                <a:cubicBezTo>
                  <a:pt x="1003" y="186"/>
                  <a:pt x="1016" y="176"/>
                  <a:pt x="1022" y="175"/>
                </a:cubicBezTo>
                <a:cubicBezTo>
                  <a:pt x="1028" y="174"/>
                  <a:pt x="1027" y="167"/>
                  <a:pt x="1030" y="158"/>
                </a:cubicBezTo>
                <a:cubicBezTo>
                  <a:pt x="1033" y="149"/>
                  <a:pt x="1039" y="143"/>
                  <a:pt x="1046" y="138"/>
                </a:cubicBezTo>
                <a:cubicBezTo>
                  <a:pt x="1052" y="134"/>
                  <a:pt x="1051" y="125"/>
                  <a:pt x="1051" y="120"/>
                </a:cubicBezTo>
                <a:cubicBezTo>
                  <a:pt x="1052" y="115"/>
                  <a:pt x="1062" y="133"/>
                  <a:pt x="1064" y="137"/>
                </a:cubicBezTo>
                <a:cubicBezTo>
                  <a:pt x="1067" y="141"/>
                  <a:pt x="1075" y="137"/>
                  <a:pt x="1079" y="133"/>
                </a:cubicBezTo>
                <a:cubicBezTo>
                  <a:pt x="1081" y="132"/>
                  <a:pt x="1082" y="130"/>
                  <a:pt x="1083" y="128"/>
                </a:cubicBezTo>
                <a:cubicBezTo>
                  <a:pt x="1084" y="128"/>
                  <a:pt x="1085" y="129"/>
                  <a:pt x="1089" y="132"/>
                </a:cubicBezTo>
                <a:cubicBezTo>
                  <a:pt x="1098" y="139"/>
                  <a:pt x="1124" y="140"/>
                  <a:pt x="1128" y="144"/>
                </a:cubicBezTo>
                <a:cubicBezTo>
                  <a:pt x="1132" y="148"/>
                  <a:pt x="1135" y="152"/>
                  <a:pt x="1140" y="153"/>
                </a:cubicBezTo>
                <a:cubicBezTo>
                  <a:pt x="1138" y="156"/>
                  <a:pt x="1136" y="157"/>
                  <a:pt x="1134" y="155"/>
                </a:cubicBezTo>
                <a:cubicBezTo>
                  <a:pt x="1130" y="152"/>
                  <a:pt x="1130" y="153"/>
                  <a:pt x="1120" y="154"/>
                </a:cubicBezTo>
                <a:cubicBezTo>
                  <a:pt x="1111" y="155"/>
                  <a:pt x="1099" y="154"/>
                  <a:pt x="1088" y="157"/>
                </a:cubicBezTo>
                <a:cubicBezTo>
                  <a:pt x="1077" y="161"/>
                  <a:pt x="1072" y="162"/>
                  <a:pt x="1070" y="167"/>
                </a:cubicBezTo>
                <a:cubicBezTo>
                  <a:pt x="1069" y="172"/>
                  <a:pt x="1071" y="175"/>
                  <a:pt x="1074" y="175"/>
                </a:cubicBezTo>
                <a:cubicBezTo>
                  <a:pt x="1077" y="175"/>
                  <a:pt x="1081" y="179"/>
                  <a:pt x="1080" y="181"/>
                </a:cubicBezTo>
                <a:cubicBezTo>
                  <a:pt x="1078" y="183"/>
                  <a:pt x="1078" y="186"/>
                  <a:pt x="1071" y="186"/>
                </a:cubicBezTo>
                <a:cubicBezTo>
                  <a:pt x="1064" y="186"/>
                  <a:pt x="1053" y="189"/>
                  <a:pt x="1049" y="190"/>
                </a:cubicBezTo>
                <a:cubicBezTo>
                  <a:pt x="1044" y="192"/>
                  <a:pt x="1041" y="191"/>
                  <a:pt x="1033" y="191"/>
                </a:cubicBezTo>
                <a:cubicBezTo>
                  <a:pt x="1025" y="191"/>
                  <a:pt x="1023" y="189"/>
                  <a:pt x="1017" y="194"/>
                </a:cubicBezTo>
                <a:cubicBezTo>
                  <a:pt x="1010" y="200"/>
                  <a:pt x="1001" y="201"/>
                  <a:pt x="996" y="204"/>
                </a:cubicBezTo>
                <a:cubicBezTo>
                  <a:pt x="992" y="207"/>
                  <a:pt x="983" y="217"/>
                  <a:pt x="982" y="210"/>
                </a:cubicBezTo>
                <a:cubicBezTo>
                  <a:pt x="981" y="204"/>
                  <a:pt x="980" y="203"/>
                  <a:pt x="988" y="201"/>
                </a:cubicBezTo>
                <a:cubicBezTo>
                  <a:pt x="996" y="199"/>
                  <a:pt x="999" y="194"/>
                  <a:pt x="996" y="193"/>
                </a:cubicBezTo>
                <a:cubicBezTo>
                  <a:pt x="993" y="191"/>
                  <a:pt x="988" y="187"/>
                  <a:pt x="987" y="192"/>
                </a:cubicBezTo>
                <a:cubicBezTo>
                  <a:pt x="983" y="197"/>
                  <a:pt x="981" y="202"/>
                  <a:pt x="974" y="206"/>
                </a:cubicBezTo>
                <a:cubicBezTo>
                  <a:pt x="966" y="210"/>
                  <a:pt x="961" y="216"/>
                  <a:pt x="969" y="220"/>
                </a:cubicBezTo>
                <a:cubicBezTo>
                  <a:pt x="976" y="223"/>
                  <a:pt x="988" y="228"/>
                  <a:pt x="997" y="223"/>
                </a:cubicBezTo>
                <a:cubicBezTo>
                  <a:pt x="1007" y="218"/>
                  <a:pt x="1030" y="215"/>
                  <a:pt x="1035" y="211"/>
                </a:cubicBezTo>
                <a:cubicBezTo>
                  <a:pt x="1041" y="206"/>
                  <a:pt x="1067" y="195"/>
                  <a:pt x="1074" y="191"/>
                </a:cubicBezTo>
                <a:cubicBezTo>
                  <a:pt x="1080" y="187"/>
                  <a:pt x="1085" y="185"/>
                  <a:pt x="1084" y="181"/>
                </a:cubicBezTo>
                <a:cubicBezTo>
                  <a:pt x="1083" y="177"/>
                  <a:pt x="1090" y="171"/>
                  <a:pt x="1101" y="171"/>
                </a:cubicBezTo>
                <a:cubicBezTo>
                  <a:pt x="1111" y="171"/>
                  <a:pt x="1122" y="177"/>
                  <a:pt x="1129" y="174"/>
                </a:cubicBezTo>
                <a:cubicBezTo>
                  <a:pt x="1135" y="172"/>
                  <a:pt x="1133" y="173"/>
                  <a:pt x="1144" y="169"/>
                </a:cubicBezTo>
                <a:cubicBezTo>
                  <a:pt x="1156" y="164"/>
                  <a:pt x="1158" y="157"/>
                  <a:pt x="1158" y="153"/>
                </a:cubicBezTo>
                <a:cubicBezTo>
                  <a:pt x="1158" y="152"/>
                  <a:pt x="1157" y="150"/>
                  <a:pt x="1156" y="148"/>
                </a:cubicBezTo>
                <a:cubicBezTo>
                  <a:pt x="1159" y="146"/>
                  <a:pt x="1168" y="142"/>
                  <a:pt x="1169" y="141"/>
                </a:cubicBezTo>
                <a:cubicBezTo>
                  <a:pt x="1171" y="140"/>
                  <a:pt x="1192" y="127"/>
                  <a:pt x="1192" y="127"/>
                </a:cubicBezTo>
                <a:cubicBezTo>
                  <a:pt x="1192" y="127"/>
                  <a:pt x="1266" y="133"/>
                  <a:pt x="1275" y="127"/>
                </a:cubicBezTo>
                <a:cubicBezTo>
                  <a:pt x="1283" y="120"/>
                  <a:pt x="1287" y="117"/>
                  <a:pt x="1301" y="107"/>
                </a:cubicBezTo>
                <a:cubicBezTo>
                  <a:pt x="1315" y="97"/>
                  <a:pt x="1314" y="92"/>
                  <a:pt x="1324" y="83"/>
                </a:cubicBezTo>
                <a:cubicBezTo>
                  <a:pt x="1334" y="73"/>
                  <a:pt x="1350" y="51"/>
                  <a:pt x="1351" y="57"/>
                </a:cubicBezTo>
                <a:cubicBezTo>
                  <a:pt x="1353" y="62"/>
                  <a:pt x="1350" y="64"/>
                  <a:pt x="1354" y="65"/>
                </a:cubicBezTo>
                <a:cubicBezTo>
                  <a:pt x="1358" y="66"/>
                  <a:pt x="1359" y="66"/>
                  <a:pt x="1364" y="65"/>
                </a:cubicBezTo>
                <a:cubicBezTo>
                  <a:pt x="1368" y="63"/>
                  <a:pt x="1375" y="60"/>
                  <a:pt x="1375" y="63"/>
                </a:cubicBezTo>
                <a:cubicBezTo>
                  <a:pt x="1375" y="66"/>
                  <a:pt x="1376" y="69"/>
                  <a:pt x="1375" y="73"/>
                </a:cubicBezTo>
                <a:cubicBezTo>
                  <a:pt x="1374" y="77"/>
                  <a:pt x="1375" y="77"/>
                  <a:pt x="1373" y="83"/>
                </a:cubicBezTo>
                <a:cubicBezTo>
                  <a:pt x="1370" y="90"/>
                  <a:pt x="1369" y="93"/>
                  <a:pt x="1367" y="98"/>
                </a:cubicBezTo>
                <a:close/>
              </a:path>
            </a:pathLst>
          </a:custGeom>
          <a:solidFill>
            <a:schemeClr val="accent1">
              <a:lumMod val="75000"/>
            </a:schemeClr>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r>
              <a:rPr lang="en-US" sz="3200" dirty="0">
                <a:solidFill>
                  <a:schemeClr val="tx2">
                    <a:lumMod val="20000"/>
                    <a:lumOff val="80000"/>
                  </a:schemeClr>
                </a:solidFill>
              </a:rPr>
              <a:t>   </a:t>
            </a:r>
          </a:p>
        </p:txBody>
      </p:sp>
      <p:sp>
        <p:nvSpPr>
          <p:cNvPr id="13" name="TextBox 12">
            <a:extLst>
              <a:ext uri="{FF2B5EF4-FFF2-40B4-BE49-F238E27FC236}">
                <a16:creationId xmlns:a16="http://schemas.microsoft.com/office/drawing/2014/main" id="{1E8929C6-3CB1-4981-824C-D151B5A0FA63}"/>
              </a:ext>
            </a:extLst>
          </p:cNvPr>
          <p:cNvSpPr txBox="1"/>
          <p:nvPr/>
        </p:nvSpPr>
        <p:spPr>
          <a:xfrm>
            <a:off x="1336517" y="4560072"/>
            <a:ext cx="1219200" cy="523220"/>
          </a:xfrm>
          <a:prstGeom prst="rect">
            <a:avLst/>
          </a:prstGeom>
          <a:noFill/>
        </p:spPr>
        <p:txBody>
          <a:bodyPr wrap="square" rtlCol="0">
            <a:spAutoFit/>
          </a:bodyPr>
          <a:lstStyle/>
          <a:p>
            <a:r>
              <a:rPr lang="en-US" sz="2800" dirty="0">
                <a:solidFill>
                  <a:schemeClr val="bg2">
                    <a:lumMod val="75000"/>
                  </a:schemeClr>
                </a:solidFill>
              </a:rPr>
              <a:t>5%</a:t>
            </a:r>
          </a:p>
        </p:txBody>
      </p:sp>
      <p:sp>
        <p:nvSpPr>
          <p:cNvPr id="14" name="TextBox 13">
            <a:extLst>
              <a:ext uri="{FF2B5EF4-FFF2-40B4-BE49-F238E27FC236}">
                <a16:creationId xmlns:a16="http://schemas.microsoft.com/office/drawing/2014/main" id="{5F63AEC9-9B2A-44EA-A916-8303DDEE0132}"/>
              </a:ext>
            </a:extLst>
          </p:cNvPr>
          <p:cNvSpPr txBox="1"/>
          <p:nvPr/>
        </p:nvSpPr>
        <p:spPr>
          <a:xfrm>
            <a:off x="1494734" y="5419354"/>
            <a:ext cx="1219200" cy="523220"/>
          </a:xfrm>
          <a:prstGeom prst="rect">
            <a:avLst/>
          </a:prstGeom>
          <a:noFill/>
        </p:spPr>
        <p:txBody>
          <a:bodyPr wrap="square" rtlCol="0">
            <a:spAutoFit/>
          </a:bodyPr>
          <a:lstStyle/>
          <a:p>
            <a:r>
              <a:rPr lang="en-US" sz="2800" dirty="0">
                <a:solidFill>
                  <a:schemeClr val="bg2">
                    <a:lumMod val="75000"/>
                  </a:schemeClr>
                </a:solidFill>
              </a:rPr>
              <a:t>87%</a:t>
            </a:r>
          </a:p>
        </p:txBody>
      </p:sp>
      <p:pic>
        <p:nvPicPr>
          <p:cNvPr id="4" name="Picture 3">
            <a:extLst>
              <a:ext uri="{FF2B5EF4-FFF2-40B4-BE49-F238E27FC236}">
                <a16:creationId xmlns:a16="http://schemas.microsoft.com/office/drawing/2014/main" id="{57F2D743-981F-43FB-BC59-38D5886FF6B3}"/>
              </a:ext>
            </a:extLst>
          </p:cNvPr>
          <p:cNvPicPr>
            <a:picLocks noChangeAspect="1"/>
          </p:cNvPicPr>
          <p:nvPr/>
        </p:nvPicPr>
        <p:blipFill>
          <a:blip r:embed="rId3"/>
          <a:stretch>
            <a:fillRect/>
          </a:stretch>
        </p:blipFill>
        <p:spPr>
          <a:xfrm>
            <a:off x="5434549" y="2024527"/>
            <a:ext cx="6147851" cy="4698994"/>
          </a:xfrm>
          <a:prstGeom prst="rect">
            <a:avLst/>
          </a:prstGeom>
        </p:spPr>
      </p:pic>
      <p:sp>
        <p:nvSpPr>
          <p:cNvPr id="19" name="Rectangle 18">
            <a:extLst>
              <a:ext uri="{FF2B5EF4-FFF2-40B4-BE49-F238E27FC236}">
                <a16:creationId xmlns:a16="http://schemas.microsoft.com/office/drawing/2014/main" id="{87D190AB-316B-4B5B-B610-CEF518E1DA3D}"/>
              </a:ext>
            </a:extLst>
          </p:cNvPr>
          <p:cNvSpPr/>
          <p:nvPr/>
        </p:nvSpPr>
        <p:spPr>
          <a:xfrm>
            <a:off x="9529841" y="2514600"/>
            <a:ext cx="1828800" cy="4209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peech Bubble: Rectangle 20">
            <a:extLst>
              <a:ext uri="{FF2B5EF4-FFF2-40B4-BE49-F238E27FC236}">
                <a16:creationId xmlns:a16="http://schemas.microsoft.com/office/drawing/2014/main" id="{0BA21A2F-152B-48E4-AA80-EE7EC607CFF9}"/>
              </a:ext>
            </a:extLst>
          </p:cNvPr>
          <p:cNvSpPr/>
          <p:nvPr/>
        </p:nvSpPr>
        <p:spPr>
          <a:xfrm>
            <a:off x="9477384" y="4883284"/>
            <a:ext cx="1828800" cy="797680"/>
          </a:xfrm>
          <a:prstGeom prst="wedgeRect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.13% Tested Positive</a:t>
            </a:r>
            <a:endParaRPr lang="en-US" sz="900" dirty="0">
              <a:solidFill>
                <a:schemeClr val="tx2">
                  <a:lumMod val="75000"/>
                </a:schemeClr>
              </a:solidFill>
            </a:endParaRPr>
          </a:p>
        </p:txBody>
      </p:sp>
    </p:spTree>
    <p:extLst>
      <p:ext uri="{BB962C8B-B14F-4D97-AF65-F5344CB8AC3E}">
        <p14:creationId xmlns:p14="http://schemas.microsoft.com/office/powerpoint/2010/main" val="71569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0" y="1219200"/>
            <a:ext cx="3932237" cy="1752600"/>
          </a:xfrm>
        </p:spPr>
        <p:txBody>
          <a:bodyPr anchor="b">
            <a:normAutofit/>
          </a:bodyPr>
          <a:lstStyle/>
          <a:p>
            <a:r>
              <a:rPr lang="en-US" dirty="0"/>
              <a:t>Methodology:</a:t>
            </a:r>
          </a:p>
        </p:txBody>
      </p:sp>
      <p:pic>
        <p:nvPicPr>
          <p:cNvPr id="4098" name="Picture 2" descr="350+ Stunning Forest Pictures [HQ] | Download Free Images on Unsplash">
            <a:extLst>
              <a:ext uri="{FF2B5EF4-FFF2-40B4-BE49-F238E27FC236}">
                <a16:creationId xmlns:a16="http://schemas.microsoft.com/office/drawing/2014/main" id="{DEBC9116-1BD0-43FD-B5D6-FB9AC94F9D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93" r="1" b="17558"/>
          <a:stretch/>
        </p:blipFill>
        <p:spPr bwMode="auto">
          <a:xfrm>
            <a:off x="609600" y="457201"/>
            <a:ext cx="5943600" cy="5943600"/>
          </a:xfrm>
          <a:prstGeom prst="rect">
            <a:avLst/>
          </a:prstGeom>
          <a:solidFill>
            <a:srgbClr val="FFFFFF"/>
          </a:solidFill>
        </p:spPr>
      </p:pic>
      <p:sp>
        <p:nvSpPr>
          <p:cNvPr id="3" name="Text Placeholder 2"/>
          <p:cNvSpPr>
            <a:spLocks noGrp="1"/>
          </p:cNvSpPr>
          <p:nvPr>
            <p:ph type="body" sz="half" idx="2"/>
          </p:nvPr>
        </p:nvSpPr>
        <p:spPr>
          <a:xfrm>
            <a:off x="7564244" y="3352800"/>
            <a:ext cx="3932237" cy="1371600"/>
          </a:xfrm>
        </p:spPr>
        <p:txBody>
          <a:bodyPr>
            <a:normAutofit/>
          </a:bodyPr>
          <a:lstStyle/>
          <a:p>
            <a:r>
              <a:rPr lang="en-US" dirty="0"/>
              <a:t>Classification Modeling: Random Forest</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tree in a forest&#10;&#10;Description automatically generated">
            <a:extLst>
              <a:ext uri="{FF2B5EF4-FFF2-40B4-BE49-F238E27FC236}">
                <a16:creationId xmlns:a16="http://schemas.microsoft.com/office/drawing/2014/main" id="{4B294817-6D30-4BF2-93BF-EA6BA8BA3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48" y="1676400"/>
            <a:ext cx="11749350" cy="4952745"/>
          </a:xfrm>
          <a:prstGeom prst="rect">
            <a:avLst/>
          </a:prstGeom>
        </p:spPr>
      </p:pic>
      <p:sp>
        <p:nvSpPr>
          <p:cNvPr id="2" name="Title 1"/>
          <p:cNvSpPr>
            <a:spLocks noGrp="1"/>
          </p:cNvSpPr>
          <p:nvPr>
            <p:ph type="title"/>
          </p:nvPr>
        </p:nvSpPr>
        <p:spPr>
          <a:xfrm>
            <a:off x="381000" y="77422"/>
            <a:ext cx="10058400" cy="1325563"/>
          </a:xfrm>
        </p:spPr>
        <p:txBody>
          <a:bodyPr>
            <a:normAutofit/>
          </a:bodyPr>
          <a:lstStyle/>
          <a:p>
            <a:r>
              <a:rPr lang="en-US" dirty="0"/>
              <a:t>Random Forest Classification:</a:t>
            </a:r>
          </a:p>
        </p:txBody>
      </p:sp>
      <p:sp>
        <p:nvSpPr>
          <p:cNvPr id="6" name="TextBox 5">
            <a:extLst>
              <a:ext uri="{FF2B5EF4-FFF2-40B4-BE49-F238E27FC236}">
                <a16:creationId xmlns:a16="http://schemas.microsoft.com/office/drawing/2014/main" id="{D69781AB-BE9D-4B59-97D5-E6D4C2AB0796}"/>
              </a:ext>
            </a:extLst>
          </p:cNvPr>
          <p:cNvSpPr txBox="1"/>
          <p:nvPr/>
        </p:nvSpPr>
        <p:spPr>
          <a:xfrm>
            <a:off x="192072" y="1875719"/>
            <a:ext cx="3159512" cy="523220"/>
          </a:xfrm>
          <a:prstGeom prst="rect">
            <a:avLst/>
          </a:prstGeom>
          <a:noFill/>
        </p:spPr>
        <p:txBody>
          <a:bodyPr wrap="square" rtlCol="0">
            <a:spAutoFit/>
          </a:bodyPr>
          <a:lstStyle/>
          <a:p>
            <a:r>
              <a:rPr lang="en-US" sz="2800" dirty="0">
                <a:solidFill>
                  <a:schemeClr val="accent4">
                    <a:lumMod val="75000"/>
                  </a:schemeClr>
                </a:solidFill>
              </a:rPr>
              <a:t>Decision Tree:</a:t>
            </a:r>
          </a:p>
        </p:txBody>
      </p:sp>
      <p:pic>
        <p:nvPicPr>
          <p:cNvPr id="18" name="Graphic 17" descr="Deciduous tree">
            <a:extLst>
              <a:ext uri="{FF2B5EF4-FFF2-40B4-BE49-F238E27FC236}">
                <a16:creationId xmlns:a16="http://schemas.microsoft.com/office/drawing/2014/main" id="{4B2E2A99-EAAA-41C3-AE34-B955E8EB10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1171" y="1901153"/>
            <a:ext cx="4165474" cy="4165474"/>
          </a:xfrm>
          <a:prstGeom prst="rect">
            <a:avLst/>
          </a:prstGeom>
        </p:spPr>
      </p:pic>
      <p:grpSp>
        <p:nvGrpSpPr>
          <p:cNvPr id="13" name="Group 12">
            <a:extLst>
              <a:ext uri="{FF2B5EF4-FFF2-40B4-BE49-F238E27FC236}">
                <a16:creationId xmlns:a16="http://schemas.microsoft.com/office/drawing/2014/main" id="{3993F53E-8284-4F2D-AC9B-0CDC3486C986}"/>
              </a:ext>
            </a:extLst>
          </p:cNvPr>
          <p:cNvGrpSpPr/>
          <p:nvPr/>
        </p:nvGrpSpPr>
        <p:grpSpPr>
          <a:xfrm>
            <a:off x="259887" y="2368443"/>
            <a:ext cx="1774125" cy="984357"/>
            <a:chOff x="259887" y="2520843"/>
            <a:chExt cx="1774125" cy="984357"/>
          </a:xfrm>
        </p:grpSpPr>
        <p:sp>
          <p:nvSpPr>
            <p:cNvPr id="12" name="Arrow: Right 11">
              <a:extLst>
                <a:ext uri="{FF2B5EF4-FFF2-40B4-BE49-F238E27FC236}">
                  <a16:creationId xmlns:a16="http://schemas.microsoft.com/office/drawing/2014/main" id="{CB6E5679-3FD4-4DCB-A2DF-8962742063A2}"/>
                </a:ext>
              </a:extLst>
            </p:cNvPr>
            <p:cNvSpPr/>
            <p:nvPr/>
          </p:nvSpPr>
          <p:spPr>
            <a:xfrm>
              <a:off x="259887" y="2520843"/>
              <a:ext cx="1340313" cy="98435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32AE3129-2C90-4EC3-8B45-5ADABAD24A02}"/>
                </a:ext>
              </a:extLst>
            </p:cNvPr>
            <p:cNvSpPr txBox="1"/>
            <p:nvPr/>
          </p:nvSpPr>
          <p:spPr>
            <a:xfrm>
              <a:off x="273925" y="2759105"/>
              <a:ext cx="1143000" cy="507831"/>
            </a:xfrm>
            <a:prstGeom prst="rect">
              <a:avLst/>
            </a:prstGeom>
            <a:noFill/>
          </p:spPr>
          <p:txBody>
            <a:bodyPr wrap="square" rtlCol="0">
              <a:spAutoFit/>
            </a:bodyPr>
            <a:lstStyle/>
            <a:p>
              <a:r>
                <a:rPr lang="en-US" sz="900" dirty="0">
                  <a:solidFill>
                    <a:schemeClr val="bg1"/>
                  </a:solidFill>
                </a:rPr>
                <a:t>Biological, </a:t>
              </a:r>
            </a:p>
            <a:p>
              <a:r>
                <a:rPr lang="en-US" sz="900" dirty="0">
                  <a:solidFill>
                    <a:schemeClr val="bg1"/>
                  </a:solidFill>
                </a:rPr>
                <a:t>Behavioral,</a:t>
              </a:r>
            </a:p>
            <a:p>
              <a:r>
                <a:rPr lang="en-US" sz="900" dirty="0">
                  <a:solidFill>
                    <a:schemeClr val="bg1"/>
                  </a:solidFill>
                </a:rPr>
                <a:t>Environmental</a:t>
              </a:r>
              <a:endParaRPr lang="en-US" dirty="0">
                <a:solidFill>
                  <a:schemeClr val="bg1"/>
                </a:solidFill>
              </a:endParaRPr>
            </a:p>
          </p:txBody>
        </p:sp>
        <p:sp>
          <p:nvSpPr>
            <p:cNvPr id="7" name="TextBox 6">
              <a:extLst>
                <a:ext uri="{FF2B5EF4-FFF2-40B4-BE49-F238E27FC236}">
                  <a16:creationId xmlns:a16="http://schemas.microsoft.com/office/drawing/2014/main" id="{6B002650-8436-4DA4-BFC0-D42533218ABB}"/>
                </a:ext>
              </a:extLst>
            </p:cNvPr>
            <p:cNvSpPr txBox="1"/>
            <p:nvPr/>
          </p:nvSpPr>
          <p:spPr>
            <a:xfrm>
              <a:off x="891012" y="2802089"/>
              <a:ext cx="1143000" cy="369332"/>
            </a:xfrm>
            <a:prstGeom prst="rect">
              <a:avLst/>
            </a:prstGeom>
            <a:noFill/>
          </p:spPr>
          <p:txBody>
            <a:bodyPr wrap="square" rtlCol="0">
              <a:spAutoFit/>
            </a:bodyPr>
            <a:lstStyle/>
            <a:p>
              <a:r>
                <a:rPr lang="en-US" dirty="0">
                  <a:solidFill>
                    <a:schemeClr val="bg1"/>
                  </a:solidFill>
                </a:rPr>
                <a:t>Data</a:t>
              </a:r>
            </a:p>
          </p:txBody>
        </p:sp>
      </p:grpSp>
      <p:cxnSp>
        <p:nvCxnSpPr>
          <p:cNvPr id="19" name="Straight Arrow Connector 18">
            <a:extLst>
              <a:ext uri="{FF2B5EF4-FFF2-40B4-BE49-F238E27FC236}">
                <a16:creationId xmlns:a16="http://schemas.microsoft.com/office/drawing/2014/main" id="{E7A40C92-E8B5-4FEA-BC88-94E543BC2A0D}"/>
              </a:ext>
            </a:extLst>
          </p:cNvPr>
          <p:cNvCxnSpPr>
            <a:cxnSpLocks/>
          </p:cNvCxnSpPr>
          <p:nvPr/>
        </p:nvCxnSpPr>
        <p:spPr>
          <a:xfrm>
            <a:off x="2927743" y="3219297"/>
            <a:ext cx="367791" cy="3945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65337B-9A27-4C3D-B9B4-8B1CF48BC073}"/>
              </a:ext>
            </a:extLst>
          </p:cNvPr>
          <p:cNvCxnSpPr>
            <a:cxnSpLocks/>
          </p:cNvCxnSpPr>
          <p:nvPr/>
        </p:nvCxnSpPr>
        <p:spPr>
          <a:xfrm flipH="1">
            <a:off x="2161876" y="3272671"/>
            <a:ext cx="367791" cy="3477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C17A44E-FB94-4866-A257-4FAF0934D09C}"/>
              </a:ext>
            </a:extLst>
          </p:cNvPr>
          <p:cNvSpPr txBox="1"/>
          <p:nvPr/>
        </p:nvSpPr>
        <p:spPr>
          <a:xfrm rot="18947746">
            <a:off x="2121570" y="3286598"/>
            <a:ext cx="358234" cy="184666"/>
          </a:xfrm>
          <a:prstGeom prst="rect">
            <a:avLst/>
          </a:prstGeom>
          <a:noFill/>
        </p:spPr>
        <p:txBody>
          <a:bodyPr wrap="square" rtlCol="0">
            <a:spAutoFit/>
          </a:bodyPr>
          <a:lstStyle/>
          <a:p>
            <a:r>
              <a:rPr lang="en-US" sz="600" dirty="0">
                <a:solidFill>
                  <a:schemeClr val="bg1"/>
                </a:solidFill>
              </a:rPr>
              <a:t>TRUE</a:t>
            </a:r>
          </a:p>
        </p:txBody>
      </p:sp>
      <p:sp>
        <p:nvSpPr>
          <p:cNvPr id="26" name="TextBox 25">
            <a:extLst>
              <a:ext uri="{FF2B5EF4-FFF2-40B4-BE49-F238E27FC236}">
                <a16:creationId xmlns:a16="http://schemas.microsoft.com/office/drawing/2014/main" id="{AC7FF1BF-FBA7-40A4-A08C-B08FE564CCA5}"/>
              </a:ext>
            </a:extLst>
          </p:cNvPr>
          <p:cNvSpPr txBox="1"/>
          <p:nvPr/>
        </p:nvSpPr>
        <p:spPr>
          <a:xfrm rot="2869172">
            <a:off x="2964395" y="3391496"/>
            <a:ext cx="710400" cy="184666"/>
          </a:xfrm>
          <a:prstGeom prst="rect">
            <a:avLst/>
          </a:prstGeom>
          <a:noFill/>
        </p:spPr>
        <p:txBody>
          <a:bodyPr wrap="square" rtlCol="0">
            <a:spAutoFit/>
          </a:bodyPr>
          <a:lstStyle/>
          <a:p>
            <a:r>
              <a:rPr lang="en-US" sz="600" dirty="0">
                <a:solidFill>
                  <a:schemeClr val="bg1"/>
                </a:solidFill>
              </a:rPr>
              <a:t>FALSE</a:t>
            </a:r>
          </a:p>
        </p:txBody>
      </p:sp>
      <p:sp>
        <p:nvSpPr>
          <p:cNvPr id="15" name="TextBox 14">
            <a:extLst>
              <a:ext uri="{FF2B5EF4-FFF2-40B4-BE49-F238E27FC236}">
                <a16:creationId xmlns:a16="http://schemas.microsoft.com/office/drawing/2014/main" id="{B8560DDB-750C-42F5-A559-3771D178A55A}"/>
              </a:ext>
            </a:extLst>
          </p:cNvPr>
          <p:cNvSpPr txBox="1"/>
          <p:nvPr/>
        </p:nvSpPr>
        <p:spPr>
          <a:xfrm>
            <a:off x="7125221" y="1961757"/>
            <a:ext cx="4580564" cy="461665"/>
          </a:xfrm>
          <a:prstGeom prst="rect">
            <a:avLst/>
          </a:prstGeom>
          <a:noFill/>
        </p:spPr>
        <p:txBody>
          <a:bodyPr wrap="square" rtlCol="0">
            <a:spAutoFit/>
          </a:bodyPr>
          <a:lstStyle/>
          <a:p>
            <a:r>
              <a:rPr lang="en-US" sz="2400" dirty="0">
                <a:solidFill>
                  <a:schemeClr val="accent4">
                    <a:lumMod val="75000"/>
                  </a:schemeClr>
                </a:solidFill>
              </a:rPr>
              <a:t>Many Decision Trees</a:t>
            </a:r>
          </a:p>
        </p:txBody>
      </p:sp>
      <p:sp>
        <p:nvSpPr>
          <p:cNvPr id="38" name="Rectangle: Rounded Corners 37">
            <a:extLst>
              <a:ext uri="{FF2B5EF4-FFF2-40B4-BE49-F238E27FC236}">
                <a16:creationId xmlns:a16="http://schemas.microsoft.com/office/drawing/2014/main" id="{B881CC8A-DD38-48CC-A1BD-CDA21C8C13A3}"/>
              </a:ext>
            </a:extLst>
          </p:cNvPr>
          <p:cNvSpPr/>
          <p:nvPr/>
        </p:nvSpPr>
        <p:spPr>
          <a:xfrm>
            <a:off x="1896478" y="2598259"/>
            <a:ext cx="1854861" cy="5813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500" dirty="0"/>
              <a:t>(COVID-19 +)</a:t>
            </a:r>
          </a:p>
          <a:p>
            <a:pPr algn="ctr"/>
            <a:r>
              <a:rPr lang="en-US" sz="1200" dirty="0"/>
              <a:t>Practicing Social Distancing &amp; Hygiene </a:t>
            </a:r>
          </a:p>
          <a:p>
            <a:pPr algn="ctr"/>
            <a:r>
              <a:rPr lang="en-US" sz="600" dirty="0">
                <a:solidFill>
                  <a:schemeClr val="bg1">
                    <a:lumMod val="65000"/>
                  </a:schemeClr>
                </a:solidFill>
              </a:rPr>
              <a:t>(low score) </a:t>
            </a:r>
          </a:p>
        </p:txBody>
      </p:sp>
      <p:sp>
        <p:nvSpPr>
          <p:cNvPr id="39" name="Rectangle: Rounded Corners 38">
            <a:extLst>
              <a:ext uri="{FF2B5EF4-FFF2-40B4-BE49-F238E27FC236}">
                <a16:creationId xmlns:a16="http://schemas.microsoft.com/office/drawing/2014/main" id="{AD85332C-4657-4064-A20E-C1B44944BB60}"/>
              </a:ext>
            </a:extLst>
          </p:cNvPr>
          <p:cNvSpPr/>
          <p:nvPr/>
        </p:nvSpPr>
        <p:spPr>
          <a:xfrm>
            <a:off x="1318619" y="3717465"/>
            <a:ext cx="1143001" cy="2990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a:t>(Covid-19 +)</a:t>
            </a:r>
          </a:p>
          <a:p>
            <a:pPr algn="ctr"/>
            <a:r>
              <a:rPr lang="en-US" sz="1200" dirty="0"/>
              <a:t>Other Feature</a:t>
            </a:r>
          </a:p>
        </p:txBody>
      </p:sp>
      <p:sp>
        <p:nvSpPr>
          <p:cNvPr id="40" name="Rectangle: Rounded Corners 39">
            <a:extLst>
              <a:ext uri="{FF2B5EF4-FFF2-40B4-BE49-F238E27FC236}">
                <a16:creationId xmlns:a16="http://schemas.microsoft.com/office/drawing/2014/main" id="{F3B706E4-8129-4645-86DD-622CD4D062C9}"/>
              </a:ext>
            </a:extLst>
          </p:cNvPr>
          <p:cNvSpPr/>
          <p:nvPr/>
        </p:nvSpPr>
        <p:spPr>
          <a:xfrm>
            <a:off x="2916543" y="3717465"/>
            <a:ext cx="1143001" cy="2990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a:t>(Covid-19 -)</a:t>
            </a:r>
          </a:p>
          <a:p>
            <a:pPr algn="ctr"/>
            <a:r>
              <a:rPr lang="en-US" sz="1200" dirty="0"/>
              <a:t>Other Feature</a:t>
            </a:r>
          </a:p>
        </p:txBody>
      </p:sp>
      <p:sp>
        <p:nvSpPr>
          <p:cNvPr id="42" name="Rectangle 41">
            <a:extLst>
              <a:ext uri="{FF2B5EF4-FFF2-40B4-BE49-F238E27FC236}">
                <a16:creationId xmlns:a16="http://schemas.microsoft.com/office/drawing/2014/main" id="{D00BB015-B32F-45B6-BBDE-80AE1CE48CA6}"/>
              </a:ext>
            </a:extLst>
          </p:cNvPr>
          <p:cNvSpPr/>
          <p:nvPr/>
        </p:nvSpPr>
        <p:spPr>
          <a:xfrm>
            <a:off x="3833800" y="4405395"/>
            <a:ext cx="2984362" cy="12224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1"/>
                </a:solidFill>
              </a:rPr>
              <a:t>True/False Decisions  Develop</a:t>
            </a:r>
          </a:p>
          <a:p>
            <a:pPr algn="ctr"/>
            <a:r>
              <a:rPr lang="en-US" dirty="0">
                <a:solidFill>
                  <a:schemeClr val="bg1"/>
                </a:solidFill>
              </a:rPr>
              <a:t>“</a:t>
            </a:r>
            <a:r>
              <a:rPr lang="en-US" sz="2400" b="1" dirty="0">
                <a:solidFill>
                  <a:schemeClr val="bg1"/>
                </a:solidFill>
              </a:rPr>
              <a:t>Feature Importance</a:t>
            </a:r>
            <a:r>
              <a:rPr lang="en-US" dirty="0">
                <a:solidFill>
                  <a:schemeClr val="bg1"/>
                </a:solidFill>
              </a:rPr>
              <a:t>”</a:t>
            </a:r>
          </a:p>
        </p:txBody>
      </p:sp>
      <p:pic>
        <p:nvPicPr>
          <p:cNvPr id="21" name="Graphic 20" descr="Deciduous tree">
            <a:extLst>
              <a:ext uri="{FF2B5EF4-FFF2-40B4-BE49-F238E27FC236}">
                <a16:creationId xmlns:a16="http://schemas.microsoft.com/office/drawing/2014/main" id="{9714DED2-90C9-479B-B1F0-385A549A46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5081" y="2284178"/>
            <a:ext cx="1935047" cy="1935047"/>
          </a:xfrm>
          <a:prstGeom prst="rect">
            <a:avLst/>
          </a:prstGeom>
        </p:spPr>
      </p:pic>
      <p:pic>
        <p:nvPicPr>
          <p:cNvPr id="22" name="Graphic 21" descr="Deciduous tree">
            <a:extLst>
              <a:ext uri="{FF2B5EF4-FFF2-40B4-BE49-F238E27FC236}">
                <a16:creationId xmlns:a16="http://schemas.microsoft.com/office/drawing/2014/main" id="{E08CC35B-3A75-49F4-9F07-2CF17A8B8A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4153" y="2375766"/>
            <a:ext cx="1935047" cy="1935047"/>
          </a:xfrm>
          <a:prstGeom prst="rect">
            <a:avLst/>
          </a:prstGeom>
        </p:spPr>
      </p:pic>
      <p:pic>
        <p:nvPicPr>
          <p:cNvPr id="23" name="Graphic 22" descr="Deciduous tree">
            <a:extLst>
              <a:ext uri="{FF2B5EF4-FFF2-40B4-BE49-F238E27FC236}">
                <a16:creationId xmlns:a16="http://schemas.microsoft.com/office/drawing/2014/main" id="{FA61862F-BCB6-4B21-A7E5-5A4F91754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78809" y="2376416"/>
            <a:ext cx="1935047" cy="1935047"/>
          </a:xfrm>
          <a:prstGeom prst="rect">
            <a:avLst/>
          </a:prstGeom>
        </p:spPr>
      </p:pic>
      <p:pic>
        <p:nvPicPr>
          <p:cNvPr id="25" name="Graphic 24" descr="Deciduous tree">
            <a:extLst>
              <a:ext uri="{FF2B5EF4-FFF2-40B4-BE49-F238E27FC236}">
                <a16:creationId xmlns:a16="http://schemas.microsoft.com/office/drawing/2014/main" id="{F074EEE4-3528-4358-A09B-B2F20B17B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6953" y="4633138"/>
            <a:ext cx="1935047" cy="1935047"/>
          </a:xfrm>
          <a:prstGeom prst="rect">
            <a:avLst/>
          </a:prstGeom>
        </p:spPr>
      </p:pic>
      <p:pic>
        <p:nvPicPr>
          <p:cNvPr id="27" name="Graphic 26" descr="Deciduous tree">
            <a:extLst>
              <a:ext uri="{FF2B5EF4-FFF2-40B4-BE49-F238E27FC236}">
                <a16:creationId xmlns:a16="http://schemas.microsoft.com/office/drawing/2014/main" id="{AE00AC04-2AE1-4A13-AD46-9BC600FAEE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6825" y="3875190"/>
            <a:ext cx="1935047" cy="1935047"/>
          </a:xfrm>
          <a:prstGeom prst="rect">
            <a:avLst/>
          </a:prstGeom>
        </p:spPr>
      </p:pic>
      <p:pic>
        <p:nvPicPr>
          <p:cNvPr id="28" name="Graphic 27" descr="Deciduous tree">
            <a:extLst>
              <a:ext uri="{FF2B5EF4-FFF2-40B4-BE49-F238E27FC236}">
                <a16:creationId xmlns:a16="http://schemas.microsoft.com/office/drawing/2014/main" id="{56219D8F-B662-431E-8152-F4AB88A06B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25897" y="4159938"/>
            <a:ext cx="1935047" cy="1935047"/>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anim calcmode="lin" valueType="num">
                                      <p:cBhvr>
                                        <p:cTn id="26" dur="1000" fill="hold"/>
                                        <p:tgtEl>
                                          <p:spTgt spid="27"/>
                                        </p:tgtEl>
                                        <p:attrNameLst>
                                          <p:attrName>ppt_x</p:attrName>
                                        </p:attrNameLst>
                                      </p:cBhvr>
                                      <p:tavLst>
                                        <p:tav tm="0">
                                          <p:val>
                                            <p:strVal val="#ppt_x"/>
                                          </p:val>
                                        </p:tav>
                                        <p:tav tm="100000">
                                          <p:val>
                                            <p:strVal val="#ppt_x"/>
                                          </p:val>
                                        </p:tav>
                                      </p:tavLst>
                                    </p:anim>
                                    <p:anim calcmode="lin" valueType="num">
                                      <p:cBhvr>
                                        <p:cTn id="2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1000"/>
                                        <p:tgtEl>
                                          <p:spTgt spid="25"/>
                                        </p:tgtEl>
                                      </p:cBhvr>
                                    </p:animEffect>
                                    <p:anim calcmode="lin" valueType="num">
                                      <p:cBhvr>
                                        <p:cTn id="47" dur="1000" fill="hold"/>
                                        <p:tgtEl>
                                          <p:spTgt spid="25"/>
                                        </p:tgtEl>
                                        <p:attrNameLst>
                                          <p:attrName>ppt_x</p:attrName>
                                        </p:attrNameLst>
                                      </p:cBhvr>
                                      <p:tavLst>
                                        <p:tav tm="0">
                                          <p:val>
                                            <p:strVal val="#ppt_x"/>
                                          </p:val>
                                        </p:tav>
                                        <p:tav tm="100000">
                                          <p:val>
                                            <p:strVal val="#ppt_x"/>
                                          </p:val>
                                        </p:tav>
                                      </p:tavLst>
                                    </p:anim>
                                    <p:anim calcmode="lin" valueType="num">
                                      <p:cBhvr>
                                        <p:cTn id="4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3226" y="2133600"/>
            <a:ext cx="3932237" cy="1752600"/>
          </a:xfrm>
        </p:spPr>
        <p:txBody>
          <a:bodyPr anchor="b">
            <a:normAutofit/>
          </a:bodyPr>
          <a:lstStyle/>
          <a:p>
            <a:r>
              <a:rPr lang="en-US" dirty="0"/>
              <a:t>FINDINGS:</a:t>
            </a:r>
          </a:p>
        </p:txBody>
      </p:sp>
      <p:pic>
        <p:nvPicPr>
          <p:cNvPr id="2050" name="Picture 2" descr="Findings png » PNG Image">
            <a:extLst>
              <a:ext uri="{FF2B5EF4-FFF2-40B4-BE49-F238E27FC236}">
                <a16:creationId xmlns:a16="http://schemas.microsoft.com/office/drawing/2014/main" id="{619D059E-CED6-4F7D-A35B-3A154582005C}"/>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tretch>
            <a:fillRect/>
          </a:stretch>
        </p:blipFill>
        <p:spPr bwMode="auto">
          <a:xfrm>
            <a:off x="838200" y="1104503"/>
            <a:ext cx="4648994" cy="4648994"/>
          </a:xfrm>
          <a:prstGeom prst="rect">
            <a:avLst/>
          </a:prstGeom>
          <a:solidFill>
            <a:srgbClr val="FFFFFF"/>
          </a:solidFill>
        </p:spPr>
      </p:pic>
      <p:sp>
        <p:nvSpPr>
          <p:cNvPr id="3" name="Text Placeholder 2"/>
          <p:cNvSpPr>
            <a:spLocks noGrp="1"/>
          </p:cNvSpPr>
          <p:nvPr>
            <p:ph type="body" sz="half" idx="2"/>
          </p:nvPr>
        </p:nvSpPr>
        <p:spPr>
          <a:xfrm>
            <a:off x="7527966" y="4038600"/>
            <a:ext cx="3932237" cy="1374648"/>
          </a:xfrm>
        </p:spPr>
        <p:txBody>
          <a:bodyPr>
            <a:normAutofit/>
          </a:bodyPr>
          <a:lstStyle/>
          <a:p>
            <a:r>
              <a:rPr lang="en-US" dirty="0"/>
              <a:t>TOP FACTORS THAT CONTRIBUTE TO CONTRACTING COVID19</a:t>
            </a:r>
          </a:p>
        </p:txBody>
      </p:sp>
    </p:spTree>
    <p:extLst>
      <p:ext uri="{BB962C8B-B14F-4D97-AF65-F5344CB8AC3E}">
        <p14:creationId xmlns:p14="http://schemas.microsoft.com/office/powerpoint/2010/main" val="113425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9D9D9"/>
            </a:gs>
            <a:gs pos="100000">
              <a:schemeClr val="bg1"/>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104" y="122861"/>
            <a:ext cx="10058400" cy="1325563"/>
          </a:xfrm>
        </p:spPr>
        <p:txBody>
          <a:bodyPr/>
          <a:lstStyle/>
          <a:p>
            <a:r>
              <a:rPr lang="en-US" dirty="0"/>
              <a:t>Modeling Results from Random Forest: </a:t>
            </a:r>
            <a:r>
              <a:rPr lang="en-US" sz="2400" dirty="0"/>
              <a:t> </a:t>
            </a:r>
            <a:br>
              <a:rPr lang="en-US" sz="2400" dirty="0"/>
            </a:br>
            <a:r>
              <a:rPr lang="en-US" sz="2400" dirty="0"/>
              <a:t>95.8% Accuracy</a:t>
            </a:r>
            <a:endParaRPr lang="en-US" dirty="0"/>
          </a:p>
        </p:txBody>
      </p:sp>
      <p:sp>
        <p:nvSpPr>
          <p:cNvPr id="5" name="Rectangle 4">
            <a:extLst>
              <a:ext uri="{FF2B5EF4-FFF2-40B4-BE49-F238E27FC236}">
                <a16:creationId xmlns:a16="http://schemas.microsoft.com/office/drawing/2014/main" id="{F15B20EC-3FFD-460B-925E-D1B621F22566}"/>
              </a:ext>
            </a:extLst>
          </p:cNvPr>
          <p:cNvSpPr/>
          <p:nvPr/>
        </p:nvSpPr>
        <p:spPr>
          <a:xfrm>
            <a:off x="5874242" y="2037560"/>
            <a:ext cx="352318" cy="473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B0FDF6-DBF6-43C0-B96B-55D56E55267F}"/>
              </a:ext>
            </a:extLst>
          </p:cNvPr>
          <p:cNvSpPr/>
          <p:nvPr/>
        </p:nvSpPr>
        <p:spPr>
          <a:xfrm>
            <a:off x="385650" y="1736485"/>
            <a:ext cx="5176950" cy="830997"/>
          </a:xfrm>
          <a:prstGeom prst="rect">
            <a:avLst/>
          </a:prstGeom>
          <a:solidFill>
            <a:schemeClr val="bg1"/>
          </a:solidFill>
        </p:spPr>
        <p:txBody>
          <a:bodyPr wrap="square">
            <a:spAutoFit/>
          </a:bodyPr>
          <a:lstStyle/>
          <a:p>
            <a:pPr algn="ctr"/>
            <a:r>
              <a:rPr lang="en-US" sz="2400" b="1" dirty="0">
                <a:solidFill>
                  <a:schemeClr val="accent1">
                    <a:lumMod val="50000"/>
                  </a:schemeClr>
                </a:solidFill>
                <a:latin typeface="Calibri" panose="020F0502020204030204" pitchFamily="34" charset="0"/>
              </a:rPr>
              <a:t>Feature Importance in Predicting the </a:t>
            </a:r>
          </a:p>
          <a:p>
            <a:pPr algn="ctr"/>
            <a:r>
              <a:rPr lang="en-US" sz="2400" b="1" dirty="0">
                <a:solidFill>
                  <a:schemeClr val="accent1">
                    <a:lumMod val="50000"/>
                  </a:schemeClr>
                </a:solidFill>
                <a:latin typeface="Calibri" panose="020F0502020204030204" pitchFamily="34" charset="0"/>
              </a:rPr>
              <a:t>Testing Positive for COVID-19</a:t>
            </a:r>
            <a:endParaRPr lang="en-US" dirty="0">
              <a:solidFill>
                <a:schemeClr val="accent1">
                  <a:lumMod val="50000"/>
                </a:schemeClr>
              </a:solidFill>
            </a:endParaRPr>
          </a:p>
        </p:txBody>
      </p:sp>
      <p:pic>
        <p:nvPicPr>
          <p:cNvPr id="25" name="Picture 24">
            <a:extLst>
              <a:ext uri="{FF2B5EF4-FFF2-40B4-BE49-F238E27FC236}">
                <a16:creationId xmlns:a16="http://schemas.microsoft.com/office/drawing/2014/main" id="{677C32EF-D748-4D7B-9F95-46C0CB61F96A}"/>
              </a:ext>
            </a:extLst>
          </p:cNvPr>
          <p:cNvPicPr>
            <a:picLocks noChangeAspect="1"/>
          </p:cNvPicPr>
          <p:nvPr/>
        </p:nvPicPr>
        <p:blipFill>
          <a:blip r:embed="rId3">
            <a:duotone>
              <a:schemeClr val="accent1">
                <a:shade val="45000"/>
                <a:satMod val="135000"/>
              </a:schemeClr>
              <a:prstClr val="white"/>
            </a:duotone>
          </a:blip>
          <a:stretch>
            <a:fillRect/>
          </a:stretch>
        </p:blipFill>
        <p:spPr>
          <a:xfrm>
            <a:off x="187104" y="2514600"/>
            <a:ext cx="5517057" cy="4305703"/>
          </a:xfrm>
          <a:prstGeom prst="rect">
            <a:avLst/>
          </a:prstGeom>
        </p:spPr>
      </p:pic>
      <p:sp>
        <p:nvSpPr>
          <p:cNvPr id="13" name="Rectangle 12">
            <a:extLst>
              <a:ext uri="{FF2B5EF4-FFF2-40B4-BE49-F238E27FC236}">
                <a16:creationId xmlns:a16="http://schemas.microsoft.com/office/drawing/2014/main" id="{928EE878-98EB-4DEB-8E02-344E732E687A}"/>
              </a:ext>
            </a:extLst>
          </p:cNvPr>
          <p:cNvSpPr/>
          <p:nvPr/>
        </p:nvSpPr>
        <p:spPr>
          <a:xfrm>
            <a:off x="561046" y="2579061"/>
            <a:ext cx="1946046" cy="276999"/>
          </a:xfrm>
          <a:prstGeom prst="rect">
            <a:avLst/>
          </a:prstGeom>
        </p:spPr>
        <p:txBody>
          <a:bodyPr wrap="none">
            <a:spAutoFit/>
          </a:bodyPr>
          <a:lstStyle/>
          <a:p>
            <a:r>
              <a:rPr lang="en-US" sz="1200" b="1" dirty="0">
                <a:solidFill>
                  <a:schemeClr val="bg1"/>
                </a:solidFill>
              </a:rPr>
              <a:t>Belief</a:t>
            </a:r>
            <a:r>
              <a:rPr lang="en-US" sz="1200" dirty="0">
                <a:solidFill>
                  <a:schemeClr val="bg1"/>
                </a:solidFill>
              </a:rPr>
              <a:t> individual is infected</a:t>
            </a:r>
          </a:p>
        </p:txBody>
      </p:sp>
      <p:sp>
        <p:nvSpPr>
          <p:cNvPr id="14" name="Rectangle 13">
            <a:extLst>
              <a:ext uri="{FF2B5EF4-FFF2-40B4-BE49-F238E27FC236}">
                <a16:creationId xmlns:a16="http://schemas.microsoft.com/office/drawing/2014/main" id="{4616D06F-9131-4FEB-99E1-F8589200F986}"/>
              </a:ext>
            </a:extLst>
          </p:cNvPr>
          <p:cNvSpPr/>
          <p:nvPr/>
        </p:nvSpPr>
        <p:spPr>
          <a:xfrm>
            <a:off x="489712" y="2926223"/>
            <a:ext cx="2221506" cy="276999"/>
          </a:xfrm>
          <a:prstGeom prst="rect">
            <a:avLst/>
          </a:prstGeom>
        </p:spPr>
        <p:txBody>
          <a:bodyPr wrap="none">
            <a:spAutoFit/>
          </a:bodyPr>
          <a:lstStyle/>
          <a:p>
            <a:r>
              <a:rPr lang="en-US" sz="1200" dirty="0">
                <a:solidFill>
                  <a:schemeClr val="bg1"/>
                </a:solidFill>
              </a:rPr>
              <a:t>Exhibiting COVID-19 </a:t>
            </a:r>
            <a:r>
              <a:rPr lang="en-US" sz="1200" b="1" dirty="0">
                <a:solidFill>
                  <a:schemeClr val="bg1"/>
                </a:solidFill>
              </a:rPr>
              <a:t>symptoms</a:t>
            </a:r>
          </a:p>
        </p:txBody>
      </p:sp>
      <p:sp>
        <p:nvSpPr>
          <p:cNvPr id="15" name="Rectangle 14">
            <a:extLst>
              <a:ext uri="{FF2B5EF4-FFF2-40B4-BE49-F238E27FC236}">
                <a16:creationId xmlns:a16="http://schemas.microsoft.com/office/drawing/2014/main" id="{9697C9C2-6B66-4E9E-83BF-E72E13A5D4F5}"/>
              </a:ext>
            </a:extLst>
          </p:cNvPr>
          <p:cNvSpPr/>
          <p:nvPr/>
        </p:nvSpPr>
        <p:spPr>
          <a:xfrm>
            <a:off x="1464865" y="3290755"/>
            <a:ext cx="3018519" cy="276999"/>
          </a:xfrm>
          <a:prstGeom prst="rect">
            <a:avLst/>
          </a:prstGeom>
        </p:spPr>
        <p:txBody>
          <a:bodyPr wrap="none">
            <a:spAutoFit/>
          </a:bodyPr>
          <a:lstStyle/>
          <a:p>
            <a:r>
              <a:rPr lang="en-US" sz="1200" b="1" dirty="0"/>
              <a:t>Contact</a:t>
            </a:r>
            <a:r>
              <a:rPr lang="en-US" sz="1200" dirty="0"/>
              <a:t> with others infected with COVID-19</a:t>
            </a:r>
          </a:p>
        </p:txBody>
      </p:sp>
      <p:sp>
        <p:nvSpPr>
          <p:cNvPr id="16" name="Rectangle 15">
            <a:extLst>
              <a:ext uri="{FF2B5EF4-FFF2-40B4-BE49-F238E27FC236}">
                <a16:creationId xmlns:a16="http://schemas.microsoft.com/office/drawing/2014/main" id="{C73DF8CD-CCC1-45EC-811B-C1124A11ADCC}"/>
              </a:ext>
            </a:extLst>
          </p:cNvPr>
          <p:cNvSpPr/>
          <p:nvPr/>
        </p:nvSpPr>
        <p:spPr>
          <a:xfrm>
            <a:off x="515439" y="3631389"/>
            <a:ext cx="4232377" cy="276999"/>
          </a:xfrm>
          <a:prstGeom prst="rect">
            <a:avLst/>
          </a:prstGeom>
        </p:spPr>
        <p:txBody>
          <a:bodyPr wrap="none">
            <a:spAutoFit/>
          </a:bodyPr>
          <a:lstStyle/>
          <a:p>
            <a:r>
              <a:rPr lang="en-US" sz="1200" b="1" dirty="0"/>
              <a:t>Social distancing and hand washing </a:t>
            </a:r>
            <a:r>
              <a:rPr lang="en-US" sz="1200" dirty="0"/>
              <a:t>practiced as a household</a:t>
            </a:r>
          </a:p>
        </p:txBody>
      </p:sp>
      <p:sp>
        <p:nvSpPr>
          <p:cNvPr id="17" name="Rectangle 16">
            <a:extLst>
              <a:ext uri="{FF2B5EF4-FFF2-40B4-BE49-F238E27FC236}">
                <a16:creationId xmlns:a16="http://schemas.microsoft.com/office/drawing/2014/main" id="{BD73EC62-6008-4398-8A73-C62B0A2A3436}"/>
              </a:ext>
            </a:extLst>
          </p:cNvPr>
          <p:cNvSpPr/>
          <p:nvPr/>
        </p:nvSpPr>
        <p:spPr>
          <a:xfrm>
            <a:off x="509995" y="4325876"/>
            <a:ext cx="4270849" cy="276999"/>
          </a:xfrm>
          <a:prstGeom prst="rect">
            <a:avLst/>
          </a:prstGeom>
        </p:spPr>
        <p:txBody>
          <a:bodyPr wrap="none">
            <a:spAutoFit/>
          </a:bodyPr>
          <a:lstStyle/>
          <a:p>
            <a:r>
              <a:rPr lang="en-US" sz="1200" b="1" dirty="0"/>
              <a:t>Social distancing </a:t>
            </a:r>
            <a:r>
              <a:rPr lang="en-US" sz="1200" dirty="0"/>
              <a:t>and </a:t>
            </a:r>
            <a:r>
              <a:rPr lang="en-US" sz="1200" b="1" dirty="0"/>
              <a:t>hand washing </a:t>
            </a:r>
            <a:r>
              <a:rPr lang="en-US" sz="1200" dirty="0"/>
              <a:t>practiced as an individual</a:t>
            </a:r>
          </a:p>
        </p:txBody>
      </p:sp>
      <p:sp>
        <p:nvSpPr>
          <p:cNvPr id="18" name="Rectangle 17">
            <a:extLst>
              <a:ext uri="{FF2B5EF4-FFF2-40B4-BE49-F238E27FC236}">
                <a16:creationId xmlns:a16="http://schemas.microsoft.com/office/drawing/2014/main" id="{2B2929EB-0C0D-4609-B9EA-EDD211895701}"/>
              </a:ext>
            </a:extLst>
          </p:cNvPr>
          <p:cNvSpPr/>
          <p:nvPr/>
        </p:nvSpPr>
        <p:spPr>
          <a:xfrm>
            <a:off x="596606" y="3983457"/>
            <a:ext cx="4514377" cy="246221"/>
          </a:xfrm>
          <a:prstGeom prst="rect">
            <a:avLst/>
          </a:prstGeom>
        </p:spPr>
        <p:txBody>
          <a:bodyPr wrap="none">
            <a:spAutoFit/>
          </a:bodyPr>
          <a:lstStyle/>
          <a:p>
            <a:r>
              <a:rPr lang="en-US" sz="1000" dirty="0"/>
              <a:t>No answer when asked if respondent believed they could die from the infection</a:t>
            </a:r>
          </a:p>
        </p:txBody>
      </p:sp>
      <p:sp>
        <p:nvSpPr>
          <p:cNvPr id="20" name="Rectangle 19">
            <a:extLst>
              <a:ext uri="{FF2B5EF4-FFF2-40B4-BE49-F238E27FC236}">
                <a16:creationId xmlns:a16="http://schemas.microsoft.com/office/drawing/2014/main" id="{852835E0-144D-4566-9EBD-C11547D31757}"/>
              </a:ext>
            </a:extLst>
          </p:cNvPr>
          <p:cNvSpPr/>
          <p:nvPr/>
        </p:nvSpPr>
        <p:spPr>
          <a:xfrm>
            <a:off x="622164" y="4706779"/>
            <a:ext cx="3663182" cy="246221"/>
          </a:xfrm>
          <a:prstGeom prst="rect">
            <a:avLst/>
          </a:prstGeom>
        </p:spPr>
        <p:txBody>
          <a:bodyPr wrap="none">
            <a:spAutoFit/>
          </a:bodyPr>
          <a:lstStyle/>
          <a:p>
            <a:r>
              <a:rPr lang="en-US" sz="1000" dirty="0"/>
              <a:t>No answer when asked if respondent believed had the infection</a:t>
            </a:r>
          </a:p>
        </p:txBody>
      </p:sp>
      <p:sp>
        <p:nvSpPr>
          <p:cNvPr id="21" name="Rectangle 20">
            <a:extLst>
              <a:ext uri="{FF2B5EF4-FFF2-40B4-BE49-F238E27FC236}">
                <a16:creationId xmlns:a16="http://schemas.microsoft.com/office/drawing/2014/main" id="{F2B6E1F3-8BFA-4AC0-8044-B62DC49450C8}"/>
              </a:ext>
            </a:extLst>
          </p:cNvPr>
          <p:cNvSpPr/>
          <p:nvPr/>
        </p:nvSpPr>
        <p:spPr>
          <a:xfrm>
            <a:off x="463630" y="5123117"/>
            <a:ext cx="556667" cy="276999"/>
          </a:xfrm>
          <a:prstGeom prst="rect">
            <a:avLst/>
          </a:prstGeom>
        </p:spPr>
        <p:txBody>
          <a:bodyPr wrap="square">
            <a:spAutoFit/>
          </a:bodyPr>
          <a:lstStyle/>
          <a:p>
            <a:r>
              <a:rPr lang="en-US" sz="1200" dirty="0"/>
              <a:t>Male</a:t>
            </a:r>
          </a:p>
        </p:txBody>
      </p:sp>
      <p:sp>
        <p:nvSpPr>
          <p:cNvPr id="22" name="Rectangle 21">
            <a:extLst>
              <a:ext uri="{FF2B5EF4-FFF2-40B4-BE49-F238E27FC236}">
                <a16:creationId xmlns:a16="http://schemas.microsoft.com/office/drawing/2014/main" id="{C3B275F4-B19E-439A-BFCF-7D76789A4572}"/>
              </a:ext>
            </a:extLst>
          </p:cNvPr>
          <p:cNvSpPr/>
          <p:nvPr/>
        </p:nvSpPr>
        <p:spPr>
          <a:xfrm>
            <a:off x="448435" y="5438001"/>
            <a:ext cx="675313" cy="276999"/>
          </a:xfrm>
          <a:prstGeom prst="rect">
            <a:avLst/>
          </a:prstGeom>
        </p:spPr>
        <p:txBody>
          <a:bodyPr wrap="none">
            <a:spAutoFit/>
          </a:bodyPr>
          <a:lstStyle/>
          <a:p>
            <a:r>
              <a:rPr lang="en-US" sz="1200" dirty="0"/>
              <a:t>Female</a:t>
            </a:r>
          </a:p>
        </p:txBody>
      </p:sp>
      <p:sp>
        <p:nvSpPr>
          <p:cNvPr id="23" name="Rectangle 22">
            <a:extLst>
              <a:ext uri="{FF2B5EF4-FFF2-40B4-BE49-F238E27FC236}">
                <a16:creationId xmlns:a16="http://schemas.microsoft.com/office/drawing/2014/main" id="{2136F052-85CB-4D12-8261-C00074CD5EC4}"/>
              </a:ext>
            </a:extLst>
          </p:cNvPr>
          <p:cNvSpPr/>
          <p:nvPr/>
        </p:nvSpPr>
        <p:spPr>
          <a:xfrm>
            <a:off x="471650" y="5834031"/>
            <a:ext cx="442750" cy="276999"/>
          </a:xfrm>
          <a:prstGeom prst="rect">
            <a:avLst/>
          </a:prstGeom>
        </p:spPr>
        <p:txBody>
          <a:bodyPr wrap="none">
            <a:spAutoFit/>
          </a:bodyPr>
          <a:lstStyle/>
          <a:p>
            <a:r>
              <a:rPr lang="en-US" sz="1200" b="1" dirty="0"/>
              <a:t>BM</a:t>
            </a:r>
            <a:r>
              <a:rPr lang="en-US" sz="1200" dirty="0"/>
              <a:t>I</a:t>
            </a:r>
          </a:p>
        </p:txBody>
      </p:sp>
      <p:sp>
        <p:nvSpPr>
          <p:cNvPr id="10" name="TextBox 9">
            <a:extLst>
              <a:ext uri="{FF2B5EF4-FFF2-40B4-BE49-F238E27FC236}">
                <a16:creationId xmlns:a16="http://schemas.microsoft.com/office/drawing/2014/main" id="{54A1D6C4-948D-43D3-9C5E-EC6718F8E3D2}"/>
              </a:ext>
            </a:extLst>
          </p:cNvPr>
          <p:cNvSpPr txBox="1"/>
          <p:nvPr/>
        </p:nvSpPr>
        <p:spPr>
          <a:xfrm>
            <a:off x="1467489" y="5230839"/>
            <a:ext cx="556667" cy="338554"/>
          </a:xfrm>
          <a:prstGeom prst="rect">
            <a:avLst/>
          </a:prstGeom>
          <a:noFill/>
        </p:spPr>
        <p:txBody>
          <a:bodyPr wrap="square" rtlCol="0">
            <a:spAutoFit/>
          </a:bodyPr>
          <a:lstStyle/>
          <a:p>
            <a:r>
              <a:rPr lang="en-US" sz="1600" b="1" dirty="0">
                <a:solidFill>
                  <a:schemeClr val="accent1">
                    <a:lumMod val="75000"/>
                  </a:schemeClr>
                </a:solidFill>
              </a:rPr>
              <a:t>Sex</a:t>
            </a:r>
          </a:p>
        </p:txBody>
      </p:sp>
      <p:sp>
        <p:nvSpPr>
          <p:cNvPr id="6" name="Right Brace 5">
            <a:extLst>
              <a:ext uri="{FF2B5EF4-FFF2-40B4-BE49-F238E27FC236}">
                <a16:creationId xmlns:a16="http://schemas.microsoft.com/office/drawing/2014/main" id="{1B218399-F903-4230-8DC3-14AE1EB564D4}"/>
              </a:ext>
            </a:extLst>
          </p:cNvPr>
          <p:cNvSpPr/>
          <p:nvPr/>
        </p:nvSpPr>
        <p:spPr>
          <a:xfrm>
            <a:off x="1170333" y="5205947"/>
            <a:ext cx="242534" cy="3454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a:extLst>
              <a:ext uri="{FF2B5EF4-FFF2-40B4-BE49-F238E27FC236}">
                <a16:creationId xmlns:a16="http://schemas.microsoft.com/office/drawing/2014/main" id="{CE81D414-6CE0-4229-8D26-2432C89FA0BB}"/>
              </a:ext>
            </a:extLst>
          </p:cNvPr>
          <p:cNvSpPr/>
          <p:nvPr/>
        </p:nvSpPr>
        <p:spPr>
          <a:xfrm>
            <a:off x="385650" y="6230061"/>
            <a:ext cx="2285434" cy="276999"/>
          </a:xfrm>
          <a:prstGeom prst="rect">
            <a:avLst/>
          </a:prstGeom>
        </p:spPr>
        <p:txBody>
          <a:bodyPr wrap="none">
            <a:spAutoFit/>
          </a:bodyPr>
          <a:lstStyle/>
          <a:p>
            <a:r>
              <a:rPr lang="en-US" sz="1200" dirty="0"/>
              <a:t>Taking </a:t>
            </a:r>
            <a:r>
              <a:rPr lang="en-US" sz="1200" b="1" dirty="0"/>
              <a:t>prescription medications</a:t>
            </a:r>
          </a:p>
        </p:txBody>
      </p:sp>
      <p:sp>
        <p:nvSpPr>
          <p:cNvPr id="24" name="Rectangle 23">
            <a:extLst>
              <a:ext uri="{FF2B5EF4-FFF2-40B4-BE49-F238E27FC236}">
                <a16:creationId xmlns:a16="http://schemas.microsoft.com/office/drawing/2014/main" id="{1F362087-5847-416B-AAA8-47F4A8D08444}"/>
              </a:ext>
            </a:extLst>
          </p:cNvPr>
          <p:cNvSpPr/>
          <p:nvPr/>
        </p:nvSpPr>
        <p:spPr>
          <a:xfrm>
            <a:off x="247285" y="4007018"/>
            <a:ext cx="5456876" cy="250425"/>
          </a:xfrm>
          <a:prstGeom prst="rect">
            <a:avLst/>
          </a:prstGeom>
          <a:solidFill>
            <a:schemeClr val="bg1">
              <a:lumMod val="95000"/>
              <a:alpha val="36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81E22E-5435-49E8-B0E9-1CA93B1EB57C}"/>
              </a:ext>
            </a:extLst>
          </p:cNvPr>
          <p:cNvSpPr/>
          <p:nvPr/>
        </p:nvSpPr>
        <p:spPr>
          <a:xfrm>
            <a:off x="217194" y="4686887"/>
            <a:ext cx="5456876" cy="255325"/>
          </a:xfrm>
          <a:prstGeom prst="rect">
            <a:avLst/>
          </a:prstGeom>
          <a:solidFill>
            <a:schemeClr val="bg1">
              <a:lumMod val="95000"/>
              <a:alpha val="36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1AC9F67-2674-41B6-B6CC-80E4D26FE03D}"/>
              </a:ext>
            </a:extLst>
          </p:cNvPr>
          <p:cNvGrpSpPr/>
          <p:nvPr/>
        </p:nvGrpSpPr>
        <p:grpSpPr>
          <a:xfrm>
            <a:off x="6368424" y="2309647"/>
            <a:ext cx="5753003" cy="4461773"/>
            <a:chOff x="6327590" y="2290576"/>
            <a:chExt cx="5753003" cy="4461773"/>
          </a:xfrm>
        </p:grpSpPr>
        <p:pic>
          <p:nvPicPr>
            <p:cNvPr id="12" name="Picture 11">
              <a:extLst>
                <a:ext uri="{FF2B5EF4-FFF2-40B4-BE49-F238E27FC236}">
                  <a16:creationId xmlns:a16="http://schemas.microsoft.com/office/drawing/2014/main" id="{0F31ECD0-614C-4D87-B4A3-C0E3100162AF}"/>
                </a:ext>
              </a:extLst>
            </p:cNvPr>
            <p:cNvPicPr>
              <a:picLocks noChangeAspect="1"/>
            </p:cNvPicPr>
            <p:nvPr/>
          </p:nvPicPr>
          <p:blipFill>
            <a:blip r:embed="rId4"/>
            <a:stretch>
              <a:fillRect/>
            </a:stretch>
          </p:blipFill>
          <p:spPr>
            <a:xfrm>
              <a:off x="6327590" y="2290576"/>
              <a:ext cx="5753003" cy="4461773"/>
            </a:xfrm>
            <a:prstGeom prst="rect">
              <a:avLst/>
            </a:prstGeom>
          </p:spPr>
        </p:pic>
        <p:sp>
          <p:nvSpPr>
            <p:cNvPr id="3" name="TextBox 2">
              <a:extLst>
                <a:ext uri="{FF2B5EF4-FFF2-40B4-BE49-F238E27FC236}">
                  <a16:creationId xmlns:a16="http://schemas.microsoft.com/office/drawing/2014/main" id="{E31C96D7-B47E-4FA5-85CF-AE2033A936C1}"/>
                </a:ext>
              </a:extLst>
            </p:cNvPr>
            <p:cNvSpPr txBox="1"/>
            <p:nvPr/>
          </p:nvSpPr>
          <p:spPr>
            <a:xfrm>
              <a:off x="7696200" y="4050535"/>
              <a:ext cx="1676400" cy="261610"/>
            </a:xfrm>
            <a:prstGeom prst="rect">
              <a:avLst/>
            </a:prstGeom>
            <a:noFill/>
          </p:spPr>
          <p:txBody>
            <a:bodyPr wrap="square" rtlCol="0">
              <a:spAutoFit/>
            </a:bodyPr>
            <a:lstStyle/>
            <a:p>
              <a:r>
                <a:rPr lang="en-US" sz="1100" dirty="0">
                  <a:solidFill>
                    <a:schemeClr val="accent2">
                      <a:lumMod val="20000"/>
                      <a:lumOff val="80000"/>
                    </a:schemeClr>
                  </a:solidFill>
                </a:rPr>
                <a:t>True Negative</a:t>
              </a:r>
            </a:p>
          </p:txBody>
        </p:sp>
        <p:sp>
          <p:nvSpPr>
            <p:cNvPr id="9" name="TextBox 8">
              <a:extLst>
                <a:ext uri="{FF2B5EF4-FFF2-40B4-BE49-F238E27FC236}">
                  <a16:creationId xmlns:a16="http://schemas.microsoft.com/office/drawing/2014/main" id="{7A5FD056-C860-45FA-ABAD-AF4A7BC16BD2}"/>
                </a:ext>
              </a:extLst>
            </p:cNvPr>
            <p:cNvSpPr txBox="1"/>
            <p:nvPr/>
          </p:nvSpPr>
          <p:spPr>
            <a:xfrm>
              <a:off x="10034155" y="5723555"/>
              <a:ext cx="1676400" cy="261610"/>
            </a:xfrm>
            <a:prstGeom prst="rect">
              <a:avLst/>
            </a:prstGeom>
            <a:noFill/>
          </p:spPr>
          <p:txBody>
            <a:bodyPr wrap="square" rtlCol="0">
              <a:spAutoFit/>
            </a:bodyPr>
            <a:lstStyle/>
            <a:p>
              <a:r>
                <a:rPr lang="en-US" sz="1100" dirty="0">
                  <a:solidFill>
                    <a:schemeClr val="accent2">
                      <a:lumMod val="20000"/>
                      <a:lumOff val="80000"/>
                    </a:schemeClr>
                  </a:solidFill>
                </a:rPr>
                <a:t>True Positive</a:t>
              </a:r>
            </a:p>
          </p:txBody>
        </p:sp>
      </p:gr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20" grpId="0"/>
      <p:bldP spid="21" grpId="0"/>
      <p:bldP spid="22" grpId="0"/>
      <p:bldP spid="23" grpId="0"/>
      <p:bldP spid="10" grpId="0"/>
      <p:bldP spid="6"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75" y="151837"/>
            <a:ext cx="6965895" cy="1091238"/>
          </a:xfrm>
        </p:spPr>
        <p:txBody>
          <a:bodyPr anchor="ctr">
            <a:normAutofit fontScale="90000"/>
          </a:bodyPr>
          <a:lstStyle/>
          <a:p>
            <a:br>
              <a:rPr lang="en-US" dirty="0"/>
            </a:br>
            <a:r>
              <a:rPr lang="en-US" sz="4000" dirty="0"/>
              <a:t>Top Feature Correlations:</a:t>
            </a:r>
            <a:endParaRPr lang="en-US" sz="2800" dirty="0"/>
          </a:p>
        </p:txBody>
      </p:sp>
      <p:sp>
        <p:nvSpPr>
          <p:cNvPr id="21" name="TextBox 20">
            <a:extLst>
              <a:ext uri="{FF2B5EF4-FFF2-40B4-BE49-F238E27FC236}">
                <a16:creationId xmlns:a16="http://schemas.microsoft.com/office/drawing/2014/main" id="{A832B7D5-5320-4090-A67A-5A0AB69BF19E}"/>
              </a:ext>
            </a:extLst>
          </p:cNvPr>
          <p:cNvSpPr txBox="1"/>
          <p:nvPr/>
        </p:nvSpPr>
        <p:spPr>
          <a:xfrm>
            <a:off x="11389426" y="5196615"/>
            <a:ext cx="373858" cy="461665"/>
          </a:xfrm>
          <a:prstGeom prst="rect">
            <a:avLst/>
          </a:prstGeom>
          <a:noFill/>
        </p:spPr>
        <p:txBody>
          <a:bodyPr wrap="square" rtlCol="0">
            <a:spAutoFit/>
          </a:bodyPr>
          <a:lstStyle/>
          <a:p>
            <a:endParaRPr lang="en-US" sz="2400" b="1" dirty="0"/>
          </a:p>
        </p:txBody>
      </p:sp>
      <p:sp>
        <p:nvSpPr>
          <p:cNvPr id="26" name="TextBox 25">
            <a:extLst>
              <a:ext uri="{FF2B5EF4-FFF2-40B4-BE49-F238E27FC236}">
                <a16:creationId xmlns:a16="http://schemas.microsoft.com/office/drawing/2014/main" id="{823E99AA-7F81-4F24-8B7B-21611A732AE0}"/>
              </a:ext>
            </a:extLst>
          </p:cNvPr>
          <p:cNvSpPr txBox="1"/>
          <p:nvPr/>
        </p:nvSpPr>
        <p:spPr>
          <a:xfrm>
            <a:off x="6545495" y="3259723"/>
            <a:ext cx="373858" cy="338554"/>
          </a:xfrm>
          <a:prstGeom prst="rect">
            <a:avLst/>
          </a:prstGeom>
          <a:noFill/>
        </p:spPr>
        <p:txBody>
          <a:bodyPr wrap="square" rtlCol="0">
            <a:spAutoFit/>
          </a:bodyPr>
          <a:lstStyle/>
          <a:p>
            <a:endParaRPr lang="en-US" sz="1600" b="1" dirty="0"/>
          </a:p>
        </p:txBody>
      </p:sp>
      <p:sp>
        <p:nvSpPr>
          <p:cNvPr id="32" name="TextBox 31">
            <a:extLst>
              <a:ext uri="{FF2B5EF4-FFF2-40B4-BE49-F238E27FC236}">
                <a16:creationId xmlns:a16="http://schemas.microsoft.com/office/drawing/2014/main" id="{C34699A1-6271-4CED-B7D7-ACE060352023}"/>
              </a:ext>
            </a:extLst>
          </p:cNvPr>
          <p:cNvSpPr txBox="1"/>
          <p:nvPr/>
        </p:nvSpPr>
        <p:spPr>
          <a:xfrm>
            <a:off x="5267776" y="5564088"/>
            <a:ext cx="373858" cy="400110"/>
          </a:xfrm>
          <a:prstGeom prst="rect">
            <a:avLst/>
          </a:prstGeom>
          <a:noFill/>
        </p:spPr>
        <p:txBody>
          <a:bodyPr wrap="square" rtlCol="0">
            <a:spAutoFit/>
          </a:bodyPr>
          <a:lstStyle/>
          <a:p>
            <a:r>
              <a:rPr lang="en-US" sz="2000" b="1" dirty="0">
                <a:solidFill>
                  <a:schemeClr val="tx1">
                    <a:lumMod val="65000"/>
                    <a:lumOff val="35000"/>
                  </a:schemeClr>
                </a:solidFill>
              </a:rPr>
              <a:t>-</a:t>
            </a:r>
          </a:p>
        </p:txBody>
      </p:sp>
      <p:pic>
        <p:nvPicPr>
          <p:cNvPr id="25" name="Picture 24">
            <a:extLst>
              <a:ext uri="{FF2B5EF4-FFF2-40B4-BE49-F238E27FC236}">
                <a16:creationId xmlns:a16="http://schemas.microsoft.com/office/drawing/2014/main" id="{65490911-9711-41BB-ADCE-3D29DD6020DB}"/>
              </a:ext>
            </a:extLst>
          </p:cNvPr>
          <p:cNvPicPr>
            <a:picLocks noChangeAspect="1"/>
          </p:cNvPicPr>
          <p:nvPr/>
        </p:nvPicPr>
        <p:blipFill>
          <a:blip r:embed="rId3">
            <a:duotone>
              <a:schemeClr val="accent1">
                <a:shade val="45000"/>
                <a:satMod val="135000"/>
              </a:schemeClr>
              <a:prstClr val="white"/>
            </a:duotone>
            <a:alphaModFix/>
          </a:blip>
          <a:stretch>
            <a:fillRect/>
          </a:stretch>
        </p:blipFill>
        <p:spPr>
          <a:xfrm>
            <a:off x="8763000" y="108482"/>
            <a:ext cx="2776429" cy="1177949"/>
          </a:xfrm>
          <a:prstGeom prst="rect">
            <a:avLst/>
          </a:prstGeom>
        </p:spPr>
      </p:pic>
      <p:graphicFrame>
        <p:nvGraphicFramePr>
          <p:cNvPr id="14" name="Table 13">
            <a:extLst>
              <a:ext uri="{FF2B5EF4-FFF2-40B4-BE49-F238E27FC236}">
                <a16:creationId xmlns:a16="http://schemas.microsoft.com/office/drawing/2014/main" id="{F180954B-B445-4FC2-A8C7-C78D5823BE26}"/>
              </a:ext>
            </a:extLst>
          </p:cNvPr>
          <p:cNvGraphicFramePr>
            <a:graphicFrameLocks noGrp="1"/>
          </p:cNvGraphicFramePr>
          <p:nvPr>
            <p:extLst>
              <p:ext uri="{D42A27DB-BD31-4B8C-83A1-F6EECF244321}">
                <p14:modId xmlns:p14="http://schemas.microsoft.com/office/powerpoint/2010/main" val="4022475999"/>
              </p:ext>
            </p:extLst>
          </p:nvPr>
        </p:nvGraphicFramePr>
        <p:xfrm>
          <a:off x="7252074" y="1925783"/>
          <a:ext cx="4800600" cy="4401369"/>
        </p:xfrm>
        <a:graphic>
          <a:graphicData uri="http://schemas.openxmlformats.org/drawingml/2006/table">
            <a:tbl>
              <a:tblPr/>
              <a:tblGrid>
                <a:gridCol w="4800600">
                  <a:extLst>
                    <a:ext uri="{9D8B030D-6E8A-4147-A177-3AD203B41FA5}">
                      <a16:colId xmlns:a16="http://schemas.microsoft.com/office/drawing/2014/main" val="2673914551"/>
                    </a:ext>
                  </a:extLst>
                </a:gridCol>
              </a:tblGrid>
              <a:tr h="628767">
                <a:tc>
                  <a:txBody>
                    <a:bodyPr/>
                    <a:lstStyle/>
                    <a:p>
                      <a:pPr algn="ctr" fontAlgn="b"/>
                      <a:r>
                        <a:rPr lang="en-US" sz="2000" b="1" i="0" u="none" strike="noStrike" dirty="0">
                          <a:solidFill>
                            <a:srgbClr val="000000"/>
                          </a:solidFill>
                          <a:effectLst/>
                          <a:latin typeface="Calibri" panose="020F0502020204030204" pitchFamily="34" charset="0"/>
                        </a:rPr>
                        <a:t>Negatively Correlated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16428125"/>
                  </a:ext>
                </a:extLst>
              </a:tr>
              <a:tr h="628767">
                <a:tc>
                  <a:txBody>
                    <a:bodyPr/>
                    <a:lstStyle/>
                    <a:p>
                      <a:pPr algn="l" fontAlgn="b"/>
                      <a:r>
                        <a:rPr lang="en-US" sz="1800" b="0" i="0" u="none" strike="noStrike" dirty="0">
                          <a:solidFill>
                            <a:srgbClr val="000000"/>
                          </a:solidFill>
                          <a:effectLst/>
                          <a:latin typeface="Calibri" panose="020F0502020204030204" pitchFamily="34" charset="0"/>
                        </a:rPr>
                        <a:t>Household practiced social distancing and hygiene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217189570"/>
                  </a:ext>
                </a:extLst>
              </a:tr>
              <a:tr h="628767">
                <a:tc>
                  <a:txBody>
                    <a:bodyPr/>
                    <a:lstStyle/>
                    <a:p>
                      <a:pPr algn="l" fontAlgn="b"/>
                      <a:r>
                        <a:rPr lang="en-US" sz="1800" b="0" i="0" u="none" strike="noStrike" dirty="0">
                          <a:solidFill>
                            <a:srgbClr val="000000"/>
                          </a:solidFill>
                          <a:effectLst/>
                          <a:latin typeface="Calibri" panose="020F0502020204030204" pitchFamily="34" charset="0"/>
                        </a:rPr>
                        <a:t>Individual practiced social distancing and hygiene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4135570023"/>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9823358"/>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069453"/>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626164"/>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Individual was female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796431467"/>
                  </a:ext>
                </a:extLst>
              </a:tr>
            </a:tbl>
          </a:graphicData>
        </a:graphic>
      </p:graphicFrame>
      <p:graphicFrame>
        <p:nvGraphicFramePr>
          <p:cNvPr id="16" name="Table 15">
            <a:extLst>
              <a:ext uri="{FF2B5EF4-FFF2-40B4-BE49-F238E27FC236}">
                <a16:creationId xmlns:a16="http://schemas.microsoft.com/office/drawing/2014/main" id="{24B1FFF8-A3F8-4F14-A2D2-2EB341F9DA11}"/>
              </a:ext>
            </a:extLst>
          </p:cNvPr>
          <p:cNvGraphicFramePr>
            <a:graphicFrameLocks noGrp="1"/>
          </p:cNvGraphicFramePr>
          <p:nvPr>
            <p:extLst>
              <p:ext uri="{D42A27DB-BD31-4B8C-83A1-F6EECF244321}">
                <p14:modId xmlns:p14="http://schemas.microsoft.com/office/powerpoint/2010/main" val="2861983375"/>
              </p:ext>
            </p:extLst>
          </p:nvPr>
        </p:nvGraphicFramePr>
        <p:xfrm>
          <a:off x="221096" y="1947252"/>
          <a:ext cx="6843153" cy="4377348"/>
        </p:xfrm>
        <a:graphic>
          <a:graphicData uri="http://schemas.openxmlformats.org/drawingml/2006/table">
            <a:tbl>
              <a:tblPr/>
              <a:tblGrid>
                <a:gridCol w="6843153">
                  <a:extLst>
                    <a:ext uri="{9D8B030D-6E8A-4147-A177-3AD203B41FA5}">
                      <a16:colId xmlns:a16="http://schemas.microsoft.com/office/drawing/2014/main" val="1981975742"/>
                    </a:ext>
                  </a:extLst>
                </a:gridCol>
              </a:tblGrid>
              <a:tr h="486372">
                <a:tc>
                  <a:txBody>
                    <a:bodyPr/>
                    <a:lstStyle/>
                    <a:p>
                      <a:pPr algn="ctr" fontAlgn="b"/>
                      <a:r>
                        <a:rPr lang="en-US" sz="1800" b="1" i="0" u="none" strike="noStrike" dirty="0">
                          <a:solidFill>
                            <a:srgbClr val="000000"/>
                          </a:solidFill>
                          <a:effectLst/>
                          <a:latin typeface="Calibri" panose="020F0502020204030204" pitchFamily="34" charset="0"/>
                        </a:rPr>
                        <a:t>Positively Correlated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57503309"/>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believed they contracted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590479393"/>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exhibited COVID-19 symptoms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39320367"/>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came in contact with another who was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77389538"/>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a:t>
                      </a:r>
                      <a:r>
                        <a:rPr lang="en-US" sz="1800" b="0" i="1" u="none" strike="noStrike" dirty="0">
                          <a:solidFill>
                            <a:srgbClr val="000000"/>
                          </a:solidFill>
                          <a:effectLst/>
                          <a:latin typeface="Calibri" panose="020F0502020204030204" pitchFamily="34" charset="0"/>
                        </a:rPr>
                        <a:t>did not respond </a:t>
                      </a:r>
                      <a:r>
                        <a:rPr lang="en-US" sz="1800" b="0" i="0" u="none" strike="noStrike" dirty="0">
                          <a:solidFill>
                            <a:srgbClr val="000000"/>
                          </a:solidFill>
                          <a:effectLst/>
                          <a:latin typeface="Calibri" panose="020F0502020204030204" pitchFamily="34" charset="0"/>
                        </a:rPr>
                        <a:t>if they believed they had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92206361"/>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a:t>
                      </a:r>
                      <a:r>
                        <a:rPr lang="en-US" sz="1800" b="1" i="1" u="none" strike="noStrike" dirty="0">
                          <a:solidFill>
                            <a:srgbClr val="000000"/>
                          </a:solidFill>
                          <a:effectLst/>
                          <a:latin typeface="Calibri" panose="020F0502020204030204" pitchFamily="34" charset="0"/>
                        </a:rPr>
                        <a:t> </a:t>
                      </a:r>
                      <a:r>
                        <a:rPr lang="en-US" sz="1800" b="0" i="1" u="none" strike="noStrike" dirty="0">
                          <a:solidFill>
                            <a:srgbClr val="000000"/>
                          </a:solidFill>
                          <a:effectLst/>
                          <a:latin typeface="Calibri" panose="020F0502020204030204" pitchFamily="34" charset="0"/>
                        </a:rPr>
                        <a:t>did not respond </a:t>
                      </a:r>
                      <a:r>
                        <a:rPr lang="en-US" sz="1800" b="0" i="0" u="none" strike="noStrike" dirty="0">
                          <a:solidFill>
                            <a:srgbClr val="000000"/>
                          </a:solidFill>
                          <a:effectLst/>
                          <a:latin typeface="Calibri" panose="020F0502020204030204" pitchFamily="34" charset="0"/>
                        </a:rPr>
                        <a:t>if they believed they could die from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551698161"/>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was 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5764257"/>
                  </a:ext>
                </a:extLst>
              </a:tr>
              <a:tr h="486372">
                <a:tc>
                  <a:txBody>
                    <a:bodyPr/>
                    <a:lstStyle/>
                    <a:p>
                      <a:pPr algn="just" fontAlgn="b"/>
                      <a:r>
                        <a:rPr lang="en-US" sz="1800" b="0" i="0" u="none" strike="noStrike" dirty="0">
                          <a:solidFill>
                            <a:srgbClr val="000000"/>
                          </a:solidFill>
                          <a:effectLst/>
                          <a:latin typeface="Calibri" panose="020F0502020204030204" pitchFamily="34" charset="0"/>
                        </a:rPr>
                        <a:t>Body Mass Index (kg/m**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44221050"/>
                  </a:ext>
                </a:extLst>
              </a:tr>
              <a:tr h="486372">
                <a:tc>
                  <a:txBody>
                    <a:bodyPr/>
                    <a:lstStyle/>
                    <a:p>
                      <a:pPr algn="just" fontAlgn="b"/>
                      <a:r>
                        <a:rPr lang="en-US" sz="1800" b="0" i="0" u="none" strike="noStrike" dirty="0">
                          <a:solidFill>
                            <a:srgbClr val="000000"/>
                          </a:solidFill>
                          <a:effectLst/>
                          <a:latin typeface="Calibri" panose="020F0502020204030204" pitchFamily="34" charset="0"/>
                        </a:rPr>
                        <a:t>The individual was taking prescription medication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050399"/>
                  </a:ext>
                </a:extLst>
              </a:tr>
            </a:tbl>
          </a:graphicData>
        </a:graphic>
      </p:graphicFrame>
      <p:pic>
        <p:nvPicPr>
          <p:cNvPr id="8" name="Graphic 7" descr="Man">
            <a:extLst>
              <a:ext uri="{FF2B5EF4-FFF2-40B4-BE49-F238E27FC236}">
                <a16:creationId xmlns:a16="http://schemas.microsoft.com/office/drawing/2014/main" id="{92E47B00-26A8-40A4-A8F2-A1E065E68F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91563" y="4881566"/>
            <a:ext cx="1011495" cy="1011495"/>
          </a:xfrm>
          <a:prstGeom prst="rect">
            <a:avLst/>
          </a:prstGeom>
        </p:spPr>
      </p:pic>
      <p:pic>
        <p:nvPicPr>
          <p:cNvPr id="12" name="Picture 11">
            <a:extLst>
              <a:ext uri="{FF2B5EF4-FFF2-40B4-BE49-F238E27FC236}">
                <a16:creationId xmlns:a16="http://schemas.microsoft.com/office/drawing/2014/main" id="{F9048C64-EBB8-478E-84BD-7F0514D6D944}"/>
              </a:ext>
            </a:extLst>
          </p:cNvPr>
          <p:cNvPicPr>
            <a:picLocks noChangeAspect="1"/>
          </p:cNvPicPr>
          <p:nvPr/>
        </p:nvPicPr>
        <p:blipFill>
          <a:blip r:embed="rId6">
            <a:duotone>
              <a:schemeClr val="accent1">
                <a:shade val="45000"/>
                <a:satMod val="135000"/>
              </a:schemeClr>
              <a:prstClr val="white"/>
            </a:duotone>
          </a:blip>
          <a:stretch>
            <a:fillRect/>
          </a:stretch>
        </p:blipFill>
        <p:spPr>
          <a:xfrm>
            <a:off x="6108240" y="3109033"/>
            <a:ext cx="678957" cy="745896"/>
          </a:xfrm>
          <a:prstGeom prst="rect">
            <a:avLst/>
          </a:prstGeom>
        </p:spPr>
      </p:pic>
      <p:pic>
        <p:nvPicPr>
          <p:cNvPr id="1028" name="Picture 4" descr="Predicting the Dynamics of Non-Adherence | CVS Health Payor Solutions">
            <a:extLst>
              <a:ext uri="{FF2B5EF4-FFF2-40B4-BE49-F238E27FC236}">
                <a16:creationId xmlns:a16="http://schemas.microsoft.com/office/drawing/2014/main" id="{42059801-7FB1-469D-A443-4B769B4192C6}"/>
              </a:ext>
            </a:extLst>
          </p:cNvPr>
          <p:cNvPicPr>
            <a:picLocks noChangeAspect="1" noChangeArrowheads="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36702" y="5941000"/>
            <a:ext cx="373858" cy="3738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0254A40-AA27-4771-AF19-EC6B53A2D991}"/>
              </a:ext>
            </a:extLst>
          </p:cNvPr>
          <p:cNvPicPr>
            <a:picLocks noChangeAspect="1"/>
          </p:cNvPicPr>
          <p:nvPr/>
        </p:nvPicPr>
        <p:blipFill>
          <a:blip r:embed="rId8">
            <a:duotone>
              <a:schemeClr val="accent1">
                <a:shade val="45000"/>
                <a:satMod val="135000"/>
              </a:schemeClr>
              <a:prstClr val="white"/>
            </a:duotone>
          </a:blip>
          <a:stretch>
            <a:fillRect/>
          </a:stretch>
        </p:blipFill>
        <p:spPr>
          <a:xfrm>
            <a:off x="4795697" y="2421801"/>
            <a:ext cx="752778" cy="701219"/>
          </a:xfrm>
          <a:prstGeom prst="rect">
            <a:avLst/>
          </a:prstGeom>
        </p:spPr>
      </p:pic>
      <p:pic>
        <p:nvPicPr>
          <p:cNvPr id="11" name="Picture 10">
            <a:extLst>
              <a:ext uri="{FF2B5EF4-FFF2-40B4-BE49-F238E27FC236}">
                <a16:creationId xmlns:a16="http://schemas.microsoft.com/office/drawing/2014/main" id="{020F6A76-B802-463E-AFA8-CB77B75BAA30}"/>
              </a:ext>
            </a:extLst>
          </p:cNvPr>
          <p:cNvPicPr>
            <a:picLocks noChangeAspect="1"/>
          </p:cNvPicPr>
          <p:nvPr/>
        </p:nvPicPr>
        <p:blipFill>
          <a:blip r:embed="rId9">
            <a:duotone>
              <a:schemeClr val="accent1">
                <a:shade val="45000"/>
                <a:satMod val="135000"/>
              </a:schemeClr>
              <a:prstClr val="white"/>
            </a:duotone>
          </a:blip>
          <a:stretch>
            <a:fillRect/>
          </a:stretch>
        </p:blipFill>
        <p:spPr>
          <a:xfrm>
            <a:off x="5565649" y="2724074"/>
            <a:ext cx="573041" cy="745896"/>
          </a:xfrm>
          <a:prstGeom prst="rect">
            <a:avLst/>
          </a:prstGeom>
        </p:spPr>
      </p:pic>
      <p:sp>
        <p:nvSpPr>
          <p:cNvPr id="6" name="Rectangle 5">
            <a:extLst>
              <a:ext uri="{FF2B5EF4-FFF2-40B4-BE49-F238E27FC236}">
                <a16:creationId xmlns:a16="http://schemas.microsoft.com/office/drawing/2014/main" id="{F9FC2B7F-21D6-4DEB-A99C-8BE05939BD57}"/>
              </a:ext>
            </a:extLst>
          </p:cNvPr>
          <p:cNvSpPr/>
          <p:nvPr/>
        </p:nvSpPr>
        <p:spPr>
          <a:xfrm>
            <a:off x="208022" y="2416394"/>
            <a:ext cx="6787531" cy="146517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FEED6C0F-C312-4C6B-802F-5AFC1E22AABE}"/>
              </a:ext>
            </a:extLst>
          </p:cNvPr>
          <p:cNvGrpSpPr/>
          <p:nvPr/>
        </p:nvGrpSpPr>
        <p:grpSpPr>
          <a:xfrm>
            <a:off x="8309628" y="3930161"/>
            <a:ext cx="2325268" cy="1524571"/>
            <a:chOff x="442517" y="2937329"/>
            <a:chExt cx="3722402" cy="2676856"/>
          </a:xfrm>
        </p:grpSpPr>
        <p:pic>
          <p:nvPicPr>
            <p:cNvPr id="2054" name="Picture 6" descr="WASHING HANDS - Free miscellaneous icons">
              <a:extLst>
                <a:ext uri="{FF2B5EF4-FFF2-40B4-BE49-F238E27FC236}">
                  <a16:creationId xmlns:a16="http://schemas.microsoft.com/office/drawing/2014/main" id="{18EDBB62-60A8-42FF-B504-1E30AD285701}"/>
                </a:ext>
              </a:extLst>
            </p:cNvPr>
            <p:cNvPicPr>
              <a:picLocks noChangeAspect="1" noChangeArrowheads="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4840" y="4337645"/>
              <a:ext cx="1108267" cy="11082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F721424-AD6D-4C58-B0C0-9A47CF7E9A2F}"/>
                </a:ext>
              </a:extLst>
            </p:cNvPr>
            <p:cNvPicPr>
              <a:picLocks noChangeAspect="1" noChangeArrowheads="1"/>
            </p:cNvPicPr>
            <p:nvPr/>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0683" y="4169373"/>
              <a:ext cx="1444814" cy="1444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EE8F21-8F69-4229-95DA-596CA450EEAD}"/>
                </a:ext>
              </a:extLst>
            </p:cNvPr>
            <p:cNvSpPr txBox="1"/>
            <p:nvPr/>
          </p:nvSpPr>
          <p:spPr>
            <a:xfrm>
              <a:off x="442517" y="2937329"/>
              <a:ext cx="3722402" cy="968283"/>
            </a:xfrm>
            <a:prstGeom prst="rect">
              <a:avLst/>
            </a:prstGeom>
            <a:noFill/>
          </p:spPr>
          <p:txBody>
            <a:bodyPr wrap="square" rtlCol="0">
              <a:spAutoFit/>
            </a:bodyPr>
            <a:lstStyle/>
            <a:p>
              <a:pPr algn="ctr"/>
              <a:r>
                <a:rPr lang="en-US" dirty="0">
                  <a:cs typeface="Aharoni" panose="02010803020104030203" pitchFamily="2" charset="-79"/>
                </a:rPr>
                <a:t>Behavior Matters</a:t>
              </a:r>
              <a:r>
                <a:rPr lang="en-US" sz="2400" dirty="0">
                  <a:cs typeface="Aharoni" panose="02010803020104030203" pitchFamily="2" charset="-79"/>
                </a:rPr>
                <a:t>:</a:t>
              </a:r>
            </a:p>
          </p:txBody>
        </p:sp>
      </p:grpSp>
      <p:pic>
        <p:nvPicPr>
          <p:cNvPr id="15" name="Graphic 14" descr="Woman">
            <a:extLst>
              <a:ext uri="{FF2B5EF4-FFF2-40B4-BE49-F238E27FC236}">
                <a16:creationId xmlns:a16="http://schemas.microsoft.com/office/drawing/2014/main" id="{E752B010-0340-4878-A524-D1632E32B7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71315" y="5744034"/>
            <a:ext cx="556969" cy="556969"/>
          </a:xfrm>
          <a:prstGeom prst="rect">
            <a:avLst/>
          </a:prstGeom>
        </p:spPr>
      </p:pic>
      <p:sp>
        <p:nvSpPr>
          <p:cNvPr id="17" name="Rectangle 16">
            <a:extLst>
              <a:ext uri="{FF2B5EF4-FFF2-40B4-BE49-F238E27FC236}">
                <a16:creationId xmlns:a16="http://schemas.microsoft.com/office/drawing/2014/main" id="{B2F80736-8437-464A-9E31-60CAB8A1BB69}"/>
              </a:ext>
            </a:extLst>
          </p:cNvPr>
          <p:cNvSpPr/>
          <p:nvPr/>
        </p:nvSpPr>
        <p:spPr>
          <a:xfrm>
            <a:off x="208022" y="3876399"/>
            <a:ext cx="6843153" cy="955347"/>
          </a:xfrm>
          <a:prstGeom prst="rect">
            <a:avLst/>
          </a:prstGeom>
          <a:solidFill>
            <a:schemeClr val="bg1">
              <a:lumMod val="95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46C8F33-C504-43DC-861D-1692627C7F3C}"/>
              </a:ext>
            </a:extLst>
          </p:cNvPr>
          <p:cNvSpPr/>
          <p:nvPr/>
        </p:nvSpPr>
        <p:spPr>
          <a:xfrm>
            <a:off x="208022" y="1925782"/>
            <a:ext cx="6856227" cy="442687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4AFE9A3-1BD6-4AFE-BB83-4C8D5FF21CBE}"/>
              </a:ext>
            </a:extLst>
          </p:cNvPr>
          <p:cNvSpPr/>
          <p:nvPr/>
        </p:nvSpPr>
        <p:spPr>
          <a:xfrm>
            <a:off x="7211379" y="1925782"/>
            <a:ext cx="4828221" cy="442687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7741</TotalTime>
  <Words>754</Words>
  <Application>Microsoft Office PowerPoint</Application>
  <PresentationFormat>Widescreen</PresentationFormat>
  <Paragraphs>162</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CiscoSansTT</vt:lpstr>
      <vt:lpstr>Franklin Gothic Medium</vt:lpstr>
      <vt:lpstr>Medical Design 16x9</vt:lpstr>
      <vt:lpstr>COVID-19</vt:lpstr>
      <vt:lpstr>Background:</vt:lpstr>
      <vt:lpstr>Factor Datatypes Collected:</vt:lpstr>
      <vt:lpstr>Data Background:</vt:lpstr>
      <vt:lpstr>Methodology:</vt:lpstr>
      <vt:lpstr>Random Forest Classification:</vt:lpstr>
      <vt:lpstr>FINDINGS:</vt:lpstr>
      <vt:lpstr>Modeling Results from Random Forest:   95.8% Accuracy</vt:lpstr>
      <vt:lpstr> Top Feature Correlations:</vt:lpstr>
      <vt:lpstr>Recommendations:</vt:lpstr>
      <vt:lpstr>Future Work:</vt:lpstr>
      <vt:lpstr> THANK YOU</vt:lpstr>
      <vt:lpstr> Appendix:</vt:lpstr>
      <vt:lpstr>Receiver Operator Curve (ROC) Results for Random Forest Classification Model:</vt:lpstr>
      <vt:lpstr>One sample tree from the random forest:  (a closer 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Andrea Osika -X (aosika - BAY AREA TECHWORKERS at Cisco)</dc:creator>
  <cp:lastModifiedBy>Andrea Osika -X (aosika - BAY AREA TECHWORKERS at Cisco)</cp:lastModifiedBy>
  <cp:revision>100</cp:revision>
  <dcterms:created xsi:type="dcterms:W3CDTF">2020-04-25T19:03:04Z</dcterms:created>
  <dcterms:modified xsi:type="dcterms:W3CDTF">2020-05-08T20:41:38Z</dcterms:modified>
</cp:coreProperties>
</file>