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72" r:id="rId3"/>
    <p:sldId id="257" r:id="rId4"/>
    <p:sldId id="270" r:id="rId5"/>
    <p:sldId id="279" r:id="rId6"/>
    <p:sldId id="273" r:id="rId7"/>
    <p:sldId id="271" r:id="rId8"/>
    <p:sldId id="278" r:id="rId9"/>
    <p:sldId id="285" r:id="rId10"/>
    <p:sldId id="276" r:id="rId11"/>
    <p:sldId id="283" r:id="rId12"/>
    <p:sldId id="286" r:id="rId13"/>
    <p:sldId id="289" r:id="rId14"/>
    <p:sldId id="287" r:id="rId15"/>
    <p:sldId id="290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5A6"/>
    <a:srgbClr val="E68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48" y="1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8073213937601179"/>
          <c:w val="0.80813792341049895"/>
          <c:h val="0.819267860623988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Topic Frequency in 5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2"/>
            <c:spPr>
              <a:solidFill>
                <a:srgbClr val="CC66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5A-4CB0-B7D8-1F6304164E1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5A-4CB0-B7D8-1F6304164E1E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5A-4CB0-B7D8-1F6304164E1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Well-Being</c:v>
                </c:pt>
                <c:pt idx="1">
                  <c:v>Information</c:v>
                </c:pt>
                <c:pt idx="2">
                  <c:v>Ease of Use/Tracking</c:v>
                </c:pt>
                <c:pt idx="3">
                  <c:v>Weight-Loss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0.49</c:v>
                </c:pt>
                <c:pt idx="1">
                  <c:v>0.254</c:v>
                </c:pt>
                <c:pt idx="2">
                  <c:v>0.156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5A-4CB0-B7D8-1F6304164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6145199"/>
        <c:axId val="1458536799"/>
      </c:barChart>
      <c:valAx>
        <c:axId val="145853679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145199"/>
        <c:crosses val="autoZero"/>
        <c:crossBetween val="between"/>
      </c:valAx>
      <c:catAx>
        <c:axId val="15161451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367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6909786276715413"/>
          <c:w val="1"/>
          <c:h val="0.785758598357023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Sheet1!$L$2</c:f>
              <c:strCache>
                <c:ptCount val="1"/>
                <c:pt idx="0">
                  <c:v>Topic Frequency in 1 Star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B7-4C5E-A908-60C2E627CEE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B7-4C5E-A908-60C2E627CEE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Sheet1!$K$3:$K$5</c:f>
              <c:strCache>
                <c:ptCount val="3"/>
                <c:pt idx="0">
                  <c:v>Technical</c:v>
                </c:pt>
                <c:pt idx="1">
                  <c:v>Billing Terms</c:v>
                </c:pt>
                <c:pt idx="2">
                  <c:v>Ease of Use - Features</c:v>
                </c:pt>
              </c:strCache>
            </c:strRef>
          </c:cat>
          <c:val>
            <c:numRef>
              <c:f>Sheet1!$L$3:$L$5</c:f>
              <c:numCache>
                <c:formatCode>0%</c:formatCode>
                <c:ptCount val="3"/>
                <c:pt idx="0">
                  <c:v>0.45399999999999996</c:v>
                </c:pt>
                <c:pt idx="1">
                  <c:v>0.373</c:v>
                </c:pt>
                <c:pt idx="2">
                  <c:v>0.17299999999999999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B7-4C5E-A908-60C2E627C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8044127"/>
        <c:axId val="1505262879"/>
      </c:barChart>
      <c:valAx>
        <c:axId val="150526287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44127"/>
        <c:crosses val="autoZero"/>
        <c:crossBetween val="between"/>
      </c:valAx>
      <c:catAx>
        <c:axId val="150804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2628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 custT="1"/>
      <dgm:spPr/>
      <dgm:t>
        <a:bodyPr/>
        <a:lstStyle/>
        <a:p>
          <a:r>
            <a:rPr lang="en-US" sz="1800" dirty="0"/>
            <a:t>Step 3 Clustering</a:t>
          </a:r>
        </a:p>
        <a:p>
          <a:r>
            <a:rPr lang="en-US" sz="1800" dirty="0"/>
            <a:t>‘LDA 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 custT="1"/>
      <dgm:spPr/>
      <dgm:t>
        <a:bodyPr/>
        <a:lstStyle/>
        <a:p>
          <a:r>
            <a:rPr lang="en-US" sz="1600" dirty="0"/>
            <a:t>Step 2 </a:t>
          </a:r>
          <a:r>
            <a:rPr lang="en-US" sz="1200" dirty="0"/>
            <a:t>Support Vector Classification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 custT="1"/>
      <dgm:spPr/>
      <dgm:t>
        <a:bodyPr/>
        <a:lstStyle/>
        <a:p>
          <a:r>
            <a:rPr lang="en-US" sz="1800" dirty="0"/>
            <a:t>Step 1 NLP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 Clustering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‘LDA ‘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</a:t>
          </a:r>
          <a:r>
            <a:rPr lang="en-US" sz="1200" kern="1200" dirty="0"/>
            <a:t>Support Vector Classification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 NLP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Versions * A version of '.' indicates none was entered on the review:</a:t>
            </a:r>
          </a:p>
          <a:p>
            <a:r>
              <a:rPr lang="en-US" dirty="0" err="1"/>
              <a:t>com.calm.android's</a:t>
            </a:r>
            <a:r>
              <a:rPr lang="en-US" dirty="0"/>
              <a:t> lowest rated version had 775 reviews for version ., and 543 reviews for the highest rated version: 4.19 </a:t>
            </a:r>
          </a:p>
          <a:p>
            <a:r>
              <a:rPr lang="en-US" dirty="0" err="1"/>
              <a:t>com.myfitnesspal.android's</a:t>
            </a:r>
            <a:r>
              <a:rPr lang="en-US" dirty="0"/>
              <a:t> lowest rated version had 377 reviews for version 20.7.0, and 723 reviews for the highest rated version: 20.10.0 </a:t>
            </a:r>
            <a:r>
              <a:rPr lang="en-US" dirty="0" err="1"/>
              <a:t>com.getsomeheadspace.android's</a:t>
            </a:r>
            <a:r>
              <a:rPr lang="en-US" dirty="0"/>
              <a:t> lowest rated version had 919 reviews for version ., and 434 reviews for the highest rated version: 3.57.0 </a:t>
            </a:r>
            <a:r>
              <a:rPr lang="en-US" dirty="0" err="1"/>
              <a:t>com.gen.workoutme's</a:t>
            </a:r>
            <a:r>
              <a:rPr lang="en-US" dirty="0"/>
              <a:t> lowest rated version had 1289 reviews for version ., and 358 reviews for the highest rated version: 3.8.2 </a:t>
            </a:r>
          </a:p>
          <a:p>
            <a:r>
              <a:rPr lang="en-US" dirty="0" err="1"/>
              <a:t>com.fitbit.FitbitMobile's</a:t>
            </a:r>
            <a:r>
              <a:rPr lang="en-US" dirty="0"/>
              <a:t> lowest rated version had 735 reviews for version 3.25, and 457 reviews for the highest rated version: 3.21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 replies more?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Rating: 1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3438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3196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2077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1437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4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1946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1295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1246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1101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1089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5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5704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4287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3258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1936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3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1302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1238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853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619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586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Rating: 2 stars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com.fitbit.FitbitMobile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1540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com.getsomeheadspace.android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1207 c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om.myfitnesspal.android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724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com.calm.android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544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com.gen.workoutme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75% Accuracy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and wellness app review</a:t>
            </a: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Andi </a:t>
            </a:r>
            <a:r>
              <a:rPr lang="en-US" dirty="0" err="1"/>
              <a:t>osika</a:t>
            </a:r>
            <a:endParaRPr lang="en-US" dirty="0"/>
          </a:p>
        </p:txBody>
      </p:sp>
      <p:pic>
        <p:nvPicPr>
          <p:cNvPr id="15" name="Picture Placeholder 14" descr="A person in a forest&#10;&#10;Description automatically generated">
            <a:extLst>
              <a:ext uri="{FF2B5EF4-FFF2-40B4-BE49-F238E27FC236}">
                <a16:creationId xmlns:a16="http://schemas.microsoft.com/office/drawing/2014/main" id="{C9F4913F-3B6A-40E7-8A4A-AA72918C805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r="1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73416642-4B8A-4168-9185-2A2E6E1DEB53}"/>
              </a:ext>
            </a:extLst>
          </p:cNvPr>
          <p:cNvSpPr/>
          <p:nvPr/>
        </p:nvSpPr>
        <p:spPr>
          <a:xfrm>
            <a:off x="4489884" y="5222470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4AB182-EDFB-4E60-A8F4-CB638A64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6" y="158304"/>
            <a:ext cx="4995075" cy="6381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BFC75-8CF6-4C82-B707-A00C31E46322}"/>
              </a:ext>
            </a:extLst>
          </p:cNvPr>
          <p:cNvSpPr txBox="1"/>
          <p:nvPr/>
        </p:nvSpPr>
        <p:spPr>
          <a:xfrm>
            <a:off x="1892708" y="167910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Well-Being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CA0C1-8321-42D2-B139-D526F3733D8D}"/>
              </a:ext>
            </a:extLst>
          </p:cNvPr>
          <p:cNvSpPr txBox="1"/>
          <p:nvPr/>
        </p:nvSpPr>
        <p:spPr>
          <a:xfrm>
            <a:off x="1154885" y="1213603"/>
            <a:ext cx="9004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meditation</a:t>
            </a:r>
          </a:p>
          <a:p>
            <a:r>
              <a:rPr lang="en-US" sz="1100" dirty="0"/>
              <a:t>workout</a:t>
            </a:r>
          </a:p>
          <a:p>
            <a:r>
              <a:rPr lang="en-US" sz="1100" dirty="0"/>
              <a:t>life</a:t>
            </a:r>
          </a:p>
          <a:p>
            <a:r>
              <a:rPr lang="en-US" sz="1100" dirty="0"/>
              <a:t>day</a:t>
            </a:r>
          </a:p>
          <a:p>
            <a:r>
              <a:rPr lang="en-US" sz="1100" b="1" dirty="0"/>
              <a:t>help</a:t>
            </a:r>
          </a:p>
          <a:p>
            <a:endParaRPr lang="en-US" sz="11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4CDA4-EC05-429F-BEE2-91B580F3BD9F}"/>
              </a:ext>
            </a:extLst>
          </p:cNvPr>
          <p:cNvSpPr txBox="1"/>
          <p:nvPr/>
        </p:nvSpPr>
        <p:spPr>
          <a:xfrm>
            <a:off x="2234849" y="2259653"/>
            <a:ext cx="9259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sleep</a:t>
            </a:r>
          </a:p>
          <a:p>
            <a:r>
              <a:rPr lang="en-US" sz="1100" b="1" dirty="0"/>
              <a:t>help</a:t>
            </a:r>
          </a:p>
          <a:p>
            <a:r>
              <a:rPr lang="en-US" sz="1100" dirty="0"/>
              <a:t>night</a:t>
            </a:r>
          </a:p>
          <a:p>
            <a:r>
              <a:rPr lang="en-US" sz="1100" dirty="0"/>
              <a:t>story</a:t>
            </a:r>
          </a:p>
          <a:p>
            <a:r>
              <a:rPr lang="en-US" sz="1100" dirty="0"/>
              <a:t>sleeping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CE84F-E0B0-4EFE-88FD-61D0DC0E4D76}"/>
              </a:ext>
            </a:extLst>
          </p:cNvPr>
          <p:cNvSpPr txBox="1"/>
          <p:nvPr/>
        </p:nvSpPr>
        <p:spPr>
          <a:xfrm>
            <a:off x="5132853" y="2280375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information</a:t>
            </a:r>
          </a:p>
          <a:p>
            <a:r>
              <a:rPr lang="en-US" sz="1100" b="1" dirty="0"/>
              <a:t>result</a:t>
            </a:r>
          </a:p>
          <a:p>
            <a:r>
              <a:rPr lang="en-US" sz="1100" dirty="0"/>
              <a:t>customer</a:t>
            </a:r>
          </a:p>
          <a:p>
            <a:r>
              <a:rPr lang="en-US" sz="1100" dirty="0"/>
              <a:t>inspire</a:t>
            </a:r>
          </a:p>
          <a:p>
            <a:r>
              <a:rPr lang="en-US" sz="1100" b="1" dirty="0"/>
              <a:t>logging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737E6-4254-44C3-A724-BE450691716E}"/>
              </a:ext>
            </a:extLst>
          </p:cNvPr>
          <p:cNvSpPr txBox="1"/>
          <p:nvPr/>
        </p:nvSpPr>
        <p:spPr>
          <a:xfrm>
            <a:off x="4502439" y="3345223"/>
            <a:ext cx="8776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b="1" dirty="0"/>
              <a:t>monitor</a:t>
            </a:r>
          </a:p>
          <a:p>
            <a:r>
              <a:rPr lang="en-US" sz="1100" dirty="0"/>
              <a:t>losing</a:t>
            </a:r>
          </a:p>
          <a:p>
            <a:r>
              <a:rPr lang="en-US" sz="1100" b="1" dirty="0"/>
              <a:t>report</a:t>
            </a:r>
          </a:p>
          <a:p>
            <a:r>
              <a:rPr lang="en-US" sz="1100" dirty="0"/>
              <a:t>burn</a:t>
            </a:r>
          </a:p>
          <a:p>
            <a:r>
              <a:rPr lang="en-US" sz="1100" dirty="0"/>
              <a:t>figure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28E12-888E-40B1-AB0E-F2C0C90EAAB8}"/>
              </a:ext>
            </a:extLst>
          </p:cNvPr>
          <p:cNvSpPr txBox="1"/>
          <p:nvPr/>
        </p:nvSpPr>
        <p:spPr>
          <a:xfrm>
            <a:off x="3611650" y="2882407"/>
            <a:ext cx="194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B0860A-39A0-4AD0-9A13-87F4903BD895}"/>
              </a:ext>
            </a:extLst>
          </p:cNvPr>
          <p:cNvSpPr txBox="1"/>
          <p:nvPr/>
        </p:nvSpPr>
        <p:spPr>
          <a:xfrm>
            <a:off x="3924975" y="4853138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Weight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66700C-5605-4870-81E1-DB0535D8C2F9}"/>
              </a:ext>
            </a:extLst>
          </p:cNvPr>
          <p:cNvSpPr txBox="1"/>
          <p:nvPr/>
        </p:nvSpPr>
        <p:spPr>
          <a:xfrm>
            <a:off x="4462598" y="525170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dirty="0"/>
              <a:t>weight</a:t>
            </a:r>
          </a:p>
          <a:p>
            <a:r>
              <a:rPr lang="en-US" sz="1100" dirty="0"/>
              <a:t>lose/loss/lost</a:t>
            </a:r>
          </a:p>
          <a:p>
            <a:r>
              <a:rPr lang="en-US" sz="1100" dirty="0"/>
              <a:t>active</a:t>
            </a:r>
          </a:p>
          <a:p>
            <a:r>
              <a:rPr lang="en-US" sz="1100" dirty="0"/>
              <a:t>walk</a:t>
            </a:r>
          </a:p>
          <a:p>
            <a:r>
              <a:rPr lang="en-US" sz="1100" dirty="0"/>
              <a:t>log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5B04C-8A06-4F53-B4D0-CD34D9D4C448}"/>
              </a:ext>
            </a:extLst>
          </p:cNvPr>
          <p:cNvSpPr txBox="1"/>
          <p:nvPr/>
        </p:nvSpPr>
        <p:spPr>
          <a:xfrm>
            <a:off x="919299" y="4116253"/>
            <a:ext cx="8814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6:</a:t>
            </a:r>
          </a:p>
          <a:p>
            <a:r>
              <a:rPr lang="en-US" sz="1100" b="1" dirty="0"/>
              <a:t>track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keep</a:t>
            </a:r>
          </a:p>
          <a:p>
            <a:r>
              <a:rPr lang="en-US" sz="1100" b="1" dirty="0"/>
              <a:t>use</a:t>
            </a:r>
          </a:p>
          <a:p>
            <a:r>
              <a:rPr lang="en-US" sz="1100" b="1" dirty="0"/>
              <a:t>help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6B289-7BCE-43DE-9E1F-E733EEB93CAF}"/>
              </a:ext>
            </a:extLst>
          </p:cNvPr>
          <p:cNvSpPr txBox="1"/>
          <p:nvPr/>
        </p:nvSpPr>
        <p:spPr>
          <a:xfrm>
            <a:off x="102782" y="3482291"/>
            <a:ext cx="223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Tracking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9FF2D3-DA71-493E-AAAA-B38006130817}"/>
              </a:ext>
            </a:extLst>
          </p:cNvPr>
          <p:cNvGrpSpPr/>
          <p:nvPr/>
        </p:nvGrpSpPr>
        <p:grpSpPr>
          <a:xfrm>
            <a:off x="6249177" y="4402769"/>
            <a:ext cx="5815492" cy="2137505"/>
            <a:chOff x="6272019" y="4647900"/>
            <a:chExt cx="5815492" cy="21375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76C26F-03A4-4EDB-B754-BE68DFF02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2019" y="4843107"/>
              <a:ext cx="5520217" cy="194229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FB780C-A0E8-48C6-8822-C5AE2239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7673" y="6545036"/>
              <a:ext cx="1671638" cy="1798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429521-E223-41EC-927E-162821AF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7673" y="6365218"/>
              <a:ext cx="2629838" cy="1798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A4BA51-B7D0-4734-93A2-1990FA917774}"/>
                </a:ext>
              </a:extLst>
            </p:cNvPr>
            <p:cNvSpPr txBox="1"/>
            <p:nvPr/>
          </p:nvSpPr>
          <p:spPr>
            <a:xfrm>
              <a:off x="6749667" y="4647900"/>
              <a:ext cx="489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Top 10 Most Relevant Terms for Topic 6 </a:t>
              </a:r>
              <a:r>
                <a:rPr lang="en-US" sz="1400" dirty="0"/>
                <a:t>( 10% of tokens )</a:t>
              </a:r>
              <a:endParaRPr lang="en-US" sz="16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46C791E-3EDC-40A2-BC56-CD724D47B749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5-Star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6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Tracking/logging,  use, help</a:t>
            </a:r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42469-D816-4283-831E-FD909FB5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5" y="516416"/>
            <a:ext cx="6920839" cy="59867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53425" y="-1088448"/>
            <a:ext cx="3528441" cy="4517448"/>
          </a:xfrm>
        </p:spPr>
        <p:txBody>
          <a:bodyPr anchor="b">
            <a:normAutofit/>
          </a:bodyPr>
          <a:lstStyle/>
          <a:p>
            <a:r>
              <a:rPr lang="en-US" dirty="0"/>
              <a:t>Negative  sentiment analysis</a:t>
            </a:r>
            <a:br>
              <a:rPr lang="en-US" dirty="0"/>
            </a:br>
            <a:r>
              <a:rPr lang="en-US" dirty="0"/>
              <a:t>using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L.D.A.   </a:t>
            </a:r>
            <a:br>
              <a:rPr lang="en-US" dirty="0"/>
            </a:br>
            <a:endParaRPr lang="en-US" dirty="0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5458C442-340A-4F42-8AF7-971C55096A9C}"/>
              </a:ext>
            </a:extLst>
          </p:cNvPr>
          <p:cNvSpPr/>
          <p:nvPr/>
        </p:nvSpPr>
        <p:spPr>
          <a:xfrm>
            <a:off x="2006590" y="6047744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Help">
            <a:extLst>
              <a:ext uri="{FF2B5EF4-FFF2-40B4-BE49-F238E27FC236}">
                <a16:creationId xmlns:a16="http://schemas.microsoft.com/office/drawing/2014/main" id="{51EA3517-AEA2-41B6-993D-AD2398F32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150" y="4560587"/>
            <a:ext cx="1295045" cy="1295045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0F5F1BC-3556-4C25-85C0-D4BDA0313C68}"/>
              </a:ext>
            </a:extLst>
          </p:cNvPr>
          <p:cNvSpPr txBox="1">
            <a:spLocks/>
          </p:cNvSpPr>
          <p:nvPr/>
        </p:nvSpPr>
        <p:spPr>
          <a:xfrm>
            <a:off x="850580" y="5208109"/>
            <a:ext cx="5245420" cy="129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informative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1 - star  review?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A51D441A-1D0C-4C0A-8B9B-23ED77ED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425" y="4996494"/>
            <a:ext cx="1295045" cy="129504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ED33E8-D080-4407-8E89-5438E20F4452}"/>
              </a:ext>
            </a:extLst>
          </p:cNvPr>
          <p:cNvSpPr txBox="1">
            <a:spLocks/>
          </p:cNvSpPr>
          <p:nvPr/>
        </p:nvSpPr>
        <p:spPr>
          <a:xfrm>
            <a:off x="9519134" y="5208109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19453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A581FE-6E43-4EA8-BDF0-CFC4DF14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5"/>
            <a:ext cx="5266021" cy="6435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CC9052-FB80-4A49-A2BD-B8984265232E}"/>
              </a:ext>
            </a:extLst>
          </p:cNvPr>
          <p:cNvSpPr/>
          <p:nvPr/>
        </p:nvSpPr>
        <p:spPr>
          <a:xfrm>
            <a:off x="5137079" y="1941816"/>
            <a:ext cx="226031" cy="10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253C2-E04C-4877-8C50-42876BE78A3F}"/>
              </a:ext>
            </a:extLst>
          </p:cNvPr>
          <p:cNvSpPr/>
          <p:nvPr/>
        </p:nvSpPr>
        <p:spPr>
          <a:xfrm>
            <a:off x="4965994" y="3218398"/>
            <a:ext cx="387591" cy="134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726C0-E496-4ED9-BEA3-ECE75F4172A4}"/>
              </a:ext>
            </a:extLst>
          </p:cNvPr>
          <p:cNvSpPr/>
          <p:nvPr/>
        </p:nvSpPr>
        <p:spPr>
          <a:xfrm>
            <a:off x="5038725" y="4553083"/>
            <a:ext cx="227296" cy="1133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52BE26-E746-444D-A867-0BB472CC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113989"/>
            <a:ext cx="56769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9F96D-5BAD-4597-B118-719F16D2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5" y="5531840"/>
            <a:ext cx="2864570" cy="190367"/>
          </a:xfrm>
          <a:prstGeom prst="rect">
            <a:avLst/>
          </a:prstGeom>
        </p:spPr>
      </p:pic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EB71920E-A82C-44D0-992F-9D228C2D02FA}"/>
              </a:ext>
            </a:extLst>
          </p:cNvPr>
          <p:cNvSpPr/>
          <p:nvPr/>
        </p:nvSpPr>
        <p:spPr>
          <a:xfrm>
            <a:off x="4965994" y="3409949"/>
            <a:ext cx="1452941" cy="1203299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551BB-BA47-4D73-94D0-9CBC906E0DD5}"/>
              </a:ext>
            </a:extLst>
          </p:cNvPr>
          <p:cNvSpPr/>
          <p:nvPr/>
        </p:nvSpPr>
        <p:spPr>
          <a:xfrm>
            <a:off x="4963462" y="3348042"/>
            <a:ext cx="883983" cy="1342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214CC-7D77-4294-9178-21F4DF3EF003}"/>
              </a:ext>
            </a:extLst>
          </p:cNvPr>
          <p:cNvSpPr txBox="1"/>
          <p:nvPr/>
        </p:nvSpPr>
        <p:spPr>
          <a:xfrm>
            <a:off x="4824714" y="1639882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5:</a:t>
            </a:r>
          </a:p>
          <a:p>
            <a:r>
              <a:rPr lang="en-US" sz="1100" dirty="0"/>
              <a:t>log</a:t>
            </a:r>
          </a:p>
          <a:p>
            <a:r>
              <a:rPr lang="en-US" sz="1100" dirty="0"/>
              <a:t>internet</a:t>
            </a:r>
          </a:p>
          <a:p>
            <a:r>
              <a:rPr lang="en-US" sz="1100" dirty="0"/>
              <a:t>error</a:t>
            </a:r>
          </a:p>
          <a:p>
            <a:r>
              <a:rPr lang="en-US" sz="1100" dirty="0"/>
              <a:t>password</a:t>
            </a:r>
          </a:p>
          <a:p>
            <a:r>
              <a:rPr lang="en-US" sz="1100" dirty="0"/>
              <a:t>login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BC73A-5CB4-4FDA-B7C1-BD3D10EE9FD5}"/>
              </a:ext>
            </a:extLst>
          </p:cNvPr>
          <p:cNvSpPr txBox="1"/>
          <p:nvPr/>
        </p:nvSpPr>
        <p:spPr>
          <a:xfrm>
            <a:off x="3853023" y="3313122"/>
            <a:ext cx="891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Synching/Device Specific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FE035-7915-4BB5-9277-6B1F4C54C19C}"/>
              </a:ext>
            </a:extLst>
          </p:cNvPr>
          <p:cNvSpPr txBox="1"/>
          <p:nvPr/>
        </p:nvSpPr>
        <p:spPr>
          <a:xfrm>
            <a:off x="5052374" y="3424799"/>
            <a:ext cx="9797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1:</a:t>
            </a:r>
          </a:p>
          <a:p>
            <a:r>
              <a:rPr lang="en-US" sz="1100" dirty="0"/>
              <a:t>sync</a:t>
            </a:r>
          </a:p>
          <a:p>
            <a:r>
              <a:rPr lang="en-US" sz="1100" dirty="0"/>
              <a:t>watch</a:t>
            </a:r>
          </a:p>
          <a:p>
            <a:r>
              <a:rPr lang="en-US" sz="1100" dirty="0"/>
              <a:t>device</a:t>
            </a:r>
          </a:p>
          <a:p>
            <a:r>
              <a:rPr lang="en-US" sz="1100" dirty="0" err="1"/>
              <a:t>bluetooth</a:t>
            </a:r>
            <a:endParaRPr lang="en-US" sz="1100" dirty="0"/>
          </a:p>
          <a:p>
            <a:r>
              <a:rPr lang="en-US" sz="1100" dirty="0"/>
              <a:t>battery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A2CE7-308D-43FF-9195-A25A8B5429FA}"/>
              </a:ext>
            </a:extLst>
          </p:cNvPr>
          <p:cNvSpPr txBox="1"/>
          <p:nvPr/>
        </p:nvSpPr>
        <p:spPr>
          <a:xfrm>
            <a:off x="3392627" y="1840808"/>
            <a:ext cx="209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3F472-A855-4CDE-9940-70CF157E1978}"/>
              </a:ext>
            </a:extLst>
          </p:cNvPr>
          <p:cNvSpPr/>
          <p:nvPr/>
        </p:nvSpPr>
        <p:spPr>
          <a:xfrm>
            <a:off x="6780938" y="3898658"/>
            <a:ext cx="541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 10 Most Relevant Terms for Topic 1 </a:t>
            </a:r>
            <a:r>
              <a:rPr lang="en-US" sz="1600" dirty="0"/>
              <a:t>( 31.1% of tokens 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831F8-BE3F-47AE-8F1B-DF05C5E50113}"/>
              </a:ext>
            </a:extLst>
          </p:cNvPr>
          <p:cNvSpPr txBox="1"/>
          <p:nvPr/>
        </p:nvSpPr>
        <p:spPr>
          <a:xfrm>
            <a:off x="695151" y="2703409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2:</a:t>
            </a:r>
          </a:p>
          <a:p>
            <a:r>
              <a:rPr lang="en-US" sz="1100" dirty="0"/>
              <a:t>free</a:t>
            </a:r>
          </a:p>
          <a:p>
            <a:r>
              <a:rPr lang="en-US" sz="1100" dirty="0"/>
              <a:t>trial</a:t>
            </a:r>
          </a:p>
          <a:p>
            <a:r>
              <a:rPr lang="en-US" sz="1100" b="1" dirty="0"/>
              <a:t>pay</a:t>
            </a:r>
          </a:p>
          <a:p>
            <a:r>
              <a:rPr lang="en-US" sz="1100" dirty="0"/>
              <a:t>7</a:t>
            </a:r>
          </a:p>
          <a:p>
            <a:r>
              <a:rPr lang="en-US" sz="1100" b="1" dirty="0"/>
              <a:t>subscription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B30E6-71BE-4EC5-B358-046DB37A8431}"/>
              </a:ext>
            </a:extLst>
          </p:cNvPr>
          <p:cNvSpPr txBox="1"/>
          <p:nvPr/>
        </p:nvSpPr>
        <p:spPr>
          <a:xfrm>
            <a:off x="2080418" y="1342877"/>
            <a:ext cx="99318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4:</a:t>
            </a:r>
          </a:p>
          <a:p>
            <a:r>
              <a:rPr lang="en-US" sz="1100" dirty="0"/>
              <a:t>refund</a:t>
            </a:r>
          </a:p>
          <a:p>
            <a:r>
              <a:rPr lang="en-US" sz="1100" dirty="0"/>
              <a:t>cancel</a:t>
            </a:r>
          </a:p>
          <a:p>
            <a:r>
              <a:rPr lang="en-US" sz="1100" b="1" dirty="0"/>
              <a:t>charged</a:t>
            </a:r>
          </a:p>
          <a:p>
            <a:r>
              <a:rPr lang="en-US" sz="1100" b="1" dirty="0"/>
              <a:t>subscription</a:t>
            </a:r>
          </a:p>
          <a:p>
            <a:r>
              <a:rPr lang="en-US" sz="1100" dirty="0"/>
              <a:t>account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1F3DB-FB6E-45DB-8A5A-FC1CAB8B934F}"/>
              </a:ext>
            </a:extLst>
          </p:cNvPr>
          <p:cNvSpPr txBox="1"/>
          <p:nvPr/>
        </p:nvSpPr>
        <p:spPr>
          <a:xfrm>
            <a:off x="94890" y="1827625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Billing Terms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C2ADE-99EB-46C5-9FE0-1FA8308734EA}"/>
              </a:ext>
            </a:extLst>
          </p:cNvPr>
          <p:cNvSpPr/>
          <p:nvPr/>
        </p:nvSpPr>
        <p:spPr>
          <a:xfrm>
            <a:off x="6644149" y="580167"/>
            <a:ext cx="5224001" cy="2902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 (Headings)"/>
              </a:rPr>
              <a:t>1-Star LDA  Model Results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 Topics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Areas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Cross- topic terms: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Subscription, payment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A34B7C-4447-4ECF-B515-3630717D0E45}"/>
              </a:ext>
            </a:extLst>
          </p:cNvPr>
          <p:cNvSpPr txBox="1"/>
          <p:nvPr/>
        </p:nvSpPr>
        <p:spPr>
          <a:xfrm>
            <a:off x="1976899" y="4553083"/>
            <a:ext cx="93440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Topic 3:</a:t>
            </a:r>
          </a:p>
          <a:p>
            <a:r>
              <a:rPr lang="en-US" sz="1100" dirty="0"/>
              <a:t>alarm</a:t>
            </a:r>
          </a:p>
          <a:p>
            <a:r>
              <a:rPr lang="en-US" sz="1100" dirty="0"/>
              <a:t>easy</a:t>
            </a:r>
          </a:p>
          <a:p>
            <a:r>
              <a:rPr lang="en-US" sz="1100" dirty="0"/>
              <a:t>nope</a:t>
            </a:r>
          </a:p>
          <a:p>
            <a:r>
              <a:rPr lang="en-US" sz="1100" dirty="0"/>
              <a:t>asleep</a:t>
            </a:r>
          </a:p>
          <a:p>
            <a:r>
              <a:rPr lang="en-US" sz="1100" dirty="0"/>
              <a:t>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F606C-BB9B-4258-AF90-1206A95A7679}"/>
              </a:ext>
            </a:extLst>
          </p:cNvPr>
          <p:cNvSpPr txBox="1"/>
          <p:nvPr/>
        </p:nvSpPr>
        <p:spPr>
          <a:xfrm>
            <a:off x="390602" y="4367333"/>
            <a:ext cx="175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Ease of use/Features: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8AB8F-06CF-40B4-94AF-D250C35262DB}"/>
              </a:ext>
            </a:extLst>
          </p:cNvPr>
          <p:cNvSpPr txBox="1"/>
          <p:nvPr/>
        </p:nvSpPr>
        <p:spPr>
          <a:xfrm>
            <a:off x="2870852" y="2631050"/>
            <a:ext cx="20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1776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94AD-DAE2-4742-ACA6-69DB3B36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8" y="0"/>
            <a:ext cx="10305436" cy="1143000"/>
          </a:xfrm>
        </p:spPr>
        <p:txBody>
          <a:bodyPr/>
          <a:lstStyle/>
          <a:p>
            <a:r>
              <a:rPr lang="en-US" dirty="0"/>
              <a:t>5-star Vs 1-Star review composition comparison: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1999D0-FA73-4DF4-BDB6-D5F581DB8902}"/>
              </a:ext>
            </a:extLst>
          </p:cNvPr>
          <p:cNvSpPr/>
          <p:nvPr/>
        </p:nvSpPr>
        <p:spPr>
          <a:xfrm>
            <a:off x="152400" y="1739710"/>
            <a:ext cx="5733436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BABAE3-1C3F-4683-8DAF-93EC556D374C}"/>
              </a:ext>
            </a:extLst>
          </p:cNvPr>
          <p:cNvSpPr/>
          <p:nvPr/>
        </p:nvSpPr>
        <p:spPr>
          <a:xfrm>
            <a:off x="5972176" y="1739710"/>
            <a:ext cx="5972174" cy="42492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sz="2800" dirty="0">
              <a:latin typeface="Calibri Light (Headings)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41DDA2D-4689-408C-821F-9309090CC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854240"/>
              </p:ext>
            </p:extLst>
          </p:nvPr>
        </p:nvGraphicFramePr>
        <p:xfrm>
          <a:off x="474995" y="2094260"/>
          <a:ext cx="5039980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97CFE3C-F785-489A-A9A0-70821C7D2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746047"/>
              </p:ext>
            </p:extLst>
          </p:nvPr>
        </p:nvGraphicFramePr>
        <p:xfrm>
          <a:off x="6208431" y="2094260"/>
          <a:ext cx="5440644" cy="3449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477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E2CA-5444-4BD6-A963-18569528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628003"/>
            <a:ext cx="11125200" cy="9144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0" name="Picture Placeholder 9" descr="Magnifying glass">
            <a:extLst>
              <a:ext uri="{FF2B5EF4-FFF2-40B4-BE49-F238E27FC236}">
                <a16:creationId xmlns:a16="http://schemas.microsoft.com/office/drawing/2014/main" id="{989A60F5-70BC-4ED6-9B9C-68B91ED7862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0" y="-28993"/>
            <a:ext cx="4022725" cy="4745038"/>
          </a:xfrm>
        </p:spPr>
      </p:pic>
      <p:pic>
        <p:nvPicPr>
          <p:cNvPr id="12" name="Picture Placeholder 11" descr="Badge Follow">
            <a:extLst>
              <a:ext uri="{FF2B5EF4-FFF2-40B4-BE49-F238E27FC236}">
                <a16:creationId xmlns:a16="http://schemas.microsoft.com/office/drawing/2014/main" id="{986EB377-2B7E-4522-A9B4-80D617C76CB3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>
          <a:xfrm>
            <a:off x="1308186" y="760695"/>
            <a:ext cx="924675" cy="1090696"/>
          </a:xfrm>
        </p:spPr>
      </p:pic>
      <p:pic>
        <p:nvPicPr>
          <p:cNvPr id="14" name="Picture Placeholder 13" descr="Badge Unfollow">
            <a:extLst>
              <a:ext uri="{FF2B5EF4-FFF2-40B4-BE49-F238E27FC236}">
                <a16:creationId xmlns:a16="http://schemas.microsoft.com/office/drawing/2014/main" id="{B7330FCD-226A-4D93-9B43-5A83EA171C9E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>
          <a:xfrm>
            <a:off x="1106277" y="1925838"/>
            <a:ext cx="905085" cy="1067588"/>
          </a:xfr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82D23D0-30A4-4DA3-B9D1-F4C7E58A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95067"/>
            <a:ext cx="11658600" cy="914399"/>
          </a:xfrm>
        </p:spPr>
        <p:txBody>
          <a:bodyPr numCol="2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Ease of use a 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access to relevant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Exploit app-specific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Resolve syncing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clear on trial and payment terms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3AB00B-C502-474F-882B-BE7F4034A2D2}"/>
              </a:ext>
            </a:extLst>
          </p:cNvPr>
          <p:cNvCxnSpPr/>
          <p:nvPr/>
        </p:nvCxnSpPr>
        <p:spPr>
          <a:xfrm>
            <a:off x="298536" y="1876206"/>
            <a:ext cx="232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4134DB-3F2A-40B5-8274-DF47BAD55C57}"/>
              </a:ext>
            </a:extLst>
          </p:cNvPr>
          <p:cNvSpPr txBox="1"/>
          <p:nvPr/>
        </p:nvSpPr>
        <p:spPr>
          <a:xfrm>
            <a:off x="298536" y="849613"/>
            <a:ext cx="100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Identify Positive and Negative Sentiment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F07438-BCB6-49E7-B993-B671697BFD20}"/>
              </a:ext>
            </a:extLst>
          </p:cNvPr>
          <p:cNvSpPr/>
          <p:nvPr/>
        </p:nvSpPr>
        <p:spPr>
          <a:xfrm>
            <a:off x="5515814" y="420032"/>
            <a:ext cx="3647823" cy="3659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UX</a:t>
            </a:r>
          </a:p>
          <a:p>
            <a:pPr algn="ctr"/>
            <a:r>
              <a:rPr lang="en-US" sz="3200" dirty="0"/>
              <a:t>R &amp; D</a:t>
            </a:r>
          </a:p>
          <a:p>
            <a:pPr algn="ctr"/>
            <a:r>
              <a:rPr lang="en-US" sz="3200" dirty="0"/>
              <a:t>Engineering</a:t>
            </a:r>
          </a:p>
          <a:p>
            <a:pPr algn="ctr"/>
            <a:r>
              <a:rPr lang="en-US" sz="3200" dirty="0"/>
              <a:t>Marketing</a:t>
            </a:r>
          </a:p>
          <a:p>
            <a:pPr algn="ctr"/>
            <a:endParaRPr lang="en-US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EA051C2-CB21-43EF-B98F-84769CD8F7A4}"/>
              </a:ext>
            </a:extLst>
          </p:cNvPr>
          <p:cNvSpPr/>
          <p:nvPr/>
        </p:nvSpPr>
        <p:spPr>
          <a:xfrm>
            <a:off x="3498858" y="793299"/>
            <a:ext cx="1745307" cy="23083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24ECB5-165B-44B6-ACE7-75538A6CAB00}"/>
              </a:ext>
            </a:extLst>
          </p:cNvPr>
          <p:cNvSpPr/>
          <p:nvPr/>
        </p:nvSpPr>
        <p:spPr>
          <a:xfrm>
            <a:off x="9512424" y="999043"/>
            <a:ext cx="2327151" cy="253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NexGen 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56E13-D5D4-4254-9D98-9AC4389FADB6}"/>
              </a:ext>
            </a:extLst>
          </p:cNvPr>
          <p:cNvSpPr txBox="1"/>
          <p:nvPr/>
        </p:nvSpPr>
        <p:spPr>
          <a:xfrm>
            <a:off x="3496062" y="1065835"/>
            <a:ext cx="1238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Identify which topic(s)  sentiment aligns with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EC949-720B-432C-95E7-18F40FACB601}"/>
              </a:ext>
            </a:extLst>
          </p:cNvPr>
          <p:cNvSpPr txBox="1"/>
          <p:nvPr/>
        </p:nvSpPr>
        <p:spPr>
          <a:xfrm>
            <a:off x="298536" y="27372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4C37E-465B-4FF1-AC39-FCFC6E6E5DED}"/>
              </a:ext>
            </a:extLst>
          </p:cNvPr>
          <p:cNvSpPr txBox="1"/>
          <p:nvPr/>
        </p:nvSpPr>
        <p:spPr>
          <a:xfrm>
            <a:off x="3311913" y="21751"/>
            <a:ext cx="242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90E2-A095-4632-810A-7FC1BA08BFF6}"/>
              </a:ext>
            </a:extLst>
          </p:cNvPr>
          <p:cNvSpPr/>
          <p:nvPr/>
        </p:nvSpPr>
        <p:spPr>
          <a:xfrm>
            <a:off x="1" y="-6911"/>
            <a:ext cx="3086100" cy="365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CBF38-E5FC-42CF-A7E0-2703ED99430E}"/>
              </a:ext>
            </a:extLst>
          </p:cNvPr>
          <p:cNvSpPr/>
          <p:nvPr/>
        </p:nvSpPr>
        <p:spPr>
          <a:xfrm>
            <a:off x="3086099" y="-10313"/>
            <a:ext cx="2800351" cy="372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14C6B-18CD-4A17-98EC-614163206707}"/>
              </a:ext>
            </a:extLst>
          </p:cNvPr>
          <p:cNvSpPr/>
          <p:nvPr/>
        </p:nvSpPr>
        <p:spPr>
          <a:xfrm>
            <a:off x="5886450" y="-1"/>
            <a:ext cx="6305550" cy="35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FE0A-7545-4699-9148-6C648BB3D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pic>
        <p:nvPicPr>
          <p:cNvPr id="8" name="Picture Placeholder 7" descr="Scroll">
            <a:extLst>
              <a:ext uri="{FF2B5EF4-FFF2-40B4-BE49-F238E27FC236}">
                <a16:creationId xmlns:a16="http://schemas.microsoft.com/office/drawing/2014/main" id="{15FAF510-3060-40A7-9AD8-AE3DDC3CCFE5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11" r="7611"/>
          <a:stretch>
            <a:fillRect/>
          </a:stretch>
        </p:blipFill>
        <p:spPr>
          <a:xfrm>
            <a:off x="-59932" y="170072"/>
            <a:ext cx="4022725" cy="4745038"/>
          </a:xfrm>
        </p:spPr>
      </p:pic>
      <p:pic>
        <p:nvPicPr>
          <p:cNvPr id="10" name="Picture Placeholder 9" descr="Network">
            <a:extLst>
              <a:ext uri="{FF2B5EF4-FFF2-40B4-BE49-F238E27FC236}">
                <a16:creationId xmlns:a16="http://schemas.microsoft.com/office/drawing/2014/main" id="{C1ABA292-CEF3-45FD-9CEC-53D3A7C603BA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611" r="7611"/>
          <a:stretch>
            <a:fillRect/>
          </a:stretch>
        </p:blipFill>
        <p:spPr/>
      </p:pic>
      <p:pic>
        <p:nvPicPr>
          <p:cNvPr id="12" name="Picture Placeholder 11" descr="Run">
            <a:extLst>
              <a:ext uri="{FF2B5EF4-FFF2-40B4-BE49-F238E27FC236}">
                <a16:creationId xmlns:a16="http://schemas.microsoft.com/office/drawing/2014/main" id="{44539E3E-3F69-4819-BD50-EE7860FA5AF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11" r="7611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407B75-2541-4EAA-A450-4407CE0375E5}"/>
              </a:ext>
            </a:extLst>
          </p:cNvPr>
          <p:cNvSpPr txBox="1"/>
          <p:nvPr/>
        </p:nvSpPr>
        <p:spPr>
          <a:xfrm>
            <a:off x="1062734" y="735289"/>
            <a:ext cx="279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Groups of Words </a:t>
            </a:r>
          </a:p>
          <a:p>
            <a:r>
              <a:rPr lang="en-US" dirty="0"/>
              <a:t>v. Terms aka N-Grams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940AE-D88F-44B7-B889-A5429F1AA897}"/>
              </a:ext>
            </a:extLst>
          </p:cNvPr>
          <p:cNvSpPr txBox="1"/>
          <p:nvPr/>
        </p:nvSpPr>
        <p:spPr>
          <a:xfrm>
            <a:off x="4739018" y="1058454"/>
            <a:ext cx="14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Refinement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36000D-6C2F-4B83-8D0F-3EAC8CAD0FB9}"/>
              </a:ext>
            </a:extLst>
          </p:cNvPr>
          <p:cNvSpPr txBox="1"/>
          <p:nvPr/>
        </p:nvSpPr>
        <p:spPr>
          <a:xfrm>
            <a:off x="8229207" y="3784329"/>
            <a:ext cx="237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App-Specific Modeling</a:t>
            </a:r>
          </a:p>
        </p:txBody>
      </p:sp>
    </p:spTree>
    <p:extLst>
      <p:ext uri="{BB962C8B-B14F-4D97-AF65-F5344CB8AC3E}">
        <p14:creationId xmlns:p14="http://schemas.microsoft.com/office/powerpoint/2010/main" val="8877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0606-2A6E-410C-A7ED-0DEB1B56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2E3F-D770-4E10-8D6A-81CA03759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Visit: for code  visit: for dashboard</a:t>
            </a:r>
          </a:p>
        </p:txBody>
      </p:sp>
    </p:spTree>
    <p:extLst>
      <p:ext uri="{BB962C8B-B14F-4D97-AF65-F5344CB8AC3E}">
        <p14:creationId xmlns:p14="http://schemas.microsoft.com/office/powerpoint/2010/main" val="19166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Health and wellness apps</a:t>
            </a:r>
          </a:p>
          <a:p>
            <a:r>
              <a:rPr lang="en-US" dirty="0"/>
              <a:t>User review insight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6026"/>
            <a:ext cx="9144000" cy="1143000"/>
          </a:xfrm>
        </p:spPr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229" y="1199026"/>
            <a:ext cx="9766495" cy="5277974"/>
          </a:xfrm>
        </p:spPr>
        <p:txBody>
          <a:bodyPr/>
          <a:lstStyle/>
          <a:p>
            <a:r>
              <a:rPr lang="en-US" dirty="0"/>
              <a:t>Mobile application programs focusing on various aspects of promoting digital health</a:t>
            </a:r>
          </a:p>
          <a:p>
            <a:r>
              <a:rPr lang="en-US" dirty="0"/>
              <a:t>Categories/Examples: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Positive user sentiment                  key component of conversion rate.</a:t>
            </a:r>
          </a:p>
          <a:p>
            <a:r>
              <a:rPr lang="en-US" dirty="0"/>
              <a:t>Top 5 Grossing Health/Wellness Apps on Google Play: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E2E25-8B63-4D4E-BEB6-2D54BCECEAD2}"/>
              </a:ext>
            </a:extLst>
          </p:cNvPr>
          <p:cNvSpPr txBox="1"/>
          <p:nvPr/>
        </p:nvSpPr>
        <p:spPr>
          <a:xfrm>
            <a:off x="2194120" y="2073178"/>
            <a:ext cx="7594208" cy="11079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Sports/Fitness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Diet Nutrition/Weight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Stress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/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Medical Tracking, Community, and Services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EA046-3666-41E0-9232-234B27C9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3970397"/>
            <a:ext cx="9496425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7457B-E4DA-4F69-93B9-6F26FAC12D1D}"/>
              </a:ext>
            </a:extLst>
          </p:cNvPr>
          <p:cNvSpPr txBox="1"/>
          <p:nvPr/>
        </p:nvSpPr>
        <p:spPr>
          <a:xfrm>
            <a:off x="2194120" y="3737443"/>
            <a:ext cx="69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42440-C8B5-41FA-9F4A-2AB3011D92EE}"/>
              </a:ext>
            </a:extLst>
          </p:cNvPr>
          <p:cNvSpPr txBox="1"/>
          <p:nvPr/>
        </p:nvSpPr>
        <p:spPr>
          <a:xfrm>
            <a:off x="3803845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MyFitnessPal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C8C07-520E-428E-9CC9-5E5F7E940A33}"/>
              </a:ext>
            </a:extLst>
          </p:cNvPr>
          <p:cNvSpPr txBox="1"/>
          <p:nvPr/>
        </p:nvSpPr>
        <p:spPr>
          <a:xfrm>
            <a:off x="5687708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C6271-5828-4E9B-B119-578458D4BC76}"/>
              </a:ext>
            </a:extLst>
          </p:cNvPr>
          <p:cNvSpPr txBox="1"/>
          <p:nvPr/>
        </p:nvSpPr>
        <p:spPr>
          <a:xfrm>
            <a:off x="7491707" y="3716051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BetterMe(Me)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F3B8D-D0F6-4D84-B39D-ACC0F99403F6}"/>
              </a:ext>
            </a:extLst>
          </p:cNvPr>
          <p:cNvSpPr txBox="1"/>
          <p:nvPr/>
        </p:nvSpPr>
        <p:spPr>
          <a:xfrm>
            <a:off x="9531740" y="3720740"/>
            <a:ext cx="175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FitBit</a:t>
            </a:r>
          </a:p>
        </p:txBody>
      </p:sp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7516C2D7-456F-4AA9-8CDA-55206FC5A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022" y="2431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cap="all" baseline="0">
                <a:latin typeface="+mj-lt"/>
                <a:ea typeface="+mj-ea"/>
                <a:cs typeface="+mj-cs"/>
              </a:rPr>
              <a:t>Across the board,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reviewers </a:t>
            </a:r>
            <a:br>
              <a:rPr lang="en-US" sz="2600" kern="1200" cap="all" baseline="0">
                <a:latin typeface="+mj-lt"/>
                <a:ea typeface="+mj-ea"/>
                <a:cs typeface="+mj-cs"/>
              </a:rPr>
            </a:br>
            <a:r>
              <a:rPr lang="en-US" sz="2600" kern="1200" cap="all" baseline="0">
                <a:latin typeface="+mj-lt"/>
                <a:ea typeface="+mj-ea"/>
                <a:cs typeface="+mj-cs"/>
              </a:rPr>
              <a:t>rate wellness apps 5 or 1 stars most frequently when it comes to most relevant reviews: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89474-D90E-457D-93A8-1189C8BC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588"/>
            <a:ext cx="8101584" cy="5488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513AF-1700-40EA-92BF-BE222DB8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25"/>
            <a:ext cx="8429625" cy="6515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71CBED-5317-42E0-A00E-C30425879284}"/>
              </a:ext>
            </a:extLst>
          </p:cNvPr>
          <p:cNvSpPr/>
          <p:nvPr/>
        </p:nvSpPr>
        <p:spPr>
          <a:xfrm>
            <a:off x="0" y="619125"/>
            <a:ext cx="2681555" cy="583923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E7AE0A9-9073-4142-80B5-D92CCCA7EB8A}"/>
              </a:ext>
            </a:extLst>
          </p:cNvPr>
          <p:cNvSpPr/>
          <p:nvPr/>
        </p:nvSpPr>
        <p:spPr>
          <a:xfrm>
            <a:off x="5089855" y="3918280"/>
            <a:ext cx="200025" cy="200293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C62D1-8B0C-4123-BA8D-1663C4974385}"/>
              </a:ext>
            </a:extLst>
          </p:cNvPr>
          <p:cNvSpPr/>
          <p:nvPr/>
        </p:nvSpPr>
        <p:spPr>
          <a:xfrm>
            <a:off x="8098230" y="0"/>
            <a:ext cx="4121542" cy="64583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THE SAME PATTERN CARRIED THROUGH EACH INDIVIDUAL APP, WITH ONE EXCEPTION.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509DC-48AD-41CE-A25B-349D47F17BC3}"/>
              </a:ext>
            </a:extLst>
          </p:cNvPr>
          <p:cNvSpPr/>
          <p:nvPr/>
        </p:nvSpPr>
        <p:spPr>
          <a:xfrm>
            <a:off x="5332288" y="3429000"/>
            <a:ext cx="2765942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21C31-B324-4A9F-A597-C12EDC4EF2C6}"/>
              </a:ext>
            </a:extLst>
          </p:cNvPr>
          <p:cNvSpPr txBox="1"/>
          <p:nvPr/>
        </p:nvSpPr>
        <p:spPr>
          <a:xfrm>
            <a:off x="5332288" y="3940998"/>
            <a:ext cx="249905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Surprising that FitBit rendered more one-star reviews than 5s by more than 2X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79A25B-E795-4ADA-BB1A-E8D172FAEF28}"/>
              </a:ext>
            </a:extLst>
          </p:cNvPr>
          <p:cNvCxnSpPr>
            <a:cxnSpLocks/>
          </p:cNvCxnSpPr>
          <p:nvPr/>
        </p:nvCxnSpPr>
        <p:spPr>
          <a:xfrm>
            <a:off x="8222751" y="4109664"/>
            <a:ext cx="23493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5BA7CE-8A39-4F47-86B0-44B459753A0D}"/>
              </a:ext>
            </a:extLst>
          </p:cNvPr>
          <p:cNvCxnSpPr>
            <a:cxnSpLocks/>
          </p:cNvCxnSpPr>
          <p:nvPr/>
        </p:nvCxnSpPr>
        <p:spPr>
          <a:xfrm>
            <a:off x="3907312" y="2290389"/>
            <a:ext cx="13825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review? </a:t>
            </a:r>
            <a:br>
              <a:rPr lang="en-US" dirty="0"/>
            </a:br>
            <a:r>
              <a:rPr lang="en-US" dirty="0"/>
              <a:t>Methodology: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processing, support vector classification and ‘clustering’</a:t>
            </a:r>
          </a:p>
          <a:p>
            <a:r>
              <a:rPr lang="en-US" sz="1600" dirty="0"/>
              <a:t>a.k.a.</a:t>
            </a:r>
          </a:p>
          <a:p>
            <a:r>
              <a:rPr lang="en-US" sz="1600" dirty="0"/>
              <a:t>(NLP, </a:t>
            </a:r>
            <a:r>
              <a:rPr lang="en-US" sz="1600" dirty="0" err="1"/>
              <a:t>lsvc</a:t>
            </a:r>
            <a:r>
              <a:rPr lang="en-US" sz="1600" dirty="0"/>
              <a:t>, &amp; </a:t>
            </a:r>
            <a:r>
              <a:rPr lang="en-US" sz="1600" dirty="0" err="1"/>
              <a:t>lda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8884C-B446-4350-9A90-DC1054FB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79" y="590923"/>
            <a:ext cx="5476442" cy="3264104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3AED9A-D47C-4FAC-A4CF-67E8D89D9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1674" y="1514474"/>
            <a:ext cx="2095501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examining review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Natural Language Processing:</a:t>
            </a:r>
          </a:p>
          <a:p>
            <a:pPr lvl="1"/>
            <a:r>
              <a:rPr lang="en-US" dirty="0"/>
              <a:t>Makes words </a:t>
            </a:r>
            <a:r>
              <a:rPr lang="en-US" dirty="0">
                <a:sym typeface="Wingdings" panose="05000000000000000000" pitchFamily="2" charset="2"/>
              </a:rPr>
              <a:t>’Vectors’</a:t>
            </a:r>
            <a:endParaRPr lang="en-US" dirty="0"/>
          </a:p>
          <a:p>
            <a:r>
              <a:rPr lang="en-US" dirty="0"/>
              <a:t>Support Vector Machine Classification</a:t>
            </a:r>
          </a:p>
          <a:p>
            <a:pPr lvl="1"/>
            <a:r>
              <a:rPr lang="en-US" dirty="0"/>
              <a:t>Vectors </a:t>
            </a:r>
            <a:r>
              <a:rPr lang="en-US" dirty="0">
                <a:sym typeface="Wingdings" panose="05000000000000000000" pitchFamily="2" charset="2"/>
              </a:rPr>
              <a:t>Classification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‘Positive’, ‘Negative’ or ‘Neutral’</a:t>
            </a:r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Looks for patterns in terms based on how they ‘relate’ to each other.</a:t>
            </a:r>
          </a:p>
          <a:p>
            <a:pPr lvl="1"/>
            <a:r>
              <a:rPr lang="en-US" dirty="0"/>
              <a:t>LDA: Latent Dirichlet Allocation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787435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425" y="93845"/>
            <a:ext cx="5393745" cy="974089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Results: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8D1566-C6D3-4283-8034-BDFAF121F633}"/>
              </a:ext>
            </a:extLst>
          </p:cNvPr>
          <p:cNvSpPr txBox="1">
            <a:spLocks/>
          </p:cNvSpPr>
          <p:nvPr/>
        </p:nvSpPr>
        <p:spPr>
          <a:xfrm>
            <a:off x="6829425" y="214260"/>
            <a:ext cx="4733925" cy="2354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005B9D-59CC-414C-AD3A-EAECBABE0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97108"/>
              </p:ext>
            </p:extLst>
          </p:nvPr>
        </p:nvGraphicFramePr>
        <p:xfrm>
          <a:off x="7296893" y="580890"/>
          <a:ext cx="3675907" cy="1533522"/>
        </p:xfrm>
        <a:graphic>
          <a:graphicData uri="http://schemas.openxmlformats.org/drawingml/2006/table">
            <a:tbl>
              <a:tblPr/>
              <a:tblGrid>
                <a:gridCol w="1552050">
                  <a:extLst>
                    <a:ext uri="{9D8B030D-6E8A-4147-A177-3AD203B41FA5}">
                      <a16:colId xmlns:a16="http://schemas.microsoft.com/office/drawing/2014/main" val="1821391024"/>
                    </a:ext>
                  </a:extLst>
                </a:gridCol>
                <a:gridCol w="1000663">
                  <a:extLst>
                    <a:ext uri="{9D8B030D-6E8A-4147-A177-3AD203B41FA5}">
                      <a16:colId xmlns:a16="http://schemas.microsoft.com/office/drawing/2014/main" val="1060942283"/>
                    </a:ext>
                  </a:extLst>
                </a:gridCol>
                <a:gridCol w="1123194">
                  <a:extLst>
                    <a:ext uri="{9D8B030D-6E8A-4147-A177-3AD203B41FA5}">
                      <a16:colId xmlns:a16="http://schemas.microsoft.com/office/drawing/2014/main" val="1200829627"/>
                    </a:ext>
                  </a:extLst>
                </a:gridCol>
              </a:tblGrid>
              <a:tr h="69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Class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Baseline 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lSVC</a:t>
                      </a:r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b="1" i="0" u="none" strike="noStrike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Biome" panose="020B0502040204020203" pitchFamily="34" charset="0"/>
                          <a:cs typeface="Biome" panose="020B0502040204020203" pitchFamily="34" charset="0"/>
                        </a:rPr>
                        <a:t>Values: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64849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20822"/>
                  </a:ext>
                </a:extLst>
              </a:tr>
              <a:tr h="276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964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 Sentiment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0593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88307D8-1250-483A-92D6-DF18E80AE466}"/>
              </a:ext>
            </a:extLst>
          </p:cNvPr>
          <p:cNvSpPr txBox="1"/>
          <p:nvPr/>
        </p:nvSpPr>
        <p:spPr>
          <a:xfrm>
            <a:off x="488617" y="1300697"/>
            <a:ext cx="690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lSVC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Linear Support Vector Classification</a:t>
            </a:r>
          </a:p>
          <a:p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6BBBF5-C8FE-4522-B99A-2BAB7D6DD98A}"/>
              </a:ext>
            </a:extLst>
          </p:cNvPr>
          <p:cNvGrpSpPr/>
          <p:nvPr/>
        </p:nvGrpSpPr>
        <p:grpSpPr>
          <a:xfrm>
            <a:off x="6096000" y="2347175"/>
            <a:ext cx="5984869" cy="3929935"/>
            <a:chOff x="6096000" y="2347175"/>
            <a:chExt cx="5984869" cy="39299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76DA67-8123-401D-806D-9CD66AF0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47175"/>
              <a:ext cx="5984869" cy="3929935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0892EE-76E3-4F80-B6C2-42D9A9C24428}"/>
                </a:ext>
              </a:extLst>
            </p:cNvPr>
            <p:cNvSpPr/>
            <p:nvPr/>
          </p:nvSpPr>
          <p:spPr>
            <a:xfrm>
              <a:off x="6871465" y="5226154"/>
              <a:ext cx="34733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45EFA-5744-4C86-B61A-A6126643EC7A}"/>
                </a:ext>
              </a:extLst>
            </p:cNvPr>
            <p:cNvSpPr/>
            <p:nvPr/>
          </p:nvSpPr>
          <p:spPr>
            <a:xfrm>
              <a:off x="6619875" y="328831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EE43CA-E829-4BED-9739-3DF87E19FAC4}"/>
                </a:ext>
              </a:extLst>
            </p:cNvPr>
            <p:cNvSpPr/>
            <p:nvPr/>
          </p:nvSpPr>
          <p:spPr>
            <a:xfrm>
              <a:off x="6619875" y="342900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962DAC-FFC0-46E9-92AF-9FF13720BC1C}"/>
                </a:ext>
              </a:extLst>
            </p:cNvPr>
            <p:cNvSpPr/>
            <p:nvPr/>
          </p:nvSpPr>
          <p:spPr>
            <a:xfrm>
              <a:off x="6664991" y="3759020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B50708-345A-46B0-8CC5-DCF12246E95A}"/>
                </a:ext>
              </a:extLst>
            </p:cNvPr>
            <p:cNvSpPr/>
            <p:nvPr/>
          </p:nvSpPr>
          <p:spPr>
            <a:xfrm>
              <a:off x="6635265" y="4050645"/>
              <a:ext cx="598924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80F710-7B00-4E2D-A05B-EAC06DA9252F}"/>
                </a:ext>
              </a:extLst>
            </p:cNvPr>
            <p:cNvSpPr/>
            <p:nvPr/>
          </p:nvSpPr>
          <p:spPr>
            <a:xfrm>
              <a:off x="6482715" y="4346883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A7FDE2-86F6-4242-921B-7039DA4657F2}"/>
                </a:ext>
              </a:extLst>
            </p:cNvPr>
            <p:cNvSpPr/>
            <p:nvPr/>
          </p:nvSpPr>
          <p:spPr>
            <a:xfrm>
              <a:off x="6512248" y="477510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E6E6C14-8204-42B5-8E5F-2488C40FADF5}"/>
                </a:ext>
              </a:extLst>
            </p:cNvPr>
            <p:cNvSpPr/>
            <p:nvPr/>
          </p:nvSpPr>
          <p:spPr>
            <a:xfrm>
              <a:off x="6422336" y="2994384"/>
              <a:ext cx="814178" cy="1945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AA0AB62-5610-4D6A-840E-5C61921D7F7D}"/>
              </a:ext>
            </a:extLst>
          </p:cNvPr>
          <p:cNvSpPr/>
          <p:nvPr/>
        </p:nvSpPr>
        <p:spPr>
          <a:xfrm>
            <a:off x="714375" y="4159737"/>
            <a:ext cx="519553" cy="168582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ACFB4E-0A55-4C0D-8383-673BE58B84F0}"/>
              </a:ext>
            </a:extLst>
          </p:cNvPr>
          <p:cNvGrpSpPr/>
          <p:nvPr/>
        </p:nvGrpSpPr>
        <p:grpSpPr>
          <a:xfrm>
            <a:off x="74337" y="2347175"/>
            <a:ext cx="6348000" cy="4107573"/>
            <a:chOff x="74336" y="2347175"/>
            <a:chExt cx="6408379" cy="41075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EA20C8-F55F-4D1A-93F6-C2AA7A6AE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36" y="2347175"/>
              <a:ext cx="6408379" cy="410757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63C4B4-869D-4133-A582-6F02BC93568C}"/>
                </a:ext>
              </a:extLst>
            </p:cNvPr>
            <p:cNvSpPr/>
            <p:nvPr/>
          </p:nvSpPr>
          <p:spPr>
            <a:xfrm>
              <a:off x="507311" y="2784834"/>
              <a:ext cx="814178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2D197B-E858-4A66-BB8E-3502D886D705}"/>
                </a:ext>
              </a:extLst>
            </p:cNvPr>
            <p:cNvSpPr/>
            <p:nvPr/>
          </p:nvSpPr>
          <p:spPr>
            <a:xfrm>
              <a:off x="507310" y="3543480"/>
              <a:ext cx="726619" cy="194514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A0066C-AFA5-4CEC-B128-266A542EE2F8}"/>
                </a:ext>
              </a:extLst>
            </p:cNvPr>
            <p:cNvSpPr/>
            <p:nvPr/>
          </p:nvSpPr>
          <p:spPr>
            <a:xfrm>
              <a:off x="800100" y="3695880"/>
              <a:ext cx="333375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BC4913-F694-4381-B885-38F2DAE5D973}"/>
                </a:ext>
              </a:extLst>
            </p:cNvPr>
            <p:cNvSpPr/>
            <p:nvPr/>
          </p:nvSpPr>
          <p:spPr>
            <a:xfrm>
              <a:off x="714375" y="4016862"/>
              <a:ext cx="519553" cy="168582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C0E302-6844-4AF0-8A96-A21A79C19BEF}"/>
                </a:ext>
              </a:extLst>
            </p:cNvPr>
            <p:cNvSpPr/>
            <p:nvPr/>
          </p:nvSpPr>
          <p:spPr>
            <a:xfrm>
              <a:off x="507310" y="4289407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D04F61-F2E7-4180-98D6-9F5F4FA033A9}"/>
                </a:ext>
              </a:extLst>
            </p:cNvPr>
            <p:cNvSpPr/>
            <p:nvPr/>
          </p:nvSpPr>
          <p:spPr>
            <a:xfrm>
              <a:off x="512513" y="4765345"/>
              <a:ext cx="726618" cy="181787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0AEA1-A32E-4475-99B9-A5DAD55ADC90}"/>
                </a:ext>
              </a:extLst>
            </p:cNvPr>
            <p:cNvSpPr/>
            <p:nvPr/>
          </p:nvSpPr>
          <p:spPr>
            <a:xfrm>
              <a:off x="619125" y="5384158"/>
              <a:ext cx="658584" cy="162801"/>
            </a:xfrm>
            <a:prstGeom prst="ellipse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3BEFF-662E-4B04-A06F-4DEB0131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04" y="739738"/>
            <a:ext cx="7123686" cy="59949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6758" y="2758368"/>
            <a:ext cx="3125787" cy="28772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Positive  sentiment cluster</a:t>
            </a:r>
            <a:br>
              <a:rPr lang="en-US" dirty="0"/>
            </a:br>
            <a:r>
              <a:rPr lang="en-US" dirty="0"/>
              <a:t>analysis using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latent Dirichlet allocation – L.D.A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CBFAE8B-250C-4822-88FB-C22F88CA3F6D}"/>
              </a:ext>
            </a:extLst>
          </p:cNvPr>
          <p:cNvSpPr/>
          <p:nvPr/>
        </p:nvSpPr>
        <p:spPr>
          <a:xfrm>
            <a:off x="158749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C1C5FF4-9886-4437-9D88-64371F3FF419}"/>
              </a:ext>
            </a:extLst>
          </p:cNvPr>
          <p:cNvSpPr/>
          <p:nvPr/>
        </p:nvSpPr>
        <p:spPr>
          <a:xfrm>
            <a:off x="190678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0A8418B-E46A-4467-8B4A-D715A6999F1A}"/>
              </a:ext>
            </a:extLst>
          </p:cNvPr>
          <p:cNvSpPr/>
          <p:nvPr/>
        </p:nvSpPr>
        <p:spPr>
          <a:xfrm>
            <a:off x="2238359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76B8BA3-41D5-42C0-8865-A84FC04EA265}"/>
              </a:ext>
            </a:extLst>
          </p:cNvPr>
          <p:cNvSpPr/>
          <p:nvPr/>
        </p:nvSpPr>
        <p:spPr>
          <a:xfrm>
            <a:off x="2580550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FAC5642-6F47-4B8C-8680-FFB2B249025E}"/>
              </a:ext>
            </a:extLst>
          </p:cNvPr>
          <p:cNvSpPr/>
          <p:nvPr/>
        </p:nvSpPr>
        <p:spPr>
          <a:xfrm>
            <a:off x="2919201" y="1596302"/>
            <a:ext cx="319299" cy="32774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Help">
            <a:extLst>
              <a:ext uri="{FF2B5EF4-FFF2-40B4-BE49-F238E27FC236}">
                <a16:creationId xmlns:a16="http://schemas.microsoft.com/office/drawing/2014/main" id="{3DFC9D1C-48DA-477E-8DC1-12DB05FD2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95045" cy="1295045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C2DE655-DF9D-4290-9198-5478AB3E8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730" y="647522"/>
            <a:ext cx="5245420" cy="12950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hat are the most frequent terms used in a     </a:t>
            </a:r>
          </a:p>
          <a:p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            5 - star  review?</a:t>
            </a:r>
          </a:p>
        </p:txBody>
      </p:sp>
      <p:pic>
        <p:nvPicPr>
          <p:cNvPr id="17" name="Graphic 16" descr="Help">
            <a:extLst>
              <a:ext uri="{FF2B5EF4-FFF2-40B4-BE49-F238E27FC236}">
                <a16:creationId xmlns:a16="http://schemas.microsoft.com/office/drawing/2014/main" id="{E1AB747C-655F-441C-A7B1-3A8485066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5325" y="161925"/>
            <a:ext cx="1295045" cy="1295045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9C3308D-460F-4DA7-8A08-D4B4AAEDA622}"/>
              </a:ext>
            </a:extLst>
          </p:cNvPr>
          <p:cNvSpPr txBox="1">
            <a:spLocks/>
          </p:cNvSpPr>
          <p:nvPr/>
        </p:nvSpPr>
        <p:spPr>
          <a:xfrm>
            <a:off x="9481034" y="373540"/>
            <a:ext cx="2291511" cy="9215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What trends are observed by comparing words used in relation to the rating?</a:t>
            </a:r>
          </a:p>
        </p:txBody>
      </p:sp>
    </p:spTree>
    <p:extLst>
      <p:ext uri="{BB962C8B-B14F-4D97-AF65-F5344CB8AC3E}">
        <p14:creationId xmlns:p14="http://schemas.microsoft.com/office/powerpoint/2010/main" val="35044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8" grpId="0"/>
    </p:bld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951</Words>
  <Application>Microsoft Office PowerPoint</Application>
  <PresentationFormat>Widescreen</PresentationFormat>
  <Paragraphs>252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Agency FB</vt:lpstr>
      <vt:lpstr>Aharoni</vt:lpstr>
      <vt:lpstr>Arial</vt:lpstr>
      <vt:lpstr>Biome</vt:lpstr>
      <vt:lpstr>Calibri</vt:lpstr>
      <vt:lpstr>Calibri Light</vt:lpstr>
      <vt:lpstr>Calibri Light (Headings)</vt:lpstr>
      <vt:lpstr>Health Fitness 16x9</vt:lpstr>
      <vt:lpstr>Health and wellness app review</vt:lpstr>
      <vt:lpstr>Background:</vt:lpstr>
      <vt:lpstr>Background:</vt:lpstr>
      <vt:lpstr>Across the board,  reviewers  rate wellness apps 5 or 1 stars most frequently when it comes to most relevant reviews:</vt:lpstr>
      <vt:lpstr>PowerPoint Presentation</vt:lpstr>
      <vt:lpstr>What’s in a review?  Methodology:</vt:lpstr>
      <vt:lpstr>The process of examining review content</vt:lpstr>
      <vt:lpstr>Results:</vt:lpstr>
      <vt:lpstr>Positive  sentiment cluster analysis using   latent Dirichlet allocation – L.D.A</vt:lpstr>
      <vt:lpstr>PowerPoint Presentation</vt:lpstr>
      <vt:lpstr>Negative  sentiment analysis using  Latent Dirichlet allocation – L.D.A.    </vt:lpstr>
      <vt:lpstr>PowerPoint Presentation</vt:lpstr>
      <vt:lpstr>5-star Vs 1-Star review composition comparison:</vt:lpstr>
      <vt:lpstr>recommendations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wellness app review</dc:title>
  <dc:creator>Andrea Osika -X (aosika - BAY AREA TECHWORKERS at Cisco)</dc:creator>
  <cp:lastModifiedBy>Andrea Osika -X (aosika - BAY AREA TECHWORKERS at Cisco)</cp:lastModifiedBy>
  <cp:revision>15</cp:revision>
  <dcterms:created xsi:type="dcterms:W3CDTF">2020-08-07T22:38:34Z</dcterms:created>
  <dcterms:modified xsi:type="dcterms:W3CDTF">2020-08-14T20:46:26Z</dcterms:modified>
</cp:coreProperties>
</file>