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2" r:id="rId5"/>
    <p:sldId id="260" r:id="rId6"/>
    <p:sldId id="259" r:id="rId7"/>
    <p:sldId id="265" r:id="rId8"/>
    <p:sldId id="263"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3438" autoAdjust="0"/>
  </p:normalViewPr>
  <p:slideViewPr>
    <p:cSldViewPr snapToGrid="0">
      <p:cViewPr varScale="1">
        <p:scale>
          <a:sx n="59" d="100"/>
          <a:sy n="59" d="100"/>
        </p:scale>
        <p:origin x="9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288E50-602C-4694-A158-A2CC18C4EE0E}" type="doc">
      <dgm:prSet loTypeId="urn:microsoft.com/office/officeart/2005/8/layout/hList7" loCatId="list" qsTypeId="urn:microsoft.com/office/officeart/2005/8/quickstyle/simple1" qsCatId="simple" csTypeId="urn:microsoft.com/office/officeart/2005/8/colors/accent1_2" csCatId="accent1" phldr="1"/>
      <dgm:spPr/>
    </dgm:pt>
    <dgm:pt modelId="{3EC9E6CA-90B7-4BCC-A1E7-E2A62794E990}">
      <dgm:prSet phldrT="[Text]" custT="1"/>
      <dgm:spPr/>
      <dgm:t>
        <a:bodyPr/>
        <a:lstStyle/>
        <a:p>
          <a:r>
            <a:rPr lang="en-US" sz="1800" dirty="0"/>
            <a:t>&gt;4 </a:t>
          </a:r>
          <a:r>
            <a:rPr lang="en-US" sz="1800" b="1" dirty="0"/>
            <a:t>doesn’t meet code</a:t>
          </a:r>
        </a:p>
        <a:p>
          <a:r>
            <a:rPr lang="en-US" sz="1800" dirty="0"/>
            <a:t>5 – 6 </a:t>
          </a:r>
        </a:p>
        <a:p>
          <a:r>
            <a:rPr lang="en-US" sz="1800" dirty="0"/>
            <a:t>Lowest meeting code</a:t>
          </a:r>
        </a:p>
      </dgm:t>
    </dgm:pt>
    <dgm:pt modelId="{9A9308D9-F31F-4342-8258-A9E04EB0132B}" type="parTrans" cxnId="{FC491037-DA84-4BD4-850F-66377F973EA2}">
      <dgm:prSet/>
      <dgm:spPr/>
      <dgm:t>
        <a:bodyPr/>
        <a:lstStyle/>
        <a:p>
          <a:endParaRPr lang="en-US"/>
        </a:p>
      </dgm:t>
    </dgm:pt>
    <dgm:pt modelId="{964EF751-2677-40EB-B44F-E6E5F8A52C78}" type="sibTrans" cxnId="{FC491037-DA84-4BD4-850F-66377F973EA2}">
      <dgm:prSet/>
      <dgm:spPr/>
      <dgm:t>
        <a:bodyPr/>
        <a:lstStyle/>
        <a:p>
          <a:endParaRPr lang="en-US"/>
        </a:p>
      </dgm:t>
    </dgm:pt>
    <dgm:pt modelId="{DF9F0D04-6D4E-4171-95E1-A1442CDD4C2D}">
      <dgm:prSet phldrT="[Text]" custT="1"/>
      <dgm:spPr/>
      <dgm:t>
        <a:bodyPr/>
        <a:lstStyle/>
        <a:p>
          <a:r>
            <a:rPr lang="en-US" sz="2400" dirty="0"/>
            <a:t>7 – 9</a:t>
          </a:r>
        </a:p>
        <a:p>
          <a:r>
            <a:rPr lang="en-US" sz="1800" dirty="0"/>
            <a:t>Average</a:t>
          </a:r>
        </a:p>
        <a:p>
          <a:r>
            <a:rPr lang="en-US" sz="1800" dirty="0"/>
            <a:t>construction and materials</a:t>
          </a:r>
        </a:p>
      </dgm:t>
    </dgm:pt>
    <dgm:pt modelId="{B37F29F5-7167-4E68-8D22-9120034FBE23}" type="parTrans" cxnId="{BFB1B8A5-ADE1-49CF-B1D5-560E65049565}">
      <dgm:prSet/>
      <dgm:spPr/>
      <dgm:t>
        <a:bodyPr/>
        <a:lstStyle/>
        <a:p>
          <a:endParaRPr lang="en-US"/>
        </a:p>
      </dgm:t>
    </dgm:pt>
    <dgm:pt modelId="{3C841390-10F4-4DD1-93A0-9D46CDF6C30D}" type="sibTrans" cxnId="{BFB1B8A5-ADE1-49CF-B1D5-560E65049565}">
      <dgm:prSet/>
      <dgm:spPr/>
      <dgm:t>
        <a:bodyPr/>
        <a:lstStyle/>
        <a:p>
          <a:endParaRPr lang="en-US"/>
        </a:p>
      </dgm:t>
    </dgm:pt>
    <dgm:pt modelId="{55B94AFF-7CC1-4464-925C-B263168FA98F}">
      <dgm:prSet phldrT="[Text]" custT="1"/>
      <dgm:spPr/>
      <dgm:t>
        <a:bodyPr/>
        <a:lstStyle/>
        <a:p>
          <a:endParaRPr lang="en-US" sz="1800" dirty="0"/>
        </a:p>
        <a:p>
          <a:r>
            <a:rPr lang="en-US" sz="2400" dirty="0"/>
            <a:t>10 +</a:t>
          </a:r>
        </a:p>
        <a:p>
          <a:r>
            <a:rPr lang="en-US" sz="1800" dirty="0"/>
            <a:t>Quality finishes and fixtures, Custom Design &amp; Superior</a:t>
          </a:r>
        </a:p>
        <a:p>
          <a:endParaRPr lang="en-US" sz="1200" dirty="0"/>
        </a:p>
      </dgm:t>
    </dgm:pt>
    <dgm:pt modelId="{F07986E8-B8B4-4C97-A25B-4D467835E340}" type="parTrans" cxnId="{77F738F0-10EF-484F-A8E6-EB08E7A41E60}">
      <dgm:prSet/>
      <dgm:spPr/>
      <dgm:t>
        <a:bodyPr/>
        <a:lstStyle/>
        <a:p>
          <a:endParaRPr lang="en-US"/>
        </a:p>
      </dgm:t>
    </dgm:pt>
    <dgm:pt modelId="{8EFE78E4-B81C-4EE4-BA8D-98B8BFF6F21A}" type="sibTrans" cxnId="{77F738F0-10EF-484F-A8E6-EB08E7A41E60}">
      <dgm:prSet/>
      <dgm:spPr/>
      <dgm:t>
        <a:bodyPr/>
        <a:lstStyle/>
        <a:p>
          <a:endParaRPr lang="en-US"/>
        </a:p>
      </dgm:t>
    </dgm:pt>
    <dgm:pt modelId="{A6BA808D-18ED-496B-A2F0-864C5B8A9D46}" type="pres">
      <dgm:prSet presAssocID="{98288E50-602C-4694-A158-A2CC18C4EE0E}" presName="Name0" presStyleCnt="0">
        <dgm:presLayoutVars>
          <dgm:dir/>
          <dgm:resizeHandles val="exact"/>
        </dgm:presLayoutVars>
      </dgm:prSet>
      <dgm:spPr/>
    </dgm:pt>
    <dgm:pt modelId="{7D5EA86C-CAB0-41F0-AE46-0040A7A0E4F9}" type="pres">
      <dgm:prSet presAssocID="{98288E50-602C-4694-A158-A2CC18C4EE0E}" presName="fgShape" presStyleLbl="fgShp" presStyleIdx="0" presStyleCnt="1" custScaleX="108696" custScaleY="159054" custLinFactNeighborX="3446" custLinFactNeighborY="17265"/>
      <dgm:spPr>
        <a:solidFill>
          <a:schemeClr val="tx1"/>
        </a:solidFill>
      </dgm:spPr>
    </dgm:pt>
    <dgm:pt modelId="{F42A3180-700A-438C-A861-4B000AE2ECF2}" type="pres">
      <dgm:prSet presAssocID="{98288E50-602C-4694-A158-A2CC18C4EE0E}" presName="linComp" presStyleCnt="0"/>
      <dgm:spPr/>
    </dgm:pt>
    <dgm:pt modelId="{2C75B2B1-5543-409B-9DE1-5CF4B0123B58}" type="pres">
      <dgm:prSet presAssocID="{3EC9E6CA-90B7-4BCC-A1E7-E2A62794E990}" presName="compNode" presStyleCnt="0"/>
      <dgm:spPr/>
    </dgm:pt>
    <dgm:pt modelId="{7BED2F7B-4B0B-452D-B211-809128F2D448}" type="pres">
      <dgm:prSet presAssocID="{3EC9E6CA-90B7-4BCC-A1E7-E2A62794E990}" presName="bkgdShape" presStyleLbl="node1" presStyleIdx="0" presStyleCnt="3" custLinFactNeighborX="-85" custLinFactNeighborY="1064"/>
      <dgm:spPr/>
    </dgm:pt>
    <dgm:pt modelId="{4DEB5FFC-ABB3-4732-B3E4-F33259956083}" type="pres">
      <dgm:prSet presAssocID="{3EC9E6CA-90B7-4BCC-A1E7-E2A62794E990}" presName="nodeTx" presStyleLbl="node1" presStyleIdx="0" presStyleCnt="3">
        <dgm:presLayoutVars>
          <dgm:bulletEnabled val="1"/>
        </dgm:presLayoutVars>
      </dgm:prSet>
      <dgm:spPr/>
    </dgm:pt>
    <dgm:pt modelId="{1EC15AA7-098E-415B-B7C7-9CCD58B5BF45}" type="pres">
      <dgm:prSet presAssocID="{3EC9E6CA-90B7-4BCC-A1E7-E2A62794E990}" presName="invisiNode" presStyleLbl="node1" presStyleIdx="0" presStyleCnt="3"/>
      <dgm:spPr/>
    </dgm:pt>
    <dgm:pt modelId="{3D43D9F3-DF89-4485-912D-3B843A1D6B17}" type="pres">
      <dgm:prSet presAssocID="{3EC9E6CA-90B7-4BCC-A1E7-E2A62794E990}" presName="imagNode" presStyleLbl="fgImgPlace1" presStyleIdx="0" presStyleCnt="3" custAng="0" custScaleX="78259" custScaleY="72187" custLinFactNeighborX="923" custLinFactNeighborY="-13214"/>
      <dgm:spPr>
        <a:solidFill>
          <a:schemeClr val="bg2"/>
        </a:solidFill>
      </dgm:spPr>
    </dgm:pt>
    <dgm:pt modelId="{BF86C6AC-8541-48D6-B6D0-A66A766DED0A}" type="pres">
      <dgm:prSet presAssocID="{964EF751-2677-40EB-B44F-E6E5F8A52C78}" presName="sibTrans" presStyleLbl="sibTrans2D1" presStyleIdx="0" presStyleCnt="0"/>
      <dgm:spPr/>
    </dgm:pt>
    <dgm:pt modelId="{E48EF5C8-84F7-4AC6-A46D-75867E9CA80C}" type="pres">
      <dgm:prSet presAssocID="{DF9F0D04-6D4E-4171-95E1-A1442CDD4C2D}" presName="compNode" presStyleCnt="0"/>
      <dgm:spPr/>
    </dgm:pt>
    <dgm:pt modelId="{FC3F8235-641A-4E8E-8373-2EC15B6EDF56}" type="pres">
      <dgm:prSet presAssocID="{DF9F0D04-6D4E-4171-95E1-A1442CDD4C2D}" presName="bkgdShape" presStyleLbl="node1" presStyleIdx="1" presStyleCnt="3"/>
      <dgm:spPr/>
    </dgm:pt>
    <dgm:pt modelId="{E407BF00-914C-40F2-B53C-FAF49CB618A0}" type="pres">
      <dgm:prSet presAssocID="{DF9F0D04-6D4E-4171-95E1-A1442CDD4C2D}" presName="nodeTx" presStyleLbl="node1" presStyleIdx="1" presStyleCnt="3">
        <dgm:presLayoutVars>
          <dgm:bulletEnabled val="1"/>
        </dgm:presLayoutVars>
      </dgm:prSet>
      <dgm:spPr/>
    </dgm:pt>
    <dgm:pt modelId="{5967584A-F2E6-4B5F-863A-DE7DC0A22171}" type="pres">
      <dgm:prSet presAssocID="{DF9F0D04-6D4E-4171-95E1-A1442CDD4C2D}" presName="invisiNode" presStyleLbl="node1" presStyleIdx="1" presStyleCnt="3"/>
      <dgm:spPr/>
    </dgm:pt>
    <dgm:pt modelId="{9534E566-5F6F-43AB-BC76-DC3ED2D0B2CD}" type="pres">
      <dgm:prSet presAssocID="{DF9F0D04-6D4E-4171-95E1-A1442CDD4C2D}" presName="imagNode" presStyleLbl="fgImgPlace1" presStyleIdx="1" presStyleCnt="3" custScaleX="73854" custScaleY="69780" custLinFactNeighborX="222" custLinFactNeighborY="-12391"/>
      <dgm:spPr>
        <a:solidFill>
          <a:schemeClr val="bg2"/>
        </a:solidFill>
      </dgm:spPr>
    </dgm:pt>
    <dgm:pt modelId="{178B4C15-1D9B-4C18-BE92-D02CC671F088}" type="pres">
      <dgm:prSet presAssocID="{3C841390-10F4-4DD1-93A0-9D46CDF6C30D}" presName="sibTrans" presStyleLbl="sibTrans2D1" presStyleIdx="0" presStyleCnt="0"/>
      <dgm:spPr/>
    </dgm:pt>
    <dgm:pt modelId="{F0CA3E35-DB6F-44EC-AF6F-6F1E47D58EFF}" type="pres">
      <dgm:prSet presAssocID="{55B94AFF-7CC1-4464-925C-B263168FA98F}" presName="compNode" presStyleCnt="0"/>
      <dgm:spPr/>
    </dgm:pt>
    <dgm:pt modelId="{18127F37-F6FE-47F6-AFB0-093687CD058F}" type="pres">
      <dgm:prSet presAssocID="{55B94AFF-7CC1-4464-925C-B263168FA98F}" presName="bkgdShape" presStyleLbl="node1" presStyleIdx="2" presStyleCnt="3" custScaleX="100344" custScaleY="97849" custLinFactNeighborX="142" custLinFactNeighborY="-1088"/>
      <dgm:spPr/>
    </dgm:pt>
    <dgm:pt modelId="{99F9CD78-F2D5-454A-9417-A2E515D11654}" type="pres">
      <dgm:prSet presAssocID="{55B94AFF-7CC1-4464-925C-B263168FA98F}" presName="nodeTx" presStyleLbl="node1" presStyleIdx="2" presStyleCnt="3">
        <dgm:presLayoutVars>
          <dgm:bulletEnabled val="1"/>
        </dgm:presLayoutVars>
      </dgm:prSet>
      <dgm:spPr/>
    </dgm:pt>
    <dgm:pt modelId="{C7A4ED8E-6274-48ED-AC5A-13CBA4839ADB}" type="pres">
      <dgm:prSet presAssocID="{55B94AFF-7CC1-4464-925C-B263168FA98F}" presName="invisiNode" presStyleLbl="node1" presStyleIdx="2" presStyleCnt="3"/>
      <dgm:spPr/>
    </dgm:pt>
    <dgm:pt modelId="{56CA2F43-B5E6-4165-87C0-BDC357EDE2BB}" type="pres">
      <dgm:prSet presAssocID="{55B94AFF-7CC1-4464-925C-B263168FA98F}" presName="imagNode" presStyleLbl="fgImgPlace1" presStyleIdx="2" presStyleCnt="3" custScaleX="70312" custScaleY="64505" custLinFactNeighborX="924" custLinFactNeighborY="-14829"/>
      <dgm:spPr>
        <a:solidFill>
          <a:schemeClr val="bg2"/>
        </a:solidFill>
      </dgm:spPr>
    </dgm:pt>
  </dgm:ptLst>
  <dgm:cxnLst>
    <dgm:cxn modelId="{91597F08-AAAA-4681-82D5-072AEBF604B7}" type="presOf" srcId="{3C841390-10F4-4DD1-93A0-9D46CDF6C30D}" destId="{178B4C15-1D9B-4C18-BE92-D02CC671F088}" srcOrd="0" destOrd="0" presId="urn:microsoft.com/office/officeart/2005/8/layout/hList7"/>
    <dgm:cxn modelId="{B66CD910-8762-4349-91CB-2B5B27ED02C1}" type="presOf" srcId="{55B94AFF-7CC1-4464-925C-B263168FA98F}" destId="{18127F37-F6FE-47F6-AFB0-093687CD058F}" srcOrd="0" destOrd="0" presId="urn:microsoft.com/office/officeart/2005/8/layout/hList7"/>
    <dgm:cxn modelId="{C1BF6117-9D4C-4AFD-A902-7DDFFFF5E50C}" type="presOf" srcId="{98288E50-602C-4694-A158-A2CC18C4EE0E}" destId="{A6BA808D-18ED-496B-A2F0-864C5B8A9D46}" srcOrd="0" destOrd="0" presId="urn:microsoft.com/office/officeart/2005/8/layout/hList7"/>
    <dgm:cxn modelId="{E45A362B-47A7-4DB9-8FF4-240984A531FC}" type="presOf" srcId="{3EC9E6CA-90B7-4BCC-A1E7-E2A62794E990}" destId="{7BED2F7B-4B0B-452D-B211-809128F2D448}" srcOrd="0" destOrd="0" presId="urn:microsoft.com/office/officeart/2005/8/layout/hList7"/>
    <dgm:cxn modelId="{FC491037-DA84-4BD4-850F-66377F973EA2}" srcId="{98288E50-602C-4694-A158-A2CC18C4EE0E}" destId="{3EC9E6CA-90B7-4BCC-A1E7-E2A62794E990}" srcOrd="0" destOrd="0" parTransId="{9A9308D9-F31F-4342-8258-A9E04EB0132B}" sibTransId="{964EF751-2677-40EB-B44F-E6E5F8A52C78}"/>
    <dgm:cxn modelId="{7427C58F-2036-419D-A57C-9280FDD80140}" type="presOf" srcId="{964EF751-2677-40EB-B44F-E6E5F8A52C78}" destId="{BF86C6AC-8541-48D6-B6D0-A66A766DED0A}" srcOrd="0" destOrd="0" presId="urn:microsoft.com/office/officeart/2005/8/layout/hList7"/>
    <dgm:cxn modelId="{BFB1B8A5-ADE1-49CF-B1D5-560E65049565}" srcId="{98288E50-602C-4694-A158-A2CC18C4EE0E}" destId="{DF9F0D04-6D4E-4171-95E1-A1442CDD4C2D}" srcOrd="1" destOrd="0" parTransId="{B37F29F5-7167-4E68-8D22-9120034FBE23}" sibTransId="{3C841390-10F4-4DD1-93A0-9D46CDF6C30D}"/>
    <dgm:cxn modelId="{AD69E0C8-598D-4CE8-B408-8A3DFA892C9F}" type="presOf" srcId="{3EC9E6CA-90B7-4BCC-A1E7-E2A62794E990}" destId="{4DEB5FFC-ABB3-4732-B3E4-F33259956083}" srcOrd="1" destOrd="0" presId="urn:microsoft.com/office/officeart/2005/8/layout/hList7"/>
    <dgm:cxn modelId="{1D43BAC9-5F2C-42A9-9B8D-CE58D8719332}" type="presOf" srcId="{55B94AFF-7CC1-4464-925C-B263168FA98F}" destId="{99F9CD78-F2D5-454A-9417-A2E515D11654}" srcOrd="1" destOrd="0" presId="urn:microsoft.com/office/officeart/2005/8/layout/hList7"/>
    <dgm:cxn modelId="{A383FBD0-08EA-439E-A891-8823025C932B}" type="presOf" srcId="{DF9F0D04-6D4E-4171-95E1-A1442CDD4C2D}" destId="{E407BF00-914C-40F2-B53C-FAF49CB618A0}" srcOrd="1" destOrd="0" presId="urn:microsoft.com/office/officeart/2005/8/layout/hList7"/>
    <dgm:cxn modelId="{77F738F0-10EF-484F-A8E6-EB08E7A41E60}" srcId="{98288E50-602C-4694-A158-A2CC18C4EE0E}" destId="{55B94AFF-7CC1-4464-925C-B263168FA98F}" srcOrd="2" destOrd="0" parTransId="{F07986E8-B8B4-4C97-A25B-4D467835E340}" sibTransId="{8EFE78E4-B81C-4EE4-BA8D-98B8BFF6F21A}"/>
    <dgm:cxn modelId="{9DD249F2-2F23-4EFC-A881-0D791278AF84}" type="presOf" srcId="{DF9F0D04-6D4E-4171-95E1-A1442CDD4C2D}" destId="{FC3F8235-641A-4E8E-8373-2EC15B6EDF56}" srcOrd="0" destOrd="0" presId="urn:microsoft.com/office/officeart/2005/8/layout/hList7"/>
    <dgm:cxn modelId="{D601D5C5-10E9-4922-8D7C-5E45359AE861}" type="presParOf" srcId="{A6BA808D-18ED-496B-A2F0-864C5B8A9D46}" destId="{7D5EA86C-CAB0-41F0-AE46-0040A7A0E4F9}" srcOrd="0" destOrd="0" presId="urn:microsoft.com/office/officeart/2005/8/layout/hList7"/>
    <dgm:cxn modelId="{488E9AE8-988F-42B8-B7C0-E5DE39D313AB}" type="presParOf" srcId="{A6BA808D-18ED-496B-A2F0-864C5B8A9D46}" destId="{F42A3180-700A-438C-A861-4B000AE2ECF2}" srcOrd="1" destOrd="0" presId="urn:microsoft.com/office/officeart/2005/8/layout/hList7"/>
    <dgm:cxn modelId="{7220C46E-2CA1-4B98-A368-0CA8F4DB5049}" type="presParOf" srcId="{F42A3180-700A-438C-A861-4B000AE2ECF2}" destId="{2C75B2B1-5543-409B-9DE1-5CF4B0123B58}" srcOrd="0" destOrd="0" presId="urn:microsoft.com/office/officeart/2005/8/layout/hList7"/>
    <dgm:cxn modelId="{466EE5E8-B9F1-467E-B896-AD2770EEDD1E}" type="presParOf" srcId="{2C75B2B1-5543-409B-9DE1-5CF4B0123B58}" destId="{7BED2F7B-4B0B-452D-B211-809128F2D448}" srcOrd="0" destOrd="0" presId="urn:microsoft.com/office/officeart/2005/8/layout/hList7"/>
    <dgm:cxn modelId="{4E80B0A1-26DD-488D-85A9-2D68827B14DF}" type="presParOf" srcId="{2C75B2B1-5543-409B-9DE1-5CF4B0123B58}" destId="{4DEB5FFC-ABB3-4732-B3E4-F33259956083}" srcOrd="1" destOrd="0" presId="urn:microsoft.com/office/officeart/2005/8/layout/hList7"/>
    <dgm:cxn modelId="{BF355178-6AD7-4DAE-8C38-EFA86A8444A0}" type="presParOf" srcId="{2C75B2B1-5543-409B-9DE1-5CF4B0123B58}" destId="{1EC15AA7-098E-415B-B7C7-9CCD58B5BF45}" srcOrd="2" destOrd="0" presId="urn:microsoft.com/office/officeart/2005/8/layout/hList7"/>
    <dgm:cxn modelId="{9E509078-B86E-41FF-B45D-F7AABCE1C002}" type="presParOf" srcId="{2C75B2B1-5543-409B-9DE1-5CF4B0123B58}" destId="{3D43D9F3-DF89-4485-912D-3B843A1D6B17}" srcOrd="3" destOrd="0" presId="urn:microsoft.com/office/officeart/2005/8/layout/hList7"/>
    <dgm:cxn modelId="{BEDB1024-CC68-4EE7-AFE0-E1BCEC98431F}" type="presParOf" srcId="{F42A3180-700A-438C-A861-4B000AE2ECF2}" destId="{BF86C6AC-8541-48D6-B6D0-A66A766DED0A}" srcOrd="1" destOrd="0" presId="urn:microsoft.com/office/officeart/2005/8/layout/hList7"/>
    <dgm:cxn modelId="{1B6B58D6-F771-42D9-9D6D-8C6049CFA4B3}" type="presParOf" srcId="{F42A3180-700A-438C-A861-4B000AE2ECF2}" destId="{E48EF5C8-84F7-4AC6-A46D-75867E9CA80C}" srcOrd="2" destOrd="0" presId="urn:microsoft.com/office/officeart/2005/8/layout/hList7"/>
    <dgm:cxn modelId="{FEDA6CB3-6BAF-4070-9D2E-3F9F92390632}" type="presParOf" srcId="{E48EF5C8-84F7-4AC6-A46D-75867E9CA80C}" destId="{FC3F8235-641A-4E8E-8373-2EC15B6EDF56}" srcOrd="0" destOrd="0" presId="urn:microsoft.com/office/officeart/2005/8/layout/hList7"/>
    <dgm:cxn modelId="{4A1BC844-0299-4FF5-A2AF-793CA30687EC}" type="presParOf" srcId="{E48EF5C8-84F7-4AC6-A46D-75867E9CA80C}" destId="{E407BF00-914C-40F2-B53C-FAF49CB618A0}" srcOrd="1" destOrd="0" presId="urn:microsoft.com/office/officeart/2005/8/layout/hList7"/>
    <dgm:cxn modelId="{3DE6BA72-9697-490B-BADD-D226ED60107F}" type="presParOf" srcId="{E48EF5C8-84F7-4AC6-A46D-75867E9CA80C}" destId="{5967584A-F2E6-4B5F-863A-DE7DC0A22171}" srcOrd="2" destOrd="0" presId="urn:microsoft.com/office/officeart/2005/8/layout/hList7"/>
    <dgm:cxn modelId="{1822449D-B713-4AED-9DEE-7F3E62C4B6C4}" type="presParOf" srcId="{E48EF5C8-84F7-4AC6-A46D-75867E9CA80C}" destId="{9534E566-5F6F-43AB-BC76-DC3ED2D0B2CD}" srcOrd="3" destOrd="0" presId="urn:microsoft.com/office/officeart/2005/8/layout/hList7"/>
    <dgm:cxn modelId="{6936186F-FB19-4163-9DBA-F618D92FD8DF}" type="presParOf" srcId="{F42A3180-700A-438C-A861-4B000AE2ECF2}" destId="{178B4C15-1D9B-4C18-BE92-D02CC671F088}" srcOrd="3" destOrd="0" presId="urn:microsoft.com/office/officeart/2005/8/layout/hList7"/>
    <dgm:cxn modelId="{65F23935-F841-4E37-BABF-D7156A3EBC22}" type="presParOf" srcId="{F42A3180-700A-438C-A861-4B000AE2ECF2}" destId="{F0CA3E35-DB6F-44EC-AF6F-6F1E47D58EFF}" srcOrd="4" destOrd="0" presId="urn:microsoft.com/office/officeart/2005/8/layout/hList7"/>
    <dgm:cxn modelId="{B9E239E4-65F4-4CE1-8116-391499347D11}" type="presParOf" srcId="{F0CA3E35-DB6F-44EC-AF6F-6F1E47D58EFF}" destId="{18127F37-F6FE-47F6-AFB0-093687CD058F}" srcOrd="0" destOrd="0" presId="urn:microsoft.com/office/officeart/2005/8/layout/hList7"/>
    <dgm:cxn modelId="{1EDE6979-D15E-4913-9C52-ACBE13CABE8F}" type="presParOf" srcId="{F0CA3E35-DB6F-44EC-AF6F-6F1E47D58EFF}" destId="{99F9CD78-F2D5-454A-9417-A2E515D11654}" srcOrd="1" destOrd="0" presId="urn:microsoft.com/office/officeart/2005/8/layout/hList7"/>
    <dgm:cxn modelId="{3AB8D8FF-7CEA-4BC7-B11D-2DAC5DE5E389}" type="presParOf" srcId="{F0CA3E35-DB6F-44EC-AF6F-6F1E47D58EFF}" destId="{C7A4ED8E-6274-48ED-AC5A-13CBA4839ADB}" srcOrd="2" destOrd="0" presId="urn:microsoft.com/office/officeart/2005/8/layout/hList7"/>
    <dgm:cxn modelId="{2C5D81CC-DA5A-4C1C-B16A-D59F1AC656B1}" type="presParOf" srcId="{F0CA3E35-DB6F-44EC-AF6F-6F1E47D58EFF}" destId="{56CA2F43-B5E6-4165-87C0-BDC357EDE2B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2F7B-4B0B-452D-B211-809128F2D448}">
      <dsp:nvSpPr>
        <dsp:cNvPr id="0" name=""/>
        <dsp:cNvSpPr/>
      </dsp:nvSpPr>
      <dsp:spPr>
        <a:xfrm>
          <a:off x="603" y="0"/>
          <a:ext cx="1656339" cy="38238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&gt;4 </a:t>
          </a:r>
          <a:r>
            <a:rPr lang="en-US" sz="1800" b="1" kern="1200" dirty="0"/>
            <a:t>doesn’t meet code</a:t>
          </a:r>
        </a:p>
        <a:p>
          <a:pPr marL="0" lvl="0" indent="0" algn="ctr" defTabSz="800100">
            <a:lnSpc>
              <a:spcPct val="90000"/>
            </a:lnSpc>
            <a:spcBef>
              <a:spcPct val="0"/>
            </a:spcBef>
            <a:spcAft>
              <a:spcPct val="35000"/>
            </a:spcAft>
            <a:buNone/>
          </a:pPr>
          <a:r>
            <a:rPr lang="en-US" sz="1800" kern="1200" dirty="0"/>
            <a:t>5 – 6 </a:t>
          </a:r>
        </a:p>
        <a:p>
          <a:pPr marL="0" lvl="0" indent="0" algn="ctr" defTabSz="800100">
            <a:lnSpc>
              <a:spcPct val="90000"/>
            </a:lnSpc>
            <a:spcBef>
              <a:spcPct val="0"/>
            </a:spcBef>
            <a:spcAft>
              <a:spcPct val="35000"/>
            </a:spcAft>
            <a:buNone/>
          </a:pPr>
          <a:r>
            <a:rPr lang="en-US" sz="1800" kern="1200" dirty="0"/>
            <a:t>Lowest meeting code</a:t>
          </a:r>
        </a:p>
      </dsp:txBody>
      <dsp:txXfrm>
        <a:off x="603" y="1529548"/>
        <a:ext cx="1656339" cy="1529548"/>
      </dsp:txXfrm>
    </dsp:sp>
    <dsp:sp modelId="{3D43D9F3-DF89-4485-912D-3B843A1D6B17}">
      <dsp:nvSpPr>
        <dsp:cNvPr id="0" name=""/>
        <dsp:cNvSpPr/>
      </dsp:nvSpPr>
      <dsp:spPr>
        <a:xfrm>
          <a:off x="343678" y="238250"/>
          <a:ext cx="996510" cy="919192"/>
        </a:xfrm>
        <a:prstGeom prst="ellipse">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3F8235-641A-4E8E-8373-2EC15B6EDF56}">
      <dsp:nvSpPr>
        <dsp:cNvPr id="0" name=""/>
        <dsp:cNvSpPr/>
      </dsp:nvSpPr>
      <dsp:spPr>
        <a:xfrm>
          <a:off x="1708041" y="0"/>
          <a:ext cx="1656339" cy="38238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7 – 9</a:t>
          </a:r>
        </a:p>
        <a:p>
          <a:pPr marL="0" lvl="0" indent="0" algn="ctr" defTabSz="1066800">
            <a:lnSpc>
              <a:spcPct val="90000"/>
            </a:lnSpc>
            <a:spcBef>
              <a:spcPct val="0"/>
            </a:spcBef>
            <a:spcAft>
              <a:spcPct val="35000"/>
            </a:spcAft>
            <a:buNone/>
          </a:pPr>
          <a:r>
            <a:rPr lang="en-US" sz="1800" kern="1200" dirty="0"/>
            <a:t>Average</a:t>
          </a:r>
        </a:p>
        <a:p>
          <a:pPr marL="0" lvl="0" indent="0" algn="ctr" defTabSz="1066800">
            <a:lnSpc>
              <a:spcPct val="90000"/>
            </a:lnSpc>
            <a:spcBef>
              <a:spcPct val="0"/>
            </a:spcBef>
            <a:spcAft>
              <a:spcPct val="35000"/>
            </a:spcAft>
            <a:buNone/>
          </a:pPr>
          <a:r>
            <a:rPr lang="en-US" sz="1800" kern="1200" dirty="0"/>
            <a:t>construction and materials</a:t>
          </a:r>
        </a:p>
      </dsp:txBody>
      <dsp:txXfrm>
        <a:off x="1708041" y="1529548"/>
        <a:ext cx="1656339" cy="1529548"/>
      </dsp:txXfrm>
    </dsp:sp>
    <dsp:sp modelId="{9534E566-5F6F-43AB-BC76-DC3ED2D0B2CD}">
      <dsp:nvSpPr>
        <dsp:cNvPr id="0" name=""/>
        <dsp:cNvSpPr/>
      </dsp:nvSpPr>
      <dsp:spPr>
        <a:xfrm>
          <a:off x="2068828" y="264054"/>
          <a:ext cx="940419" cy="888543"/>
        </a:xfrm>
        <a:prstGeom prst="ellipse">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127F37-F6FE-47F6-AFB0-093687CD058F}">
      <dsp:nvSpPr>
        <dsp:cNvPr id="0" name=""/>
        <dsp:cNvSpPr/>
      </dsp:nvSpPr>
      <dsp:spPr>
        <a:xfrm>
          <a:off x="3416082" y="20084"/>
          <a:ext cx="1662037" cy="37416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2400" kern="1200" dirty="0"/>
            <a:t>10 +</a:t>
          </a:r>
        </a:p>
        <a:p>
          <a:pPr marL="0" lvl="0" indent="0" algn="ctr" defTabSz="800100">
            <a:lnSpc>
              <a:spcPct val="90000"/>
            </a:lnSpc>
            <a:spcBef>
              <a:spcPct val="0"/>
            </a:spcBef>
            <a:spcAft>
              <a:spcPct val="35000"/>
            </a:spcAft>
            <a:buNone/>
          </a:pPr>
          <a:r>
            <a:rPr lang="en-US" sz="1800" kern="1200" dirty="0"/>
            <a:t>Quality finishes and fixtures, Custom Design &amp; Superior</a:t>
          </a:r>
        </a:p>
        <a:p>
          <a:pPr marL="0" lvl="0" indent="0" algn="ctr" defTabSz="800100">
            <a:lnSpc>
              <a:spcPct val="90000"/>
            </a:lnSpc>
            <a:spcBef>
              <a:spcPct val="0"/>
            </a:spcBef>
            <a:spcAft>
              <a:spcPct val="35000"/>
            </a:spcAft>
            <a:buNone/>
          </a:pPr>
          <a:endParaRPr lang="en-US" sz="1200" kern="1200" dirty="0"/>
        </a:p>
      </dsp:txBody>
      <dsp:txXfrm>
        <a:off x="3416082" y="1516733"/>
        <a:ext cx="1662037" cy="1496648"/>
      </dsp:txXfrm>
    </dsp:sp>
    <dsp:sp modelId="{56CA2F43-B5E6-4165-87C0-BDC357EDE2BB}">
      <dsp:nvSpPr>
        <dsp:cNvPr id="0" name=""/>
        <dsp:cNvSpPr/>
      </dsp:nvSpPr>
      <dsp:spPr>
        <a:xfrm>
          <a:off x="3809197" y="287157"/>
          <a:ext cx="895317" cy="821374"/>
        </a:xfrm>
        <a:prstGeom prst="ellipse">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5EA86C-CAB0-41F0-AE46-0040A7A0E4F9}">
      <dsp:nvSpPr>
        <dsp:cNvPr id="0" name=""/>
        <dsp:cNvSpPr/>
      </dsp:nvSpPr>
      <dsp:spPr>
        <a:xfrm>
          <a:off x="-8" y="2911568"/>
          <a:ext cx="5078136" cy="912303"/>
        </a:xfrm>
        <a:prstGeom prst="leftRightArrow">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5A581-B2A5-4C0C-8E2A-FE1610EFADF7}"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C051-6DB1-438B-B154-E7AE22FC5175}" type="slidenum">
              <a:rPr lang="en-US" smtClean="0"/>
              <a:t>‹#›</a:t>
            </a:fld>
            <a:endParaRPr lang="en-US"/>
          </a:p>
        </p:txBody>
      </p:sp>
    </p:spTree>
    <p:extLst>
      <p:ext uri="{BB962C8B-B14F-4D97-AF65-F5344CB8AC3E}">
        <p14:creationId xmlns:p14="http://schemas.microsoft.com/office/powerpoint/2010/main" val="1483108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usa.io/profile/geo/king-county-w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ingcounty.gov/depts/assessor/~/media/depts/Assessor/documents/AreaReports/2018/Residential/015.ash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aclassbathrooms.com.au/simple-ways-to-give-your-bathroom-a-luxury-feel/#iLightbox[gallery170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02 2014- May 27 2015</a:t>
            </a:r>
            <a:br>
              <a:rPr lang="en-US" dirty="0"/>
            </a:b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1</a:t>
            </a:fld>
            <a:endParaRPr lang="en-US"/>
          </a:p>
        </p:txBody>
      </p:sp>
    </p:spTree>
    <p:extLst>
      <p:ext uri="{BB962C8B-B14F-4D97-AF65-F5344CB8AC3E}">
        <p14:creationId xmlns:p14="http://schemas.microsoft.com/office/powerpoint/2010/main" val="407677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income around $75K </a:t>
            </a:r>
            <a:r>
              <a:rPr lang="en-US" dirty="0">
                <a:hlinkClick r:id="rId3"/>
              </a:rPr>
              <a:t>https://datausa.io/profile/geo/king-county-wa</a:t>
            </a: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2</a:t>
            </a:fld>
            <a:endParaRPr lang="en-US"/>
          </a:p>
        </p:txBody>
      </p:sp>
    </p:spTree>
    <p:extLst>
      <p:ext uri="{BB962C8B-B14F-4D97-AF65-F5344CB8AC3E}">
        <p14:creationId xmlns:p14="http://schemas.microsoft.com/office/powerpoint/2010/main" val="336005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2014 – May 2105 </a:t>
            </a:r>
          </a:p>
        </p:txBody>
      </p:sp>
      <p:sp>
        <p:nvSpPr>
          <p:cNvPr id="4" name="Slide Number Placeholder 3"/>
          <p:cNvSpPr>
            <a:spLocks noGrp="1"/>
          </p:cNvSpPr>
          <p:nvPr>
            <p:ph type="sldNum" sz="quarter" idx="5"/>
          </p:nvPr>
        </p:nvSpPr>
        <p:spPr/>
        <p:txBody>
          <a:bodyPr/>
          <a:lstStyle/>
          <a:p>
            <a:fld id="{1A7EC051-6DB1-438B-B154-E7AE22FC5175}" type="slidenum">
              <a:rPr lang="en-US" smtClean="0"/>
              <a:t>3</a:t>
            </a:fld>
            <a:endParaRPr lang="en-US"/>
          </a:p>
        </p:txBody>
      </p:sp>
    </p:spTree>
    <p:extLst>
      <p:ext uri="{BB962C8B-B14F-4D97-AF65-F5344CB8AC3E}">
        <p14:creationId xmlns:p14="http://schemas.microsoft.com/office/powerpoint/2010/main" val="33366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4</a:t>
            </a:fld>
            <a:endParaRPr lang="en-US"/>
          </a:p>
        </p:txBody>
      </p:sp>
    </p:spTree>
    <p:extLst>
      <p:ext uri="{BB962C8B-B14F-4D97-AF65-F5344CB8AC3E}">
        <p14:creationId xmlns:p14="http://schemas.microsoft.com/office/powerpoint/2010/main" val="145418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5</a:t>
            </a:fld>
            <a:endParaRPr lang="en-US"/>
          </a:p>
        </p:txBody>
      </p:sp>
    </p:spTree>
    <p:extLst>
      <p:ext uri="{BB962C8B-B14F-4D97-AF65-F5344CB8AC3E}">
        <p14:creationId xmlns:p14="http://schemas.microsoft.com/office/powerpoint/2010/main" val="104055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6</a:t>
            </a:fld>
            <a:endParaRPr lang="en-US"/>
          </a:p>
        </p:txBody>
      </p:sp>
    </p:spTree>
    <p:extLst>
      <p:ext uri="{BB962C8B-B14F-4D97-AF65-F5344CB8AC3E}">
        <p14:creationId xmlns:p14="http://schemas.microsoft.com/office/powerpoint/2010/main" val="71640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https://www.kingcounty.gov/depts/assessor/~/media/depts/Assessor/documents/AreaReports/2018/Residential/015.ashx</a:t>
            </a:r>
            <a:endParaRPr lang="en-US" dirty="0"/>
          </a:p>
          <a:p>
            <a:r>
              <a:rPr lang="en-US" dirty="0"/>
              <a:t>Residential Building Grades </a:t>
            </a:r>
            <a:r>
              <a:rPr lang="en-US" dirty="0" err="1"/>
              <a:t>Grades</a:t>
            </a:r>
            <a:r>
              <a:rPr lang="en-US" dirty="0"/>
              <a:t> 1 - 3 Falls short of minimum building standards. Normally cabin or inferior structure.</a:t>
            </a:r>
          </a:p>
          <a:p>
            <a:r>
              <a:rPr lang="en-US" dirty="0"/>
              <a:t> Grade 4 Generally older low quality construction. Does not meet code. </a:t>
            </a:r>
          </a:p>
          <a:p>
            <a:r>
              <a:rPr lang="en-US" dirty="0"/>
              <a:t>Grade 5 Lower construction costs and workmanship. Small, simple design.</a:t>
            </a:r>
          </a:p>
          <a:p>
            <a:r>
              <a:rPr lang="en-US" dirty="0"/>
              <a:t> Grade 6 Lowest grade currently meeting building codes. Low quality materials, simple designs. </a:t>
            </a:r>
          </a:p>
          <a:p>
            <a:r>
              <a:rPr lang="en-US" dirty="0"/>
              <a:t>Grade 7 Average grade of construction and design. Commonly seen in plats and older subdivisions. Grade 8 Just above average in construction and design. Usually better materials in both the exterior and interior finishes. Grade 9 Better architectural design, with extra exterior and interior design and quality. Grade 10 Homes of this quality generally have high quality features. Finish work is better, and more design quality is seen in the floor plans and larger square footage. Grade 11 Custom design and higher quality finish work, with added amenities of solid woods, bathroom fixtures and more luxurious options. Grade 12 Custom design and excellent builders. All materials are of the highest quality and all conveniences are present. Grade 13 Generally custom designed and built. </a:t>
            </a:r>
            <a:r>
              <a:rPr lang="en-US" dirty="0" err="1"/>
              <a:t>Approching</a:t>
            </a:r>
            <a:r>
              <a:rPr lang="en-US" dirty="0"/>
              <a:t> the Mansion level. Large amount of highest quality cabinet work, wood trim and marble; large entries.</a:t>
            </a:r>
          </a:p>
          <a:p>
            <a:endParaRPr lang="en-US" dirty="0"/>
          </a:p>
          <a:p>
            <a:r>
              <a:rPr lang="en-US" dirty="0"/>
              <a:t>Image credit: </a:t>
            </a:r>
            <a:br>
              <a:rPr lang="en-US" dirty="0"/>
            </a:br>
            <a:r>
              <a:rPr lang="en-US" dirty="0">
                <a:hlinkClick r:id="rId4"/>
              </a:rPr>
              <a:t>https://www.aclassbathrooms.com.au/simple-ways-to-give-your-bathroom-a-luxury-feel/#iLightbox[gallery1704]/0</a:t>
            </a: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7</a:t>
            </a:fld>
            <a:endParaRPr lang="en-US"/>
          </a:p>
        </p:txBody>
      </p:sp>
    </p:spTree>
    <p:extLst>
      <p:ext uri="{BB962C8B-B14F-4D97-AF65-F5344CB8AC3E}">
        <p14:creationId xmlns:p14="http://schemas.microsoft.com/office/powerpoint/2010/main" val="292945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 Relative to Age and Grade 1= Poor Many repairs needed. Showing serious deterioration. 2= Fair Some repairs needed immediately. Much deferred maintenance. 3= Average Depending upon age of improvement; normal amount of upkeep for the age of the home. 4= Good Condition above the norm for the age of the home. Indicates extra attention and care has been taken to maintain. 5= Very Good Excellent maintenance and updating on home. Not a total renovation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Bedrooms: </a:t>
            </a:r>
          </a:p>
          <a:p>
            <a:r>
              <a:rPr lang="en-US" sz="1200" b="0" i="0" kern="1200" dirty="0">
                <a:solidFill>
                  <a:schemeClr val="tx1"/>
                </a:solidFill>
                <a:effectLst/>
                <a:latin typeface="+mn-lt"/>
                <a:ea typeface="+mn-ea"/>
                <a:cs typeface="+mn-cs"/>
              </a:rPr>
              <a:t>Initial look revealed multiple </a:t>
            </a:r>
            <a:r>
              <a:rPr lang="en-US" sz="1200" b="0" i="0" kern="1200" dirty="0" err="1">
                <a:solidFill>
                  <a:schemeClr val="tx1"/>
                </a:solidFill>
                <a:effectLst/>
                <a:latin typeface="+mn-lt"/>
                <a:ea typeface="+mn-ea"/>
                <a:cs typeface="+mn-cs"/>
              </a:rPr>
              <a:t>oultiers</a:t>
            </a:r>
            <a:r>
              <a:rPr lang="en-US" sz="1200" b="0" i="0" kern="1200" dirty="0">
                <a:solidFill>
                  <a:schemeClr val="tx1"/>
                </a:solidFill>
                <a:effectLst/>
                <a:latin typeface="+mn-lt"/>
                <a:ea typeface="+mn-ea"/>
                <a:cs typeface="+mn-cs"/>
              </a:rPr>
              <a:t> which were removed outside of 3 standard deviations.</a:t>
            </a:r>
          </a:p>
          <a:p>
            <a:r>
              <a:rPr lang="en-US" sz="1200" b="0" i="0" kern="1200" dirty="0">
                <a:solidFill>
                  <a:schemeClr val="tx1"/>
                </a:solidFill>
                <a:effectLst/>
                <a:latin typeface="+mn-lt"/>
                <a:ea typeface="+mn-ea"/>
                <a:cs typeface="+mn-cs"/>
              </a:rPr>
              <a:t>The filtered data is skewed, and shows a correlation up to 4 bedrooms, after that there is no correlation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Observations: only a small amount of homes were renovated out of 21K .03% indicating that the trend is not to renovate or it's not accurately recorded.</a:t>
            </a: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8</a:t>
            </a:fld>
            <a:endParaRPr lang="en-US"/>
          </a:p>
        </p:txBody>
      </p:sp>
    </p:spTree>
    <p:extLst>
      <p:ext uri="{BB962C8B-B14F-4D97-AF65-F5344CB8AC3E}">
        <p14:creationId xmlns:p14="http://schemas.microsoft.com/office/powerpoint/2010/main" val="424333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12/4/2019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19.svg"/><Relationship Id="rId5" Type="http://schemas.openxmlformats.org/officeDocument/2006/relationships/diagramQuickStyle" Target="../diagrams/quickStyle1.xml"/><Relationship Id="rId10"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BC736F-FD1E-4980-876D-E5C38773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4E327-C763-48A7-819D-1C3C90271A1B}"/>
              </a:ext>
            </a:extLst>
          </p:cNvPr>
          <p:cNvSpPr>
            <a:spLocks noGrp="1"/>
          </p:cNvSpPr>
          <p:nvPr>
            <p:ph type="ctrTitle"/>
          </p:nvPr>
        </p:nvSpPr>
        <p:spPr>
          <a:xfrm>
            <a:off x="634501" y="640080"/>
            <a:ext cx="4019429" cy="3339348"/>
          </a:xfrm>
        </p:spPr>
        <p:txBody>
          <a:bodyPr anchor="b">
            <a:normAutofit/>
          </a:bodyPr>
          <a:lstStyle/>
          <a:p>
            <a:r>
              <a:rPr lang="en-US" sz="4400" dirty="0">
                <a:solidFill>
                  <a:srgbClr val="FFFFFF"/>
                </a:solidFill>
              </a:rPr>
              <a:t>King county residential Real estate Evaluation   </a:t>
            </a:r>
          </a:p>
        </p:txBody>
      </p:sp>
      <p:sp>
        <p:nvSpPr>
          <p:cNvPr id="3" name="Subtitle 2">
            <a:extLst>
              <a:ext uri="{FF2B5EF4-FFF2-40B4-BE49-F238E27FC236}">
                <a16:creationId xmlns:a16="http://schemas.microsoft.com/office/drawing/2014/main" id="{E77A726D-614B-4796-AC87-471F9F5B54A7}"/>
              </a:ext>
            </a:extLst>
          </p:cNvPr>
          <p:cNvSpPr>
            <a:spLocks noGrp="1"/>
          </p:cNvSpPr>
          <p:nvPr>
            <p:ph type="subTitle" idx="1"/>
          </p:nvPr>
        </p:nvSpPr>
        <p:spPr>
          <a:xfrm>
            <a:off x="641194" y="4767080"/>
            <a:ext cx="4015009" cy="1893939"/>
          </a:xfrm>
        </p:spPr>
        <p:txBody>
          <a:bodyPr anchor="t">
            <a:normAutofit/>
          </a:bodyPr>
          <a:lstStyle/>
          <a:p>
            <a:pPr algn="ctr"/>
            <a:r>
              <a:rPr lang="en-US" sz="2400" dirty="0">
                <a:solidFill>
                  <a:srgbClr val="FFFFFF"/>
                </a:solidFill>
              </a:rPr>
              <a:t>2014 – 2015</a:t>
            </a:r>
          </a:p>
          <a:p>
            <a:pPr algn="ctr"/>
            <a:r>
              <a:rPr lang="en-US" sz="2400" dirty="0">
                <a:solidFill>
                  <a:srgbClr val="FFFFFF"/>
                </a:solidFill>
              </a:rPr>
              <a:t>Price Factors</a:t>
            </a:r>
          </a:p>
        </p:txBody>
      </p:sp>
      <p:cxnSp>
        <p:nvCxnSpPr>
          <p:cNvPr id="12" name="Straight Connector 11">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15B512-930A-40F0-82A6-4895B71A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3">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42035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14572-2B8A-48CE-A7F8-B7F868024AFD}"/>
              </a:ext>
            </a:extLst>
          </p:cNvPr>
          <p:cNvSpPr>
            <a:spLocks noGrp="1"/>
          </p:cNvSpPr>
          <p:nvPr>
            <p:ph type="ctrTitle"/>
          </p:nvPr>
        </p:nvSpPr>
        <p:spPr>
          <a:xfrm>
            <a:off x="634275" y="640080"/>
            <a:ext cx="6707817" cy="3034857"/>
          </a:xfrm>
        </p:spPr>
        <p:txBody>
          <a:bodyPr anchor="b">
            <a:normAutofit/>
          </a:bodyPr>
          <a:lstStyle/>
          <a:p>
            <a:r>
              <a:rPr lang="en-US" dirty="0">
                <a:solidFill>
                  <a:srgbClr val="FFFFFF"/>
                </a:solidFill>
              </a:rPr>
              <a:t>Thank you. Happy hunting.</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House">
            <a:extLst>
              <a:ext uri="{FF2B5EF4-FFF2-40B4-BE49-F238E27FC236}">
                <a16:creationId xmlns:a16="http://schemas.microsoft.com/office/drawing/2014/main" id="{CDDF20F8-96E2-474D-9CD5-49C6F7CB95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400969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806976-C7DC-4D82-94D6-F83415BCF972}"/>
              </a:ext>
            </a:extLst>
          </p:cNvPr>
          <p:cNvSpPr/>
          <p:nvPr/>
        </p:nvSpPr>
        <p:spPr>
          <a:xfrm>
            <a:off x="842089" y="1597799"/>
            <a:ext cx="10491350" cy="2921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F425AEC-A6EE-4F38-83EA-DA59FBD9C238}"/>
              </a:ext>
            </a:extLst>
          </p:cNvPr>
          <p:cNvSpPr/>
          <p:nvPr/>
        </p:nvSpPr>
        <p:spPr>
          <a:xfrm>
            <a:off x="858561" y="4518991"/>
            <a:ext cx="10474878" cy="20993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Image result for king county washington images">
            <a:extLst>
              <a:ext uri="{FF2B5EF4-FFF2-40B4-BE49-F238E27FC236}">
                <a16:creationId xmlns:a16="http://schemas.microsoft.com/office/drawing/2014/main" id="{B911532B-BE38-4854-A813-D1A746680AC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5295861" y="4661041"/>
            <a:ext cx="903965" cy="5864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71FAB1-E21B-438A-8EAF-93ADC525341D}"/>
              </a:ext>
            </a:extLst>
          </p:cNvPr>
          <p:cNvSpPr>
            <a:spLocks noGrp="1"/>
          </p:cNvSpPr>
          <p:nvPr>
            <p:ph type="title"/>
          </p:nvPr>
        </p:nvSpPr>
        <p:spPr>
          <a:xfrm>
            <a:off x="887808" y="497219"/>
            <a:ext cx="9720072" cy="1499616"/>
          </a:xfrm>
        </p:spPr>
        <p:txBody>
          <a:bodyPr/>
          <a:lstStyle/>
          <a:p>
            <a:r>
              <a:rPr lang="en-US"/>
              <a:t>Background:</a:t>
            </a:r>
            <a:endParaRPr lang="en-US" dirty="0"/>
          </a:p>
        </p:txBody>
      </p:sp>
      <p:sp>
        <p:nvSpPr>
          <p:cNvPr id="3" name="Content Placeholder 2">
            <a:extLst>
              <a:ext uri="{FF2B5EF4-FFF2-40B4-BE49-F238E27FC236}">
                <a16:creationId xmlns:a16="http://schemas.microsoft.com/office/drawing/2014/main" id="{5AE52AF1-2620-40AB-9E4C-99C8A57D652F}"/>
              </a:ext>
            </a:extLst>
          </p:cNvPr>
          <p:cNvSpPr>
            <a:spLocks noGrp="1"/>
          </p:cNvSpPr>
          <p:nvPr>
            <p:ph idx="1"/>
          </p:nvPr>
        </p:nvSpPr>
        <p:spPr>
          <a:xfrm>
            <a:off x="973021" y="4661041"/>
            <a:ext cx="12992579" cy="1957348"/>
          </a:xfrm>
        </p:spPr>
        <p:txBody>
          <a:bodyPr numCol="2"/>
          <a:lstStyle/>
          <a:p>
            <a:r>
              <a:rPr lang="en-US" sz="3600" b="1" dirty="0">
                <a:solidFill>
                  <a:schemeClr val="bg1"/>
                </a:solidFill>
              </a:rPr>
              <a:t>King County, </a:t>
            </a:r>
            <a:r>
              <a:rPr lang="en-US" dirty="0">
                <a:solidFill>
                  <a:schemeClr val="bg1"/>
                </a:solidFill>
              </a:rPr>
              <a:t>Washington </a:t>
            </a:r>
          </a:p>
          <a:p>
            <a:pPr>
              <a:buClr>
                <a:srgbClr val="00B050"/>
              </a:buClr>
              <a:buSzPct val="108000"/>
              <a:buFont typeface="Arial" panose="020B0604020202020204" pitchFamily="34" charset="0"/>
              <a:buChar char="•"/>
            </a:pPr>
            <a:r>
              <a:rPr lang="en-US" dirty="0">
                <a:solidFill>
                  <a:schemeClr val="bg1"/>
                </a:solidFill>
              </a:rPr>
              <a:t>Urban: Seattle, Kirkland, Renton, Bellevue </a:t>
            </a:r>
          </a:p>
          <a:p>
            <a:pPr>
              <a:buClr>
                <a:srgbClr val="00B050"/>
              </a:buClr>
              <a:buSzPct val="108000"/>
              <a:buFont typeface="Arial" panose="020B0604020202020204" pitchFamily="34" charset="0"/>
              <a:buChar char="•"/>
            </a:pPr>
            <a:r>
              <a:rPr lang="en-US" dirty="0">
                <a:solidFill>
                  <a:schemeClr val="bg1"/>
                </a:solidFill>
              </a:rPr>
              <a:t>Rural: Including islands and those in mountain ranges.</a:t>
            </a:r>
          </a:p>
          <a:p>
            <a:pPr>
              <a:buClr>
                <a:srgbClr val="00B050"/>
              </a:buClr>
              <a:buSzPct val="108000"/>
              <a:buFont typeface="Arial" panose="020B0604020202020204" pitchFamily="34" charset="0"/>
              <a:buChar char="•"/>
            </a:pPr>
            <a:r>
              <a:rPr lang="en-US" dirty="0">
                <a:solidFill>
                  <a:schemeClr val="bg1"/>
                </a:solidFill>
              </a:rPr>
              <a:t>Tech and Retail Industries </a:t>
            </a:r>
          </a:p>
          <a:p>
            <a:pPr>
              <a:buClr>
                <a:srgbClr val="00B050"/>
              </a:buClr>
              <a:buSzPct val="108000"/>
              <a:buFont typeface="Arial" panose="020B0604020202020204" pitchFamily="34" charset="0"/>
              <a:buChar char="•"/>
            </a:pPr>
            <a:r>
              <a:rPr lang="en-US" dirty="0">
                <a:solidFill>
                  <a:schemeClr val="bg1"/>
                </a:solidFill>
              </a:rPr>
              <a:t>Art, Culture and Sports</a:t>
            </a:r>
          </a:p>
          <a:p>
            <a:pPr>
              <a:buClr>
                <a:srgbClr val="00B050"/>
              </a:buClr>
              <a:buSzPct val="108000"/>
              <a:buFont typeface="Arial" panose="020B0604020202020204" pitchFamily="34" charset="0"/>
              <a:buChar char="•"/>
            </a:pPr>
            <a:r>
              <a:rPr lang="en-US" dirty="0">
                <a:solidFill>
                  <a:schemeClr val="bg1"/>
                </a:solidFill>
              </a:rPr>
              <a:t>Outdoor Activity</a:t>
            </a:r>
          </a:p>
        </p:txBody>
      </p:sp>
      <p:pic>
        <p:nvPicPr>
          <p:cNvPr id="1034" name="Picture 10" descr="Image result for king county washington images">
            <a:extLst>
              <a:ext uri="{FF2B5EF4-FFF2-40B4-BE49-F238E27FC236}">
                <a16:creationId xmlns:a16="http://schemas.microsoft.com/office/drawing/2014/main" id="{75D2E1BF-518E-4746-977F-6CE2190FE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08" y="1643518"/>
            <a:ext cx="5648710" cy="2783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F1358D9-3269-4BCA-BE2E-E7A862CBDF69}"/>
              </a:ext>
            </a:extLst>
          </p:cNvPr>
          <p:cNvPicPr>
            <a:picLocks noChangeAspect="1"/>
          </p:cNvPicPr>
          <p:nvPr/>
        </p:nvPicPr>
        <p:blipFill>
          <a:blip r:embed="rId5"/>
          <a:stretch>
            <a:fillRect/>
          </a:stretch>
        </p:blipFill>
        <p:spPr>
          <a:xfrm>
            <a:off x="7424057" y="1643518"/>
            <a:ext cx="3880135" cy="2783996"/>
          </a:xfrm>
          <a:prstGeom prst="rect">
            <a:avLst/>
          </a:prstGeom>
        </p:spPr>
      </p:pic>
      <p:sp>
        <p:nvSpPr>
          <p:cNvPr id="7" name="Rectangle 6">
            <a:extLst>
              <a:ext uri="{FF2B5EF4-FFF2-40B4-BE49-F238E27FC236}">
                <a16:creationId xmlns:a16="http://schemas.microsoft.com/office/drawing/2014/main" id="{8D8E990B-6CBB-490E-9B42-79C8845C29DF}"/>
              </a:ext>
            </a:extLst>
          </p:cNvPr>
          <p:cNvSpPr/>
          <p:nvPr/>
        </p:nvSpPr>
        <p:spPr>
          <a:xfrm>
            <a:off x="6536519" y="1643518"/>
            <a:ext cx="887538" cy="27839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2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Related image">
            <a:extLst>
              <a:ext uri="{FF2B5EF4-FFF2-40B4-BE49-F238E27FC236}">
                <a16:creationId xmlns:a16="http://schemas.microsoft.com/office/drawing/2014/main" id="{EA6AF215-2FEE-4C3B-942E-9E2A85FD2B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8418C4E-0EEA-433E-AD19-EB88C2BA8C75}"/>
              </a:ext>
            </a:extLst>
          </p:cNvPr>
          <p:cNvSpPr>
            <a:spLocks noGrp="1"/>
          </p:cNvSpPr>
          <p:nvPr>
            <p:ph type="title"/>
          </p:nvPr>
        </p:nvSpPr>
        <p:spPr>
          <a:xfrm>
            <a:off x="1024128" y="585216"/>
            <a:ext cx="6066816" cy="1499616"/>
          </a:xfrm>
        </p:spPr>
        <p:txBody>
          <a:bodyPr>
            <a:normAutofit/>
          </a:bodyPr>
          <a:lstStyle/>
          <a:p>
            <a:r>
              <a:rPr lang="en-US" sz="3500" dirty="0">
                <a:solidFill>
                  <a:srgbClr val="000000"/>
                </a:solidFill>
              </a:rPr>
              <a:t>King County Residential Real Estate </a:t>
            </a:r>
            <a:br>
              <a:rPr lang="en-US" sz="3500" dirty="0">
                <a:solidFill>
                  <a:srgbClr val="000000"/>
                </a:solidFill>
              </a:rPr>
            </a:br>
            <a:r>
              <a:rPr lang="en-US" sz="3500" dirty="0">
                <a:solidFill>
                  <a:srgbClr val="000000"/>
                </a:solidFill>
              </a:rPr>
              <a:t>2014-2015</a:t>
            </a:r>
          </a:p>
        </p:txBody>
      </p:sp>
      <p:cxnSp>
        <p:nvCxnSpPr>
          <p:cNvPr id="75" name="Straight Connector 74">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821E1B2-0BF5-474F-8A9E-38452A43526D}"/>
              </a:ext>
            </a:extLst>
          </p:cNvPr>
          <p:cNvSpPr/>
          <p:nvPr/>
        </p:nvSpPr>
        <p:spPr>
          <a:xfrm>
            <a:off x="762001" y="3825556"/>
            <a:ext cx="6790264" cy="3046988"/>
          </a:xfrm>
          <a:prstGeom prst="rect">
            <a:avLst/>
          </a:prstGeom>
        </p:spPr>
        <p:txBody>
          <a:bodyPr wrap="square" numCol="2">
            <a:spAutoFit/>
          </a:bodyPr>
          <a:lstStyle/>
          <a:p>
            <a:r>
              <a:rPr lang="en-US" sz="2400" dirty="0">
                <a:solidFill>
                  <a:srgbClr val="000000"/>
                </a:solidFill>
              </a:rPr>
              <a:t>Evaluated 21 different features including:</a:t>
            </a:r>
          </a:p>
          <a:p>
            <a:pPr>
              <a:buClr>
                <a:schemeClr val="accent2"/>
              </a:buClr>
              <a:buFont typeface="Tw Cen MT" panose="020B0602020104020603" pitchFamily="34" charset="0"/>
              <a:buChar char="•"/>
            </a:pPr>
            <a:r>
              <a:rPr lang="en-US" sz="2400" dirty="0">
                <a:solidFill>
                  <a:srgbClr val="000000"/>
                </a:solidFill>
              </a:rPr>
              <a:t> Size</a:t>
            </a:r>
          </a:p>
          <a:p>
            <a:pPr>
              <a:buClr>
                <a:schemeClr val="accent2"/>
              </a:buClr>
              <a:buFont typeface="Tw Cen MT" panose="020B0602020104020603" pitchFamily="34" charset="0"/>
              <a:buChar char="•"/>
            </a:pPr>
            <a:r>
              <a:rPr lang="en-US" sz="2400" dirty="0">
                <a:solidFill>
                  <a:srgbClr val="000000"/>
                </a:solidFill>
              </a:rPr>
              <a:t> Number of Bedrooms </a:t>
            </a:r>
          </a:p>
          <a:p>
            <a:pPr>
              <a:buClr>
                <a:schemeClr val="accent2"/>
              </a:buClr>
              <a:buFont typeface="Tw Cen MT" panose="020B0602020104020603" pitchFamily="34" charset="0"/>
              <a:buChar char="•"/>
            </a:pPr>
            <a:r>
              <a:rPr lang="en-US" sz="2400" dirty="0">
                <a:solidFill>
                  <a:srgbClr val="000000"/>
                </a:solidFill>
              </a:rPr>
              <a:t> Number of Bathrooms</a:t>
            </a:r>
          </a:p>
          <a:p>
            <a:pPr>
              <a:buClr>
                <a:schemeClr val="accent2"/>
              </a:buClr>
              <a:buFont typeface="Tw Cen MT" panose="020B0602020104020603" pitchFamily="34" charset="0"/>
              <a:buChar char="•"/>
            </a:pPr>
            <a:r>
              <a:rPr lang="en-US" sz="2400" dirty="0">
                <a:solidFill>
                  <a:srgbClr val="000000"/>
                </a:solidFill>
              </a:rPr>
              <a:t> Lot Size</a:t>
            </a:r>
          </a:p>
          <a:p>
            <a:pPr>
              <a:buClr>
                <a:schemeClr val="accent2"/>
              </a:buClr>
              <a:buFont typeface="Tw Cen MT" panose="020B0602020104020603" pitchFamily="34" charset="0"/>
              <a:buChar char="•"/>
            </a:pPr>
            <a:r>
              <a:rPr lang="en-US" sz="2400" dirty="0">
                <a:solidFill>
                  <a:srgbClr val="000000"/>
                </a:solidFill>
              </a:rPr>
              <a:t> Age </a:t>
            </a:r>
          </a:p>
          <a:p>
            <a:pPr>
              <a:buClr>
                <a:schemeClr val="accent2"/>
              </a:buClr>
            </a:pPr>
            <a:endParaRPr lang="en-US" sz="2400" dirty="0">
              <a:solidFill>
                <a:srgbClr val="000000"/>
              </a:solidFill>
            </a:endParaRPr>
          </a:p>
          <a:p>
            <a:pPr>
              <a:buClr>
                <a:schemeClr val="accent2"/>
              </a:buClr>
              <a:buFont typeface="Tw Cen MT" panose="020B0602020104020603" pitchFamily="34" charset="0"/>
              <a:buChar char="•"/>
            </a:pPr>
            <a:endParaRPr lang="en-US" sz="2400" dirty="0">
              <a:solidFill>
                <a:srgbClr val="000000"/>
              </a:solidFill>
            </a:endParaRPr>
          </a:p>
          <a:p>
            <a:pPr>
              <a:buClr>
                <a:schemeClr val="accent2"/>
              </a:buClr>
              <a:buFont typeface="Tw Cen MT" panose="020B0602020104020603" pitchFamily="34" charset="0"/>
              <a:buChar char="•"/>
            </a:pPr>
            <a:endParaRPr lang="en-US" sz="2400" dirty="0">
              <a:solidFill>
                <a:srgbClr val="000000"/>
              </a:solidFill>
            </a:endParaRPr>
          </a:p>
          <a:p>
            <a:pPr>
              <a:buClr>
                <a:schemeClr val="accent2"/>
              </a:buClr>
              <a:buFont typeface="Tw Cen MT" panose="020B0602020104020603" pitchFamily="34" charset="0"/>
              <a:buChar char="•"/>
            </a:pPr>
            <a:r>
              <a:rPr lang="en-US" sz="2400" dirty="0">
                <a:solidFill>
                  <a:srgbClr val="000000"/>
                </a:solidFill>
              </a:rPr>
              <a:t> Renovations</a:t>
            </a:r>
          </a:p>
          <a:p>
            <a:pPr>
              <a:buClr>
                <a:schemeClr val="accent2"/>
              </a:buClr>
              <a:buFont typeface="Tw Cen MT" panose="020B0602020104020603" pitchFamily="34" charset="0"/>
              <a:buChar char="•"/>
            </a:pPr>
            <a:r>
              <a:rPr lang="en-US" sz="2400" dirty="0">
                <a:solidFill>
                  <a:srgbClr val="000000"/>
                </a:solidFill>
              </a:rPr>
              <a:t> Neighboring Home Price</a:t>
            </a:r>
          </a:p>
          <a:p>
            <a:pPr>
              <a:buClr>
                <a:schemeClr val="accent2"/>
              </a:buClr>
              <a:buFont typeface="Tw Cen MT" panose="020B0602020104020603" pitchFamily="34" charset="0"/>
              <a:buChar char="•"/>
            </a:pPr>
            <a:r>
              <a:rPr lang="en-US" sz="2400" dirty="0">
                <a:solidFill>
                  <a:srgbClr val="000000"/>
                </a:solidFill>
              </a:rPr>
              <a:t> Condition </a:t>
            </a:r>
          </a:p>
          <a:p>
            <a:pPr>
              <a:buClr>
                <a:schemeClr val="accent2"/>
              </a:buClr>
              <a:buFont typeface="Tw Cen MT" panose="020B0602020104020603" pitchFamily="34" charset="0"/>
              <a:buChar char="•"/>
            </a:pPr>
            <a:r>
              <a:rPr lang="en-US" sz="2400" dirty="0">
                <a:solidFill>
                  <a:srgbClr val="000000"/>
                </a:solidFill>
              </a:rPr>
              <a:t> Grade</a:t>
            </a:r>
          </a:p>
          <a:p>
            <a:pPr>
              <a:buClr>
                <a:schemeClr val="accent2"/>
              </a:buClr>
              <a:buFont typeface="Tw Cen MT" panose="020B0602020104020603" pitchFamily="34" charset="0"/>
              <a:buChar char="•"/>
            </a:pPr>
            <a:r>
              <a:rPr lang="en-US" sz="2400" dirty="0">
                <a:solidFill>
                  <a:srgbClr val="000000"/>
                </a:solidFill>
              </a:rPr>
              <a:t> View</a:t>
            </a:r>
          </a:p>
        </p:txBody>
      </p:sp>
      <p:sp>
        <p:nvSpPr>
          <p:cNvPr id="5" name="Rectangle 4">
            <a:extLst>
              <a:ext uri="{FF2B5EF4-FFF2-40B4-BE49-F238E27FC236}">
                <a16:creationId xmlns:a16="http://schemas.microsoft.com/office/drawing/2014/main" id="{CE89E3F6-EB5D-4C9A-BE2F-D329D6B10532}"/>
              </a:ext>
            </a:extLst>
          </p:cNvPr>
          <p:cNvSpPr/>
          <p:nvPr/>
        </p:nvSpPr>
        <p:spPr>
          <a:xfrm>
            <a:off x="689324" y="1888054"/>
            <a:ext cx="6524081" cy="169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BE769-0F2C-4D67-8FBD-64125621F71E}"/>
              </a:ext>
            </a:extLst>
          </p:cNvPr>
          <p:cNvSpPr>
            <a:spLocks noGrp="1"/>
          </p:cNvSpPr>
          <p:nvPr>
            <p:ph idx="1"/>
          </p:nvPr>
        </p:nvSpPr>
        <p:spPr>
          <a:xfrm>
            <a:off x="901667" y="2043502"/>
            <a:ext cx="5889552" cy="1344168"/>
          </a:xfrm>
        </p:spPr>
        <p:txBody>
          <a:bodyPr>
            <a:noAutofit/>
          </a:bodyPr>
          <a:lstStyle/>
          <a:p>
            <a:r>
              <a:rPr lang="en-US" sz="2000" dirty="0">
                <a:solidFill>
                  <a:srgbClr val="000000"/>
                </a:solidFill>
              </a:rPr>
              <a:t>21K Homes Sold </a:t>
            </a:r>
          </a:p>
          <a:p>
            <a:r>
              <a:rPr lang="en-US" sz="2000" dirty="0">
                <a:solidFill>
                  <a:srgbClr val="000000"/>
                </a:solidFill>
              </a:rPr>
              <a:t>Average Price : $540K</a:t>
            </a:r>
          </a:p>
          <a:p>
            <a:r>
              <a:rPr lang="en-US" sz="2000" dirty="0">
                <a:solidFill>
                  <a:srgbClr val="000000"/>
                </a:solidFill>
              </a:rPr>
              <a:t>Average Size: ~2K </a:t>
            </a:r>
            <a:r>
              <a:rPr lang="en-US" sz="2000" dirty="0" err="1">
                <a:solidFill>
                  <a:srgbClr val="000000"/>
                </a:solidFill>
              </a:rPr>
              <a:t>sq</a:t>
            </a:r>
            <a:r>
              <a:rPr lang="en-US" sz="2000" dirty="0">
                <a:solidFill>
                  <a:srgbClr val="000000"/>
                </a:solidFill>
              </a:rPr>
              <a:t> ft , 3 bedrooms,  15K </a:t>
            </a:r>
            <a:r>
              <a:rPr lang="en-US" sz="2000" dirty="0" err="1">
                <a:solidFill>
                  <a:srgbClr val="000000"/>
                </a:solidFill>
              </a:rPr>
              <a:t>sq</a:t>
            </a:r>
            <a:r>
              <a:rPr lang="en-US" sz="2000" dirty="0">
                <a:solidFill>
                  <a:srgbClr val="000000"/>
                </a:solidFill>
              </a:rPr>
              <a:t> ft lot</a:t>
            </a:r>
          </a:p>
          <a:p>
            <a:endParaRPr lang="en-US" sz="2000" dirty="0">
              <a:solidFill>
                <a:srgbClr val="000000"/>
              </a:solidFill>
            </a:endParaRPr>
          </a:p>
        </p:txBody>
      </p:sp>
    </p:spTree>
    <p:extLst>
      <p:ext uri="{BB962C8B-B14F-4D97-AF65-F5344CB8AC3E}">
        <p14:creationId xmlns:p14="http://schemas.microsoft.com/office/powerpoint/2010/main" val="140157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 name="Straight Connector 19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big house in king county washington">
            <a:extLst>
              <a:ext uri="{FF2B5EF4-FFF2-40B4-BE49-F238E27FC236}">
                <a16:creationId xmlns:a16="http://schemas.microsoft.com/office/drawing/2014/main" id="{BF3E8BF9-13EC-4C60-BF12-FCCDB08CE7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884"/>
          <a:stretch/>
        </p:blipFill>
        <p:spPr bwMode="auto">
          <a:xfrm>
            <a:off x="20" y="975"/>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6A07F-D1D5-40F5-A9FC-BC44CCF938EA}"/>
              </a:ext>
            </a:extLst>
          </p:cNvPr>
          <p:cNvSpPr>
            <a:spLocks noGrp="1"/>
          </p:cNvSpPr>
          <p:nvPr>
            <p:ph type="title"/>
          </p:nvPr>
        </p:nvSpPr>
        <p:spPr>
          <a:xfrm>
            <a:off x="777602" y="1238442"/>
            <a:ext cx="3214307" cy="3326437"/>
          </a:xfrm>
        </p:spPr>
        <p:txBody>
          <a:bodyPr vert="horz" lIns="91440" tIns="45720" rIns="91440" bIns="45720" rtlCol="0" anchor="b">
            <a:normAutofit/>
          </a:bodyPr>
          <a:lstStyle/>
          <a:p>
            <a:r>
              <a:rPr lang="en-US" sz="3100" kern="1200" cap="all" spc="200" baseline="0" dirty="0">
                <a:solidFill>
                  <a:srgbClr val="FFFFFF"/>
                </a:solidFill>
                <a:latin typeface="+mj-lt"/>
                <a:ea typeface="+mj-ea"/>
                <a:cs typeface="+mj-cs"/>
              </a:rPr>
              <a:t>Top Factors in determining Price:</a:t>
            </a:r>
            <a:br>
              <a:rPr lang="en-US" sz="3100" kern="1200" cap="all" spc="200" baseline="0" dirty="0">
                <a:solidFill>
                  <a:srgbClr val="FFFFFF"/>
                </a:solidFill>
                <a:latin typeface="+mj-lt"/>
                <a:ea typeface="+mj-ea"/>
                <a:cs typeface="+mj-cs"/>
              </a:rPr>
            </a:br>
            <a:br>
              <a:rPr lang="en-US" sz="3100" kern="1200" cap="all" spc="200" baseline="0" dirty="0">
                <a:solidFill>
                  <a:srgbClr val="FFFFFF"/>
                </a:solidFill>
                <a:latin typeface="+mj-lt"/>
                <a:ea typeface="+mj-ea"/>
                <a:cs typeface="+mj-cs"/>
              </a:rPr>
            </a:br>
            <a:r>
              <a:rPr lang="en-US" sz="3100" dirty="0">
                <a:solidFill>
                  <a:srgbClr val="FFFFFF"/>
                </a:solidFill>
              </a:rPr>
              <a:t>location</a:t>
            </a:r>
            <a:br>
              <a:rPr lang="en-US" sz="3100" dirty="0">
                <a:solidFill>
                  <a:srgbClr val="FFFFFF"/>
                </a:solidFill>
              </a:rPr>
            </a:br>
            <a:br>
              <a:rPr lang="en-US" sz="3100" kern="1200" cap="all" spc="200" baseline="0" dirty="0">
                <a:solidFill>
                  <a:srgbClr val="FFFFFF"/>
                </a:solidFill>
                <a:latin typeface="+mj-lt"/>
                <a:ea typeface="+mj-ea"/>
                <a:cs typeface="+mj-cs"/>
              </a:rPr>
            </a:br>
            <a:r>
              <a:rPr lang="en-US" sz="3100" kern="1200" cap="all" spc="200" baseline="0" dirty="0">
                <a:solidFill>
                  <a:srgbClr val="FFFFFF"/>
                </a:solidFill>
                <a:latin typeface="+mj-lt"/>
                <a:ea typeface="+mj-ea"/>
                <a:cs typeface="+mj-cs"/>
              </a:rPr>
              <a:t>Size</a:t>
            </a:r>
            <a:br>
              <a:rPr lang="en-US" sz="3100" kern="1200" cap="all" spc="200" baseline="0" dirty="0">
                <a:solidFill>
                  <a:srgbClr val="FFFFFF"/>
                </a:solidFill>
                <a:latin typeface="+mj-lt"/>
                <a:ea typeface="+mj-ea"/>
                <a:cs typeface="+mj-cs"/>
              </a:rPr>
            </a:br>
            <a:br>
              <a:rPr lang="en-US" sz="3100" kern="1200" cap="all" spc="200" baseline="0" dirty="0">
                <a:solidFill>
                  <a:srgbClr val="FFFFFF"/>
                </a:solidFill>
                <a:latin typeface="+mj-lt"/>
                <a:ea typeface="+mj-ea"/>
                <a:cs typeface="+mj-cs"/>
              </a:rPr>
            </a:br>
            <a:r>
              <a:rPr lang="en-US" sz="3100" dirty="0">
                <a:solidFill>
                  <a:srgbClr val="FFFFFF"/>
                </a:solidFill>
              </a:rPr>
              <a:t>Quality</a:t>
            </a:r>
            <a:endParaRPr lang="en-US" sz="3100" kern="1200" cap="all" spc="200" baseline="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5B0F732B-1C9D-4089-98A2-6C785DF98DCD}"/>
              </a:ext>
            </a:extLst>
          </p:cNvPr>
          <p:cNvSpPr>
            <a:spLocks noGrp="1"/>
          </p:cNvSpPr>
          <p:nvPr>
            <p:ph type="body" idx="1"/>
          </p:nvPr>
        </p:nvSpPr>
        <p:spPr>
          <a:xfrm>
            <a:off x="853440" y="4608576"/>
            <a:ext cx="3205640" cy="774186"/>
          </a:xfrm>
        </p:spPr>
        <p:txBody>
          <a:bodyPr vert="horz" lIns="91440" tIns="45720" rIns="91440" bIns="45720" rtlCol="0" anchor="t">
            <a:normAutofit/>
          </a:bodyPr>
          <a:lstStyle/>
          <a:p>
            <a:pPr algn="r"/>
            <a:r>
              <a:rPr lang="en-US" sz="1600" dirty="0">
                <a:solidFill>
                  <a:srgbClr val="FFFFFF"/>
                </a:solidFill>
              </a:rPr>
              <a:t>King County, Washington </a:t>
            </a:r>
          </a:p>
          <a:p>
            <a:pPr algn="r"/>
            <a:r>
              <a:rPr lang="en-US" sz="1600" dirty="0">
                <a:solidFill>
                  <a:srgbClr val="FFFFFF"/>
                </a:solidFill>
              </a:rPr>
              <a:t>2014-2015</a:t>
            </a:r>
          </a:p>
        </p:txBody>
      </p:sp>
      <p:cxnSp>
        <p:nvCxnSpPr>
          <p:cNvPr id="197" name="Straight Connector 19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7391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87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5B2B-8006-4E51-9B59-F7CC14079271}"/>
              </a:ext>
            </a:extLst>
          </p:cNvPr>
          <p:cNvSpPr>
            <a:spLocks noGrp="1"/>
          </p:cNvSpPr>
          <p:nvPr>
            <p:ph type="title"/>
          </p:nvPr>
        </p:nvSpPr>
        <p:spPr/>
        <p:txBody>
          <a:bodyPr/>
          <a:lstStyle/>
          <a:p>
            <a:r>
              <a:rPr lang="en-US" dirty="0"/>
              <a:t>Location! Location! Location!</a:t>
            </a:r>
          </a:p>
        </p:txBody>
      </p:sp>
      <p:pic>
        <p:nvPicPr>
          <p:cNvPr id="4" name="Picture 3">
            <a:extLst>
              <a:ext uri="{FF2B5EF4-FFF2-40B4-BE49-F238E27FC236}">
                <a16:creationId xmlns:a16="http://schemas.microsoft.com/office/drawing/2014/main" id="{158C5F4F-CEB1-4D40-A85A-8543750F8AEA}"/>
              </a:ext>
            </a:extLst>
          </p:cNvPr>
          <p:cNvPicPr>
            <a:picLocks noChangeAspect="1"/>
          </p:cNvPicPr>
          <p:nvPr/>
        </p:nvPicPr>
        <p:blipFill>
          <a:blip r:embed="rId3">
            <a:alphaModFix/>
            <a:extLst>
              <a:ext uri="{BEBA8EAE-BF5A-486C-A8C5-ECC9F3942E4B}">
                <a14:imgProps xmlns:a14="http://schemas.microsoft.com/office/drawing/2010/main">
                  <a14:imgLayer r:embed="rId4">
                    <a14:imgEffect>
                      <a14:sharpenSoften amount="63000"/>
                    </a14:imgEffect>
                  </a14:imgLayer>
                </a14:imgProps>
              </a:ext>
            </a:extLst>
          </a:blip>
          <a:stretch>
            <a:fillRect/>
          </a:stretch>
        </p:blipFill>
        <p:spPr>
          <a:xfrm>
            <a:off x="4578987" y="1693553"/>
            <a:ext cx="7501770" cy="4969238"/>
          </a:xfrm>
          <a:prstGeom prst="rect">
            <a:avLst/>
          </a:prstGeom>
        </p:spPr>
      </p:pic>
      <p:graphicFrame>
        <p:nvGraphicFramePr>
          <p:cNvPr id="5" name="Table 4">
            <a:extLst>
              <a:ext uri="{FF2B5EF4-FFF2-40B4-BE49-F238E27FC236}">
                <a16:creationId xmlns:a16="http://schemas.microsoft.com/office/drawing/2014/main" id="{2BB7F840-638B-46D4-A473-23C4DB26DD74}"/>
              </a:ext>
            </a:extLst>
          </p:cNvPr>
          <p:cNvGraphicFramePr>
            <a:graphicFrameLocks noGrp="1"/>
          </p:cNvGraphicFramePr>
          <p:nvPr>
            <p:extLst>
              <p:ext uri="{D42A27DB-BD31-4B8C-83A1-F6EECF244321}">
                <p14:modId xmlns:p14="http://schemas.microsoft.com/office/powerpoint/2010/main" val="3527158621"/>
              </p:ext>
            </p:extLst>
          </p:nvPr>
        </p:nvGraphicFramePr>
        <p:xfrm>
          <a:off x="339047" y="4017196"/>
          <a:ext cx="3729519" cy="2285095"/>
        </p:xfrm>
        <a:graphic>
          <a:graphicData uri="http://schemas.openxmlformats.org/drawingml/2006/table">
            <a:tbl>
              <a:tblPr/>
              <a:tblGrid>
                <a:gridCol w="778335">
                  <a:extLst>
                    <a:ext uri="{9D8B030D-6E8A-4147-A177-3AD203B41FA5}">
                      <a16:colId xmlns:a16="http://schemas.microsoft.com/office/drawing/2014/main" val="735247663"/>
                    </a:ext>
                  </a:extLst>
                </a:gridCol>
                <a:gridCol w="1313439">
                  <a:extLst>
                    <a:ext uri="{9D8B030D-6E8A-4147-A177-3AD203B41FA5}">
                      <a16:colId xmlns:a16="http://schemas.microsoft.com/office/drawing/2014/main" val="4182353533"/>
                    </a:ext>
                  </a:extLst>
                </a:gridCol>
                <a:gridCol w="1637745">
                  <a:extLst>
                    <a:ext uri="{9D8B030D-6E8A-4147-A177-3AD203B41FA5}">
                      <a16:colId xmlns:a16="http://schemas.microsoft.com/office/drawing/2014/main" val="3845594118"/>
                    </a:ext>
                  </a:extLst>
                </a:gridCol>
              </a:tblGrid>
              <a:tr h="881745">
                <a:tc>
                  <a:txBody>
                    <a:bodyPr/>
                    <a:lstStyle/>
                    <a:p>
                      <a:pPr algn="ctr" fontAlgn="ctr"/>
                      <a:r>
                        <a:rPr lang="en-US" sz="1600" b="1" i="0" u="none" strike="noStrike" dirty="0" err="1">
                          <a:solidFill>
                            <a:srgbClr val="FFFFFF"/>
                          </a:solidFill>
                          <a:effectLst/>
                          <a:latin typeface="+mj-lt"/>
                        </a:rPr>
                        <a:t>zipcode</a:t>
                      </a:r>
                      <a:endParaRPr lang="en-US" sz="1600" b="1" i="0" u="none" strike="noStrike" dirty="0">
                        <a:solidFill>
                          <a:srgbClr val="FFFFFF"/>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600" b="1" i="0" u="none" strike="noStrike" dirty="0">
                          <a:solidFill>
                            <a:srgbClr val="FFFFFF"/>
                          </a:solidFill>
                          <a:effectLst/>
                          <a:latin typeface="+mj-lt"/>
                        </a:rPr>
                        <a:t>Average Home Sale Price </a:t>
                      </a:r>
                    </a:p>
                    <a:p>
                      <a:pPr algn="ctr" fontAlgn="ctr"/>
                      <a:r>
                        <a:rPr lang="en-US" sz="1600" b="1" i="0" u="none" strike="noStrike" dirty="0">
                          <a:solidFill>
                            <a:srgbClr val="FFFFFF"/>
                          </a:solidFill>
                          <a:effectLst/>
                          <a:latin typeface="+mj-lt"/>
                        </a:rPr>
                        <a:t>2014-2015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600" b="1" i="0" u="none" strike="noStrike" dirty="0">
                          <a:solidFill>
                            <a:srgbClr val="FFFFFF"/>
                          </a:solidFill>
                          <a:effectLst/>
                          <a:latin typeface="+mj-lt"/>
                        </a:rPr>
                        <a:t>Area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671792600"/>
                  </a:ext>
                </a:extLst>
              </a:tr>
              <a:tr h="222289">
                <a:tc>
                  <a:txBody>
                    <a:bodyPr/>
                    <a:lstStyle/>
                    <a:p>
                      <a:pPr algn="ctr" fontAlgn="b"/>
                      <a:r>
                        <a:rPr lang="en-US" sz="1800" b="0" i="0" u="none" strike="noStrike" dirty="0">
                          <a:solidFill>
                            <a:srgbClr val="000000"/>
                          </a:solidFill>
                          <a:effectLst/>
                          <a:latin typeface="+mj-lt"/>
                        </a:rPr>
                        <a:t>98039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 $         2,135,612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Bellevue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0942"/>
                  </a:ext>
                </a:extLst>
              </a:tr>
              <a:tr h="222289">
                <a:tc>
                  <a:txBody>
                    <a:bodyPr/>
                    <a:lstStyle/>
                    <a:p>
                      <a:pPr algn="ctr" fontAlgn="b"/>
                      <a:r>
                        <a:rPr lang="en-US" sz="1800" b="0" i="0" u="none" strike="noStrike" dirty="0">
                          <a:solidFill>
                            <a:srgbClr val="000000"/>
                          </a:solidFill>
                          <a:effectLst/>
                          <a:latin typeface="+mj-lt"/>
                        </a:rPr>
                        <a:t>98004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1,359,437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Bellevue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3275201"/>
                  </a:ext>
                </a:extLst>
              </a:tr>
              <a:tr h="222289">
                <a:tc>
                  <a:txBody>
                    <a:bodyPr/>
                    <a:lstStyle/>
                    <a:p>
                      <a:pPr algn="ctr" fontAlgn="b"/>
                      <a:r>
                        <a:rPr lang="en-US" sz="1800" b="0" i="0" u="none" strike="noStrike">
                          <a:solidFill>
                            <a:srgbClr val="000000"/>
                          </a:solidFill>
                          <a:effectLst/>
                          <a:latin typeface="+mj-lt"/>
                        </a:rPr>
                        <a:t>98040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1,186,082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Mercer Island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318340"/>
                  </a:ext>
                </a:extLst>
              </a:tr>
              <a:tr h="222289">
                <a:tc>
                  <a:txBody>
                    <a:bodyPr/>
                    <a:lstStyle/>
                    <a:p>
                      <a:pPr algn="ctr" fontAlgn="b"/>
                      <a:r>
                        <a:rPr lang="en-US" sz="1800" b="0" i="0" u="none" strike="noStrike">
                          <a:solidFill>
                            <a:srgbClr val="000000"/>
                          </a:solidFill>
                          <a:effectLst/>
                          <a:latin typeface="+mj-lt"/>
                        </a:rPr>
                        <a:t>98112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1,988,993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Madison Park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04683"/>
                  </a:ext>
                </a:extLst>
              </a:tr>
              <a:tr h="222289">
                <a:tc>
                  <a:txBody>
                    <a:bodyPr/>
                    <a:lstStyle/>
                    <a:p>
                      <a:pPr algn="ctr" fontAlgn="b"/>
                      <a:r>
                        <a:rPr lang="en-US" sz="1800" b="0" i="0" u="none" strike="noStrike">
                          <a:solidFill>
                            <a:srgbClr val="000000"/>
                          </a:solidFill>
                          <a:effectLst/>
                          <a:latin typeface="+mj-lt"/>
                        </a:rPr>
                        <a:t>98102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903,702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East Lake/Capitol Hill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390112"/>
                  </a:ext>
                </a:extLst>
              </a:tr>
            </a:tbl>
          </a:graphicData>
        </a:graphic>
      </p:graphicFrame>
      <p:sp>
        <p:nvSpPr>
          <p:cNvPr id="6" name="TextBox 5">
            <a:extLst>
              <a:ext uri="{FF2B5EF4-FFF2-40B4-BE49-F238E27FC236}">
                <a16:creationId xmlns:a16="http://schemas.microsoft.com/office/drawing/2014/main" id="{4652AF35-EBDF-4EBB-B655-CA1207EFE144}"/>
              </a:ext>
            </a:extLst>
          </p:cNvPr>
          <p:cNvSpPr txBox="1"/>
          <p:nvPr/>
        </p:nvSpPr>
        <p:spPr>
          <a:xfrm>
            <a:off x="189733" y="1985871"/>
            <a:ext cx="4500081" cy="2031325"/>
          </a:xfrm>
          <a:prstGeom prst="rect">
            <a:avLst/>
          </a:prstGeom>
          <a:noFill/>
        </p:spPr>
        <p:txBody>
          <a:bodyPr wrap="square" rtlCol="0">
            <a:spAutoFit/>
          </a:bodyPr>
          <a:lstStyle/>
          <a:p>
            <a:r>
              <a:rPr lang="en-US" dirty="0"/>
              <a:t>Residential properties around Lake Washington fetched a higher price.</a:t>
            </a:r>
          </a:p>
          <a:p>
            <a:endParaRPr lang="en-US" dirty="0"/>
          </a:p>
          <a:p>
            <a:r>
              <a:rPr lang="en-US" dirty="0"/>
              <a:t>Bellevue is one of the most desirable areas to live with access to both the city and outdoor recreational activities.</a:t>
            </a:r>
          </a:p>
          <a:p>
            <a:endParaRPr lang="en-US" dirty="0"/>
          </a:p>
        </p:txBody>
      </p:sp>
      <p:pic>
        <p:nvPicPr>
          <p:cNvPr id="13" name="Picture 12">
            <a:extLst>
              <a:ext uri="{FF2B5EF4-FFF2-40B4-BE49-F238E27FC236}">
                <a16:creationId xmlns:a16="http://schemas.microsoft.com/office/drawing/2014/main" id="{0EB2AFDF-2BE3-4B0C-BB39-3A7EDB1DB0AE}"/>
              </a:ext>
            </a:extLst>
          </p:cNvPr>
          <p:cNvPicPr>
            <a:picLocks noChangeAspect="1"/>
          </p:cNvPicPr>
          <p:nvPr/>
        </p:nvPicPr>
        <p:blipFill>
          <a:blip r:embed="rId5">
            <a:alphaModFix amt="74000"/>
          </a:blip>
          <a:stretch>
            <a:fillRect/>
          </a:stretch>
        </p:blipFill>
        <p:spPr>
          <a:xfrm>
            <a:off x="4169911" y="1619670"/>
            <a:ext cx="7907049" cy="5117003"/>
          </a:xfrm>
          <a:prstGeom prst="rect">
            <a:avLst/>
          </a:prstGeom>
        </p:spPr>
      </p:pic>
    </p:spTree>
    <p:extLst>
      <p:ext uri="{BB962C8B-B14F-4D97-AF65-F5344CB8AC3E}">
        <p14:creationId xmlns:p14="http://schemas.microsoft.com/office/powerpoint/2010/main" val="19835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3E0E236-A779-42D8-915E-749FF0FB2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390" y="704737"/>
            <a:ext cx="6304945" cy="57447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BDA8926-02FE-49A6-B2FB-48A7DED9F2E2}"/>
              </a:ext>
            </a:extLst>
          </p:cNvPr>
          <p:cNvSpPr/>
          <p:nvPr/>
        </p:nvSpPr>
        <p:spPr>
          <a:xfrm>
            <a:off x="496932" y="3577122"/>
            <a:ext cx="4798082" cy="232040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002B2-33AB-44E2-9ACD-D18C117EADB8}"/>
              </a:ext>
            </a:extLst>
          </p:cNvPr>
          <p:cNvSpPr>
            <a:spLocks noGrp="1"/>
          </p:cNvSpPr>
          <p:nvPr>
            <p:ph type="title"/>
          </p:nvPr>
        </p:nvSpPr>
        <p:spPr>
          <a:xfrm>
            <a:off x="7054009" y="823541"/>
            <a:ext cx="5988154" cy="1383648"/>
          </a:xfrm>
        </p:spPr>
        <p:txBody>
          <a:bodyPr vert="horz" lIns="91440" tIns="45720" rIns="91440" bIns="45720" rtlCol="0">
            <a:normAutofit/>
          </a:bodyPr>
          <a:lstStyle/>
          <a:p>
            <a:r>
              <a:rPr lang="en-US" spc="200" dirty="0"/>
              <a:t>Size matters! </a:t>
            </a:r>
          </a:p>
        </p:txBody>
      </p:sp>
      <p:cxnSp>
        <p:nvCxnSpPr>
          <p:cNvPr id="141" name="Straight Connector 140">
            <a:extLst>
              <a:ext uri="{FF2B5EF4-FFF2-40B4-BE49-F238E27FC236}">
                <a16:creationId xmlns:a16="http://schemas.microsoft.com/office/drawing/2014/main" id="{920FB216-68C6-4BA4-BE3A-D150792A2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631711"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small houses in king county">
            <a:extLst>
              <a:ext uri="{FF2B5EF4-FFF2-40B4-BE49-F238E27FC236}">
                <a16:creationId xmlns:a16="http://schemas.microsoft.com/office/drawing/2014/main" id="{5F0E3479-136E-486B-AFCE-B91C813A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95" y="4167068"/>
            <a:ext cx="1136417" cy="8512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B3E274-03FF-4436-B6D0-DCDE9A6BD9DC}"/>
              </a:ext>
            </a:extLst>
          </p:cNvPr>
          <p:cNvSpPr txBox="1"/>
          <p:nvPr/>
        </p:nvSpPr>
        <p:spPr>
          <a:xfrm>
            <a:off x="2320526" y="4088018"/>
            <a:ext cx="2466753" cy="954107"/>
          </a:xfrm>
          <a:prstGeom prst="rect">
            <a:avLst/>
          </a:prstGeom>
          <a:noFill/>
        </p:spPr>
        <p:txBody>
          <a:bodyPr wrap="square" rtlCol="0">
            <a:spAutoFit/>
          </a:bodyPr>
          <a:lstStyle/>
          <a:p>
            <a:r>
              <a:rPr lang="en-US" sz="2800" dirty="0">
                <a:solidFill>
                  <a:schemeClr val="bg1"/>
                </a:solidFill>
              </a:rPr>
              <a:t>But it’s not everything…</a:t>
            </a:r>
          </a:p>
        </p:txBody>
      </p:sp>
      <p:pic>
        <p:nvPicPr>
          <p:cNvPr id="8" name="Graphic 7" descr="House">
            <a:extLst>
              <a:ext uri="{FF2B5EF4-FFF2-40B4-BE49-F238E27FC236}">
                <a16:creationId xmlns:a16="http://schemas.microsoft.com/office/drawing/2014/main" id="{DED161FB-B5D6-448A-BB1D-1B78D270B7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00486" y="4049079"/>
            <a:ext cx="595372" cy="595372"/>
          </a:xfrm>
          <a:prstGeom prst="rect">
            <a:avLst/>
          </a:prstGeom>
        </p:spPr>
      </p:pic>
      <p:pic>
        <p:nvPicPr>
          <p:cNvPr id="12" name="Graphic 11" descr="House">
            <a:extLst>
              <a:ext uri="{FF2B5EF4-FFF2-40B4-BE49-F238E27FC236}">
                <a16:creationId xmlns:a16="http://schemas.microsoft.com/office/drawing/2014/main" id="{27891141-5B4B-438C-9503-3289BFF670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5533" y="4812205"/>
            <a:ext cx="412160" cy="412160"/>
          </a:xfrm>
          <a:prstGeom prst="rect">
            <a:avLst/>
          </a:prstGeom>
        </p:spPr>
      </p:pic>
      <p:pic>
        <p:nvPicPr>
          <p:cNvPr id="1030" name="Picture 6" descr="Image result for large home in king county washington images">
            <a:extLst>
              <a:ext uri="{FF2B5EF4-FFF2-40B4-BE49-F238E27FC236}">
                <a16:creationId xmlns:a16="http://schemas.microsoft.com/office/drawing/2014/main" id="{43B0ADEA-BE72-4773-9449-782326C94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932" y="742036"/>
            <a:ext cx="4143576" cy="232040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Add">
            <a:extLst>
              <a:ext uri="{FF2B5EF4-FFF2-40B4-BE49-F238E27FC236}">
                <a16:creationId xmlns:a16="http://schemas.microsoft.com/office/drawing/2014/main" id="{2468D62D-0B96-4566-8D4C-6B73EC3FE5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95014" y="742036"/>
            <a:ext cx="914400" cy="914400"/>
          </a:xfrm>
          <a:prstGeom prst="rect">
            <a:avLst/>
          </a:prstGeom>
        </p:spPr>
      </p:pic>
      <p:sp>
        <p:nvSpPr>
          <p:cNvPr id="10" name="Rectangle 9">
            <a:extLst>
              <a:ext uri="{FF2B5EF4-FFF2-40B4-BE49-F238E27FC236}">
                <a16:creationId xmlns:a16="http://schemas.microsoft.com/office/drawing/2014/main" id="{E329EE1A-AAA1-4C39-9285-18A282F98847}"/>
              </a:ext>
            </a:extLst>
          </p:cNvPr>
          <p:cNvSpPr/>
          <p:nvPr/>
        </p:nvSpPr>
        <p:spPr>
          <a:xfrm>
            <a:off x="4848447" y="466899"/>
            <a:ext cx="7258493" cy="1553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2774772-903B-4FD8-BA6F-EA3604B572E0}"/>
              </a:ext>
            </a:extLst>
          </p:cNvPr>
          <p:cNvSpPr txBox="1">
            <a:spLocks/>
          </p:cNvSpPr>
          <p:nvPr/>
        </p:nvSpPr>
        <p:spPr>
          <a:xfrm>
            <a:off x="7206409" y="975941"/>
            <a:ext cx="5988154" cy="13836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pc="200" dirty="0"/>
              <a:t>Size matters! </a:t>
            </a:r>
          </a:p>
        </p:txBody>
      </p:sp>
      <p:pic>
        <p:nvPicPr>
          <p:cNvPr id="16" name="Graphic 15" descr="Add">
            <a:extLst>
              <a:ext uri="{FF2B5EF4-FFF2-40B4-BE49-F238E27FC236}">
                <a16:creationId xmlns:a16="http://schemas.microsoft.com/office/drawing/2014/main" id="{5C70CF1B-042B-44F3-B3D9-D4EDDCDCAC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47414" y="894436"/>
            <a:ext cx="914400" cy="914400"/>
          </a:xfrm>
          <a:prstGeom prst="rect">
            <a:avLst/>
          </a:prstGeom>
        </p:spPr>
      </p:pic>
      <p:cxnSp>
        <p:nvCxnSpPr>
          <p:cNvPr id="13" name="Straight Connector 12">
            <a:extLst>
              <a:ext uri="{FF2B5EF4-FFF2-40B4-BE49-F238E27FC236}">
                <a16:creationId xmlns:a16="http://schemas.microsoft.com/office/drawing/2014/main" id="{16D31395-95C0-458E-82CD-C6A67D7D1CB5}"/>
              </a:ext>
            </a:extLst>
          </p:cNvPr>
          <p:cNvCxnSpPr/>
          <p:nvPr/>
        </p:nvCxnSpPr>
        <p:spPr>
          <a:xfrm>
            <a:off x="6546274" y="894436"/>
            <a:ext cx="0" cy="1246252"/>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824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D3D65C-F33E-4877-B99C-07B0903935D9}"/>
              </a:ext>
            </a:extLst>
          </p:cNvPr>
          <p:cNvSpPr/>
          <p:nvPr/>
        </p:nvSpPr>
        <p:spPr>
          <a:xfrm>
            <a:off x="6963226" y="706355"/>
            <a:ext cx="5056054" cy="5991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5EDAD3-4014-4F40-8A48-572952168FC4}"/>
              </a:ext>
            </a:extLst>
          </p:cNvPr>
          <p:cNvSpPr/>
          <p:nvPr/>
        </p:nvSpPr>
        <p:spPr>
          <a:xfrm>
            <a:off x="848139" y="2084832"/>
            <a:ext cx="5526157" cy="4382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16C0A-A334-4616-8985-5A237753310A}"/>
              </a:ext>
            </a:extLst>
          </p:cNvPr>
          <p:cNvSpPr>
            <a:spLocks noGrp="1"/>
          </p:cNvSpPr>
          <p:nvPr>
            <p:ph type="title"/>
          </p:nvPr>
        </p:nvSpPr>
        <p:spPr/>
        <p:txBody>
          <a:bodyPr/>
          <a:lstStyle/>
          <a:p>
            <a:r>
              <a:rPr lang="en-US" dirty="0"/>
              <a:t>Grade:</a:t>
            </a:r>
          </a:p>
        </p:txBody>
      </p:sp>
      <p:graphicFrame>
        <p:nvGraphicFramePr>
          <p:cNvPr id="16" name="Content Placeholder 15">
            <a:extLst>
              <a:ext uri="{FF2B5EF4-FFF2-40B4-BE49-F238E27FC236}">
                <a16:creationId xmlns:a16="http://schemas.microsoft.com/office/drawing/2014/main" id="{23DA2DB8-1F09-4A30-AD1E-1BE0123D7442}"/>
              </a:ext>
            </a:extLst>
          </p:cNvPr>
          <p:cNvGraphicFramePr>
            <a:graphicFrameLocks noGrp="1"/>
          </p:cNvGraphicFramePr>
          <p:nvPr>
            <p:ph sz="half" idx="2"/>
            <p:extLst>
              <p:ext uri="{D42A27DB-BD31-4B8C-83A1-F6EECF244321}">
                <p14:modId xmlns:p14="http://schemas.microsoft.com/office/powerpoint/2010/main" val="1869713963"/>
              </p:ext>
            </p:extLst>
          </p:nvPr>
        </p:nvGraphicFramePr>
        <p:xfrm>
          <a:off x="1024128" y="2364010"/>
          <a:ext cx="5078120" cy="3823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a:extLst>
              <a:ext uri="{FF2B5EF4-FFF2-40B4-BE49-F238E27FC236}">
                <a16:creationId xmlns:a16="http://schemas.microsoft.com/office/drawing/2014/main" id="{BDCBB783-2213-4699-A4CE-F14C2AE033E7}"/>
              </a:ext>
            </a:extLst>
          </p:cNvPr>
          <p:cNvSpPr>
            <a:spLocks noGrp="1"/>
          </p:cNvSpPr>
          <p:nvPr>
            <p:ph type="body" idx="1"/>
          </p:nvPr>
        </p:nvSpPr>
        <p:spPr>
          <a:xfrm>
            <a:off x="1249679" y="5451769"/>
            <a:ext cx="4765437" cy="573111"/>
          </a:xfrm>
        </p:spPr>
        <p:txBody>
          <a:bodyPr>
            <a:normAutofit/>
          </a:bodyPr>
          <a:lstStyle/>
          <a:p>
            <a:pPr algn="ctr"/>
            <a:r>
              <a:rPr lang="en-US" sz="1600" dirty="0">
                <a:solidFill>
                  <a:schemeClr val="bg1"/>
                </a:solidFill>
              </a:rPr>
              <a:t>Types of materials used and the quality of workmanship based on scale 1-13:</a:t>
            </a:r>
          </a:p>
        </p:txBody>
      </p:sp>
      <p:pic>
        <p:nvPicPr>
          <p:cNvPr id="27" name="Graphic 26" descr="Mining tools">
            <a:extLst>
              <a:ext uri="{FF2B5EF4-FFF2-40B4-BE49-F238E27FC236}">
                <a16:creationId xmlns:a16="http://schemas.microsoft.com/office/drawing/2014/main" id="{16003F5F-8AA0-4120-B401-F7895BF12F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36697" y="823159"/>
            <a:ext cx="914400" cy="914400"/>
          </a:xfrm>
          <a:prstGeom prst="rect">
            <a:avLst/>
          </a:prstGeom>
        </p:spPr>
      </p:pic>
      <p:sp>
        <p:nvSpPr>
          <p:cNvPr id="4" name="Minus Sign 3">
            <a:extLst>
              <a:ext uri="{FF2B5EF4-FFF2-40B4-BE49-F238E27FC236}">
                <a16:creationId xmlns:a16="http://schemas.microsoft.com/office/drawing/2014/main" id="{18DC24DF-3DEB-46A7-9F20-33611D20EFB7}"/>
              </a:ext>
            </a:extLst>
          </p:cNvPr>
          <p:cNvSpPr/>
          <p:nvPr/>
        </p:nvSpPr>
        <p:spPr>
          <a:xfrm>
            <a:off x="1391920" y="2621862"/>
            <a:ext cx="914400" cy="914400"/>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s 4">
            <a:extLst>
              <a:ext uri="{FF2B5EF4-FFF2-40B4-BE49-F238E27FC236}">
                <a16:creationId xmlns:a16="http://schemas.microsoft.com/office/drawing/2014/main" id="{201D63BF-9039-4D25-A79B-6022CE05CA74}"/>
              </a:ext>
            </a:extLst>
          </p:cNvPr>
          <p:cNvSpPr/>
          <p:nvPr/>
        </p:nvSpPr>
        <p:spPr>
          <a:xfrm>
            <a:off x="3105988" y="2629321"/>
            <a:ext cx="914400" cy="91440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lus Sign 5">
            <a:extLst>
              <a:ext uri="{FF2B5EF4-FFF2-40B4-BE49-F238E27FC236}">
                <a16:creationId xmlns:a16="http://schemas.microsoft.com/office/drawing/2014/main" id="{71DA39B6-13FA-47D5-8D57-FB4E4F8CE8DE}"/>
              </a:ext>
            </a:extLst>
          </p:cNvPr>
          <p:cNvSpPr/>
          <p:nvPr/>
        </p:nvSpPr>
        <p:spPr>
          <a:xfrm>
            <a:off x="4831667" y="2621862"/>
            <a:ext cx="914400" cy="9144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House">
            <a:extLst>
              <a:ext uri="{FF2B5EF4-FFF2-40B4-BE49-F238E27FC236}">
                <a16:creationId xmlns:a16="http://schemas.microsoft.com/office/drawing/2014/main" id="{54962261-1348-4E06-B3B6-B5B2CB09D4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8990" y="706355"/>
            <a:ext cx="1097280" cy="1097280"/>
          </a:xfrm>
          <a:prstGeom prst="rect">
            <a:avLst/>
          </a:prstGeom>
        </p:spPr>
      </p:pic>
      <p:pic>
        <p:nvPicPr>
          <p:cNvPr id="1026" name="Picture 2">
            <a:extLst>
              <a:ext uri="{FF2B5EF4-FFF2-40B4-BE49-F238E27FC236}">
                <a16:creationId xmlns:a16="http://schemas.microsoft.com/office/drawing/2014/main" id="{0C87846F-21AB-4D10-8F91-5B84F30497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0281" y="1876514"/>
            <a:ext cx="4721939" cy="47219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classbathrooms.com.au/wp-content/uploads/2019/03/9.jpg">
            <a:extLst>
              <a:ext uri="{FF2B5EF4-FFF2-40B4-BE49-F238E27FC236}">
                <a16:creationId xmlns:a16="http://schemas.microsoft.com/office/drawing/2014/main" id="{DA7B34CB-DE1B-4769-A76C-9487128E71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5675" y="831940"/>
            <a:ext cx="4746545" cy="289423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4297576-0FAF-4107-A000-9026F8F3BEA3}"/>
              </a:ext>
            </a:extLst>
          </p:cNvPr>
          <p:cNvSpPr/>
          <p:nvPr/>
        </p:nvSpPr>
        <p:spPr>
          <a:xfrm>
            <a:off x="869282" y="2084832"/>
            <a:ext cx="5505014" cy="438222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D449528-5304-4030-B433-599ACA9AC603}"/>
              </a:ext>
            </a:extLst>
          </p:cNvPr>
          <p:cNvGrpSpPr/>
          <p:nvPr/>
        </p:nvGrpSpPr>
        <p:grpSpPr>
          <a:xfrm>
            <a:off x="7858217" y="4008986"/>
            <a:ext cx="2907979" cy="1493520"/>
            <a:chOff x="7693200" y="4045865"/>
            <a:chExt cx="2907979" cy="1493520"/>
          </a:xfrm>
        </p:grpSpPr>
        <p:cxnSp>
          <p:nvCxnSpPr>
            <p:cNvPr id="22" name="Straight Arrow Connector 21">
              <a:extLst>
                <a:ext uri="{FF2B5EF4-FFF2-40B4-BE49-F238E27FC236}">
                  <a16:creationId xmlns:a16="http://schemas.microsoft.com/office/drawing/2014/main" id="{F7F87857-4C90-4F71-8299-B9B4546F01CF}"/>
                </a:ext>
              </a:extLst>
            </p:cNvPr>
            <p:cNvCxnSpPr/>
            <p:nvPr/>
          </p:nvCxnSpPr>
          <p:spPr>
            <a:xfrm flipV="1">
              <a:off x="7726216" y="4045865"/>
              <a:ext cx="2692400" cy="149352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BC57FF-AF60-4491-BEDD-E106DBC71791}"/>
                </a:ext>
              </a:extLst>
            </p:cNvPr>
            <p:cNvSpPr txBox="1"/>
            <p:nvPr/>
          </p:nvSpPr>
          <p:spPr>
            <a:xfrm rot="19867028">
              <a:off x="7693200" y="4333663"/>
              <a:ext cx="2907979" cy="369332"/>
            </a:xfrm>
            <a:prstGeom prst="rect">
              <a:avLst/>
            </a:prstGeom>
            <a:noFill/>
          </p:spPr>
          <p:txBody>
            <a:bodyPr wrap="square" rtlCol="0">
              <a:spAutoFit/>
            </a:bodyPr>
            <a:lstStyle/>
            <a:p>
              <a:r>
                <a:rPr lang="en-US" dirty="0"/>
                <a:t>Price increases with grade</a:t>
              </a:r>
            </a:p>
          </p:txBody>
        </p:sp>
      </p:grpSp>
      <p:sp>
        <p:nvSpPr>
          <p:cNvPr id="19" name="Rectangle 18">
            <a:extLst>
              <a:ext uri="{FF2B5EF4-FFF2-40B4-BE49-F238E27FC236}">
                <a16:creationId xmlns:a16="http://schemas.microsoft.com/office/drawing/2014/main" id="{79189672-470C-4501-B3E5-AEA7DD4F1CF0}"/>
              </a:ext>
            </a:extLst>
          </p:cNvPr>
          <p:cNvSpPr/>
          <p:nvPr/>
        </p:nvSpPr>
        <p:spPr>
          <a:xfrm>
            <a:off x="7089893" y="814379"/>
            <a:ext cx="4789029" cy="577553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8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A6B1-8DEF-417D-A20E-BC42EBC99990}"/>
              </a:ext>
            </a:extLst>
          </p:cNvPr>
          <p:cNvSpPr>
            <a:spLocks noGrp="1"/>
          </p:cNvSpPr>
          <p:nvPr>
            <p:ph type="title"/>
          </p:nvPr>
        </p:nvSpPr>
        <p:spPr>
          <a:xfrm>
            <a:off x="1024128" y="585216"/>
            <a:ext cx="5867061" cy="1499616"/>
          </a:xfrm>
        </p:spPr>
        <p:txBody>
          <a:bodyPr>
            <a:normAutofit/>
          </a:bodyPr>
          <a:lstStyle/>
          <a:p>
            <a:r>
              <a:rPr lang="en-US" dirty="0"/>
              <a:t>Recommendations:</a:t>
            </a:r>
          </a:p>
        </p:txBody>
      </p:sp>
      <p:pic>
        <p:nvPicPr>
          <p:cNvPr id="7" name="Picture 6">
            <a:extLst>
              <a:ext uri="{FF2B5EF4-FFF2-40B4-BE49-F238E27FC236}">
                <a16:creationId xmlns:a16="http://schemas.microsoft.com/office/drawing/2014/main" id="{1EF0F3F8-39C6-4FC5-97F1-433DA90A4026}"/>
              </a:ext>
            </a:extLst>
          </p:cNvPr>
          <p:cNvPicPr>
            <a:picLocks noChangeAspect="1"/>
          </p:cNvPicPr>
          <p:nvPr/>
        </p:nvPicPr>
        <p:blipFill>
          <a:blip r:embed="rId3"/>
          <a:stretch>
            <a:fillRect/>
          </a:stretch>
        </p:blipFill>
        <p:spPr>
          <a:xfrm>
            <a:off x="789709" y="2034451"/>
            <a:ext cx="6530726" cy="4218147"/>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EA3651-4281-47DC-9DF4-6776D30A5240}"/>
              </a:ext>
            </a:extLst>
          </p:cNvPr>
          <p:cNvSpPr>
            <a:spLocks noGrp="1"/>
          </p:cNvSpPr>
          <p:nvPr>
            <p:ph idx="1"/>
          </p:nvPr>
        </p:nvSpPr>
        <p:spPr>
          <a:xfrm>
            <a:off x="7472310" y="242454"/>
            <a:ext cx="4782035" cy="5586984"/>
          </a:xfrm>
        </p:spPr>
        <p:txBody>
          <a:bodyPr anchor="ctr">
            <a:normAutofit fontScale="92500"/>
          </a:bodyPr>
          <a:lstStyle/>
          <a:p>
            <a:pPr marL="0" indent="0">
              <a:lnSpc>
                <a:spcPct val="100000"/>
              </a:lnSpc>
              <a:spcAft>
                <a:spcPts val="0"/>
              </a:spcAft>
            </a:pPr>
            <a:r>
              <a:rPr lang="en-US" sz="3000" dirty="0">
                <a:solidFill>
                  <a:srgbClr val="FFFFFF"/>
                </a:solidFill>
              </a:rPr>
              <a:t>Consider</a:t>
            </a:r>
            <a:r>
              <a:rPr lang="en-US" sz="3200" b="1" dirty="0">
                <a:solidFill>
                  <a:srgbClr val="FFFFFF"/>
                </a:solidFill>
              </a:rPr>
              <a:t> Condition</a:t>
            </a:r>
            <a:r>
              <a:rPr lang="en-US" sz="2800" dirty="0">
                <a:solidFill>
                  <a:srgbClr val="FFFFFF"/>
                </a:solidFill>
              </a:rPr>
              <a:t>: </a:t>
            </a:r>
          </a:p>
          <a:p>
            <a:pPr marL="0" indent="0">
              <a:lnSpc>
                <a:spcPct val="100000"/>
              </a:lnSpc>
              <a:spcAft>
                <a:spcPts val="0"/>
              </a:spcAft>
            </a:pPr>
            <a:r>
              <a:rPr lang="en-US" sz="1200" dirty="0">
                <a:solidFill>
                  <a:srgbClr val="FFFFFF"/>
                </a:solidFill>
              </a:rPr>
              <a:t>     ( maintenance relative to age) </a:t>
            </a:r>
            <a:endParaRPr lang="en-US" sz="2800" dirty="0">
              <a:solidFill>
                <a:srgbClr val="FFFFFF"/>
              </a:solidFill>
            </a:endParaRPr>
          </a:p>
          <a:p>
            <a:pPr lvl="1"/>
            <a:r>
              <a:rPr lang="en-US" sz="2800" dirty="0">
                <a:solidFill>
                  <a:srgbClr val="FFFFFF"/>
                </a:solidFill>
              </a:rPr>
              <a:t>How recently the home was built or renovated effects price.  Repair, update or renovate a property to maximize sale price.</a:t>
            </a:r>
          </a:p>
          <a:p>
            <a:pPr lvl="1"/>
            <a:endParaRPr lang="en-US" sz="2800" dirty="0">
              <a:solidFill>
                <a:srgbClr val="FFFFFF"/>
              </a:solidFill>
            </a:endParaRPr>
          </a:p>
          <a:p>
            <a:r>
              <a:rPr lang="en-US" sz="2800" dirty="0">
                <a:solidFill>
                  <a:srgbClr val="FFFFFF"/>
                </a:solidFill>
              </a:rPr>
              <a:t>If adding </a:t>
            </a:r>
            <a:r>
              <a:rPr lang="en-US" sz="3200" b="1" dirty="0">
                <a:solidFill>
                  <a:srgbClr val="FFFFFF"/>
                </a:solidFill>
              </a:rPr>
              <a:t>space or renovating</a:t>
            </a:r>
            <a:r>
              <a:rPr lang="en-US" sz="2800" dirty="0">
                <a:solidFill>
                  <a:srgbClr val="FFFFFF"/>
                </a:solidFill>
              </a:rPr>
              <a:t>:</a:t>
            </a:r>
            <a:endParaRPr lang="en-US" sz="2400" dirty="0">
              <a:solidFill>
                <a:srgbClr val="FFFFFF"/>
              </a:solidFill>
            </a:endParaRPr>
          </a:p>
          <a:p>
            <a:pPr lvl="1"/>
            <a:r>
              <a:rPr lang="en-US" sz="2800" dirty="0">
                <a:solidFill>
                  <a:srgbClr val="FFFFFF"/>
                </a:solidFill>
              </a:rPr>
              <a:t>Fewer bedrooms and floors    </a:t>
            </a:r>
          </a:p>
          <a:p>
            <a:pPr lvl="1"/>
            <a:r>
              <a:rPr lang="en-US" sz="1200" dirty="0">
                <a:solidFill>
                  <a:srgbClr val="FFFFFF"/>
                </a:solidFill>
              </a:rPr>
              <a:t>Too many can negatively impact price.</a:t>
            </a:r>
          </a:p>
          <a:p>
            <a:pPr lvl="1"/>
            <a:r>
              <a:rPr lang="en-US" sz="2800" dirty="0">
                <a:solidFill>
                  <a:srgbClr val="FFFFFF"/>
                </a:solidFill>
              </a:rPr>
              <a:t>More bathrooms</a:t>
            </a:r>
          </a:p>
          <a:p>
            <a:pPr lvl="1"/>
            <a:r>
              <a:rPr lang="en-US" sz="2800" dirty="0">
                <a:solidFill>
                  <a:srgbClr val="FFFFFF"/>
                </a:solidFill>
              </a:rPr>
              <a:t>Quality construction and materials</a:t>
            </a:r>
          </a:p>
        </p:txBody>
      </p:sp>
    </p:spTree>
    <p:extLst>
      <p:ext uri="{BB962C8B-B14F-4D97-AF65-F5344CB8AC3E}">
        <p14:creationId xmlns:p14="http://schemas.microsoft.com/office/powerpoint/2010/main" val="8522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01893-32B2-4682-A263-DC37FC804938}"/>
              </a:ext>
            </a:extLst>
          </p:cNvPr>
          <p:cNvSpPr>
            <a:spLocks noGrp="1"/>
          </p:cNvSpPr>
          <p:nvPr>
            <p:ph type="title"/>
          </p:nvPr>
        </p:nvSpPr>
        <p:spPr>
          <a:xfrm>
            <a:off x="1024128" y="4911819"/>
            <a:ext cx="6510527" cy="1499616"/>
          </a:xfrm>
        </p:spPr>
        <p:txBody>
          <a:bodyPr>
            <a:normAutofit fontScale="90000"/>
          </a:bodyPr>
          <a:lstStyle/>
          <a:p>
            <a:r>
              <a:rPr lang="en-US" dirty="0">
                <a:solidFill>
                  <a:srgbClr val="FFFFFF"/>
                </a:solidFill>
              </a:rPr>
              <a:t>Future work could further explore reporting or outcomes</a:t>
            </a:r>
          </a:p>
        </p:txBody>
      </p:sp>
      <p:sp>
        <p:nvSpPr>
          <p:cNvPr id="3" name="Content Placeholder 2">
            <a:extLst>
              <a:ext uri="{FF2B5EF4-FFF2-40B4-BE49-F238E27FC236}">
                <a16:creationId xmlns:a16="http://schemas.microsoft.com/office/drawing/2014/main" id="{954488FC-AFBE-49C0-B840-08110F1638BC}"/>
              </a:ext>
            </a:extLst>
          </p:cNvPr>
          <p:cNvSpPr>
            <a:spLocks noGrp="1"/>
          </p:cNvSpPr>
          <p:nvPr>
            <p:ph idx="1"/>
          </p:nvPr>
        </p:nvSpPr>
        <p:spPr>
          <a:xfrm>
            <a:off x="884432" y="872369"/>
            <a:ext cx="6507471" cy="3606798"/>
          </a:xfrm>
        </p:spPr>
        <p:txBody>
          <a:bodyPr anchor="ctr">
            <a:normAutofit fontScale="92500" lnSpcReduction="10000"/>
          </a:bodyPr>
          <a:lstStyle/>
          <a:p>
            <a:r>
              <a:rPr lang="en-US" sz="2000" dirty="0">
                <a:solidFill>
                  <a:srgbClr val="FFFFFF"/>
                </a:solidFill>
              </a:rPr>
              <a:t>Only 3% of the data reflected :</a:t>
            </a:r>
            <a:r>
              <a:rPr lang="en-US" sz="3200" b="1" dirty="0">
                <a:solidFill>
                  <a:srgbClr val="FFFFFF"/>
                </a:solidFill>
              </a:rPr>
              <a:t>renovations:</a:t>
            </a:r>
          </a:p>
          <a:p>
            <a:endParaRPr lang="en-US" sz="3200" dirty="0">
              <a:solidFill>
                <a:srgbClr val="FFFFFF"/>
              </a:solidFill>
            </a:endParaRPr>
          </a:p>
          <a:p>
            <a:endParaRPr lang="en-US" sz="2000" dirty="0">
              <a:solidFill>
                <a:srgbClr val="FFFFFF"/>
              </a:solidFill>
            </a:endParaRPr>
          </a:p>
          <a:p>
            <a:pPr marL="0" indent="0">
              <a:buNone/>
            </a:pPr>
            <a:r>
              <a:rPr lang="en-US" sz="3200" b="1" dirty="0">
                <a:solidFill>
                  <a:srgbClr val="FFFFFF"/>
                </a:solidFill>
              </a:rPr>
              <a:t>View: </a:t>
            </a:r>
            <a:r>
              <a:rPr lang="en-US" sz="2000" dirty="0">
                <a:solidFill>
                  <a:srgbClr val="FFFFFF"/>
                </a:solidFill>
              </a:rPr>
              <a:t>Relatively low reporting ~10%.</a:t>
            </a:r>
          </a:p>
          <a:p>
            <a:endParaRPr lang="en-US" sz="2000" dirty="0">
              <a:solidFill>
                <a:srgbClr val="FFFFFF"/>
              </a:solidFill>
            </a:endParaRPr>
          </a:p>
          <a:p>
            <a:endParaRPr lang="en-US" sz="2000" dirty="0">
              <a:solidFill>
                <a:srgbClr val="FFFFFF"/>
              </a:solidFill>
            </a:endParaRPr>
          </a:p>
          <a:p>
            <a:r>
              <a:rPr lang="en-US" sz="2000" dirty="0">
                <a:solidFill>
                  <a:srgbClr val="FFFFFF"/>
                </a:solidFill>
              </a:rPr>
              <a:t>Were there </a:t>
            </a:r>
            <a:r>
              <a:rPr lang="en-US" sz="3000" b="1" dirty="0">
                <a:solidFill>
                  <a:srgbClr val="FFFFFF"/>
                </a:solidFill>
              </a:rPr>
              <a:t>months in the calendar</a:t>
            </a:r>
            <a:r>
              <a:rPr lang="en-US" sz="2000" dirty="0">
                <a:solidFill>
                  <a:srgbClr val="FFFFFF"/>
                </a:solidFill>
              </a:rPr>
              <a:t> that got a higher price?  What would cause this?</a:t>
            </a:r>
          </a:p>
          <a:p>
            <a:endParaRPr lang="en-US" sz="2000" dirty="0">
              <a:solidFill>
                <a:srgbClr val="FFFFFF"/>
              </a:solidFill>
            </a:endParaRPr>
          </a:p>
        </p:txBody>
      </p:sp>
      <p:pic>
        <p:nvPicPr>
          <p:cNvPr id="5" name="Graphic 4" descr="Research">
            <a:extLst>
              <a:ext uri="{FF2B5EF4-FFF2-40B4-BE49-F238E27FC236}">
                <a16:creationId xmlns:a16="http://schemas.microsoft.com/office/drawing/2014/main" id="{ECD86F0E-B358-408D-90A7-F143309DB7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83896" y="2534144"/>
            <a:ext cx="1823672" cy="1823672"/>
          </a:xfrm>
          <a:prstGeom prst="rect">
            <a:avLst/>
          </a:prstGeom>
        </p:spPr>
      </p:pic>
      <p:cxnSp>
        <p:nvCxnSpPr>
          <p:cNvPr id="12" name="Straight Connector 1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Graphic 6" descr="Eye">
            <a:extLst>
              <a:ext uri="{FF2B5EF4-FFF2-40B4-BE49-F238E27FC236}">
                <a16:creationId xmlns:a16="http://schemas.microsoft.com/office/drawing/2014/main" id="{9990D8EF-4DF0-49F6-AB42-72FE1C88EF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148" y="2445642"/>
            <a:ext cx="914400" cy="914400"/>
          </a:xfrm>
          <a:prstGeom prst="rect">
            <a:avLst/>
          </a:prstGeom>
        </p:spPr>
      </p:pic>
      <p:pic>
        <p:nvPicPr>
          <p:cNvPr id="9" name="Graphic 8" descr="Hammer">
            <a:extLst>
              <a:ext uri="{FF2B5EF4-FFF2-40B4-BE49-F238E27FC236}">
                <a16:creationId xmlns:a16="http://schemas.microsoft.com/office/drawing/2014/main" id="{B47C544F-7206-43CA-92ED-A255FEEF93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77863" y="1120405"/>
            <a:ext cx="914400" cy="914400"/>
          </a:xfrm>
          <a:prstGeom prst="rect">
            <a:avLst/>
          </a:prstGeom>
        </p:spPr>
      </p:pic>
      <p:pic>
        <p:nvPicPr>
          <p:cNvPr id="13" name="Graphic 12" descr="Nails">
            <a:extLst>
              <a:ext uri="{FF2B5EF4-FFF2-40B4-BE49-F238E27FC236}">
                <a16:creationId xmlns:a16="http://schemas.microsoft.com/office/drawing/2014/main" id="{364DE46B-99F4-44EF-8BD7-30FD8ED44A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88596" y="1489199"/>
            <a:ext cx="909083" cy="568960"/>
          </a:xfrm>
          <a:prstGeom prst="rect">
            <a:avLst/>
          </a:prstGeom>
        </p:spPr>
      </p:pic>
      <p:pic>
        <p:nvPicPr>
          <p:cNvPr id="15" name="Graphic 14" descr="Monthly calendar">
            <a:extLst>
              <a:ext uri="{FF2B5EF4-FFF2-40B4-BE49-F238E27FC236}">
                <a16:creationId xmlns:a16="http://schemas.microsoft.com/office/drawing/2014/main" id="{70BA0229-0713-43DE-9D8D-FA5CE7A93E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63408" y="3933561"/>
            <a:ext cx="914400" cy="914400"/>
          </a:xfrm>
          <a:prstGeom prst="rect">
            <a:avLst/>
          </a:prstGeom>
        </p:spPr>
      </p:pic>
    </p:spTree>
    <p:extLst>
      <p:ext uri="{BB962C8B-B14F-4D97-AF65-F5344CB8AC3E}">
        <p14:creationId xmlns:p14="http://schemas.microsoft.com/office/powerpoint/2010/main" val="2590362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11584</TotalTime>
  <Words>808</Words>
  <Application>Microsoft Office PowerPoint</Application>
  <PresentationFormat>Widescreen</PresentationFormat>
  <Paragraphs>117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Tw Cen MT Condensed</vt:lpstr>
      <vt:lpstr>Wingdings 3</vt:lpstr>
      <vt:lpstr>Integral</vt:lpstr>
      <vt:lpstr>King county residential Real estate Evaluation   </vt:lpstr>
      <vt:lpstr>Background:</vt:lpstr>
      <vt:lpstr>King County Residential Real Estate  2014-2015</vt:lpstr>
      <vt:lpstr>Top Factors in determining Price:  location  Size  Quality</vt:lpstr>
      <vt:lpstr>Location! Location! Location!</vt:lpstr>
      <vt:lpstr>Size matters! </vt:lpstr>
      <vt:lpstr>Grade:</vt:lpstr>
      <vt:lpstr>Recommendations:</vt:lpstr>
      <vt:lpstr>Future work could further explore reporting or outcomes</vt:lpstr>
      <vt:lpstr>Thank you. Happy hunting.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residential Real estate Evaluation</dc:title>
  <dc:creator>Andrea Osika -X (aosika - BAY AREA TECHWORKERS at Cisco)</dc:creator>
  <cp:lastModifiedBy>Andrea Osika -X (aosika - BAY AREA TECHWORKERS at Cisco)</cp:lastModifiedBy>
  <cp:revision>28</cp:revision>
  <dcterms:created xsi:type="dcterms:W3CDTF">2019-11-15T16:58:04Z</dcterms:created>
  <dcterms:modified xsi:type="dcterms:W3CDTF">2019-12-04T17:49:02Z</dcterms:modified>
</cp:coreProperties>
</file>