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96" r:id="rId5"/>
    <p:sldId id="2584" r:id="rId6"/>
    <p:sldId id="2565" r:id="rId7"/>
    <p:sldId id="2604" r:id="rId8"/>
    <p:sldId id="2601" r:id="rId9"/>
    <p:sldId id="2567" r:id="rId10"/>
    <p:sldId id="2598" r:id="rId11"/>
    <p:sldId id="2609" r:id="rId12"/>
    <p:sldId id="2608" r:id="rId13"/>
    <p:sldId id="2603" r:id="rId14"/>
    <p:sldId id="2571" r:id="rId15"/>
    <p:sldId id="2581" r:id="rId16"/>
    <p:sldId id="2555" r:id="rId17"/>
    <p:sldId id="26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5DAAB0"/>
    <a:srgbClr val="99FF99"/>
    <a:srgbClr val="336600"/>
    <a:srgbClr val="339933"/>
    <a:srgbClr val="00CC00"/>
    <a:srgbClr val="CC9900"/>
    <a:srgbClr val="FFFF00"/>
    <a:srgbClr val="76B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438" autoAdjust="0"/>
  </p:normalViewPr>
  <p:slideViewPr>
    <p:cSldViewPr snapToGrid="0" snapToObjects="1" showGuides="1">
      <p:cViewPr varScale="1">
        <p:scale>
          <a:sx n="67" d="100"/>
          <a:sy n="67" d="100"/>
        </p:scale>
        <p:origin x="644" y="44"/>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10/7/2020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versationai.github.i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erspectiveapi.com/" TargetMode="External"/><Relationship Id="rId4" Type="http://schemas.openxmlformats.org/officeDocument/2006/relationships/hyperlink" Target="https://jigsaw.goog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 AI Dataset: https://conversationai.github.io/</a:t>
            </a:r>
          </a:p>
          <a:p>
            <a:r>
              <a:rPr lang="en-US" dirty="0"/>
              <a:t> </a:t>
            </a:r>
          </a:p>
          <a:p>
            <a:endParaRPr lang="en-US" dirty="0"/>
          </a:p>
          <a:p>
            <a:r>
              <a:rPr lang="en-US" dirty="0"/>
              <a:t>From Kaggle:</a:t>
            </a:r>
          </a:p>
          <a:p>
            <a:endParaRPr lang="en-US" dirty="0"/>
          </a:p>
          <a:p>
            <a:r>
              <a:rPr lang="en-US" sz="1200" b="0" i="0" kern="1200" dirty="0">
                <a:solidFill>
                  <a:schemeClr val="tx1"/>
                </a:solidFill>
                <a:effectLst/>
                <a:latin typeface="+mn-lt"/>
                <a:ea typeface="+mn-ea"/>
                <a:cs typeface="+mn-cs"/>
              </a:rPr>
              <a:t>Discussing 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Conversation AI</a:t>
            </a:r>
            <a:r>
              <a:rPr lang="en-US" sz="1200" b="0" i="0" kern="1200" dirty="0">
                <a:solidFill>
                  <a:schemeClr val="tx1"/>
                </a:solidFill>
                <a:effectLst/>
                <a:latin typeface="+mn-lt"/>
                <a:ea typeface="+mn-ea"/>
                <a:cs typeface="+mn-cs"/>
              </a:rPr>
              <a:t> team, a research initiative founded by </a:t>
            </a:r>
            <a:r>
              <a:rPr lang="en-US" sz="1200" b="0" i="0" u="none" strike="noStrike" kern="1200" dirty="0">
                <a:solidFill>
                  <a:schemeClr val="tx1"/>
                </a:solidFill>
                <a:effectLst/>
                <a:latin typeface="+mn-lt"/>
                <a:ea typeface="+mn-ea"/>
                <a:cs typeface="+mn-cs"/>
                <a:hlinkClick r:id="rId4"/>
              </a:rPr>
              <a:t>Jigsaw</a:t>
            </a:r>
            <a:r>
              <a:rPr lang="en-US" sz="1200" b="0" i="0" kern="1200" dirty="0">
                <a:solidFill>
                  <a:schemeClr val="tx1"/>
                </a:solidFill>
                <a:effectLst/>
                <a:latin typeface="+mn-lt"/>
                <a:ea typeface="+mn-ea"/>
                <a:cs typeface="+mn-cs"/>
              </a:rPr>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sz="1200" b="0" i="0" u="none" strike="noStrike" kern="1200" dirty="0">
                <a:solidFill>
                  <a:schemeClr val="tx1"/>
                </a:solidFill>
                <a:effectLst/>
                <a:latin typeface="+mn-lt"/>
                <a:ea typeface="+mn-ea"/>
                <a:cs typeface="+mn-cs"/>
                <a:hlinkClick r:id="rId5"/>
              </a:rPr>
              <a:t>Perspective API</a:t>
            </a:r>
            <a:r>
              <a:rPr lang="en-US" sz="1200" b="0" i="0" kern="1200" dirty="0">
                <a:solidFill>
                  <a:schemeClr val="tx1"/>
                </a:solidFill>
                <a:effectLst/>
                <a:latin typeface="+mn-lt"/>
                <a:ea typeface="+mn-ea"/>
                <a:cs typeface="+mn-cs"/>
              </a:rPr>
              <a:t>, including toxicity. But the current models still make errors, and they don’t allow users to select which types of toxicity they’re interested in finding (e.g. some platforms may be fine with profanity, but not with other types of toxic content).</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3721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jpeg"/><Relationship Id="rId1" Type="http://schemas.openxmlformats.org/officeDocument/2006/relationships/slideLayout" Target="../slideLayouts/slideLayout51.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7.png"/><Relationship Id="rId1" Type="http://schemas.openxmlformats.org/officeDocument/2006/relationships/slideLayout" Target="../slideLayouts/slideLayout47.xml"/><Relationship Id="rId5" Type="http://schemas.openxmlformats.org/officeDocument/2006/relationships/image" Target="../media/image49.jpe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64.xml"/><Relationship Id="rId5" Type="http://schemas.openxmlformats.org/officeDocument/2006/relationships/image" Target="../media/image53.jpeg"/><Relationship Id="rId4" Type="http://schemas.openxmlformats.org/officeDocument/2006/relationships/image" Target="../media/image52.jpeg"/></Relationships>
</file>

<file path=ppt/slides/_rels/slide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8.xml"/><Relationship Id="rId6" Type="http://schemas.openxmlformats.org/officeDocument/2006/relationships/image" Target="../media/image20.png"/><Relationship Id="rId11" Type="http://schemas.microsoft.com/office/2007/relationships/hdphoto" Target="../media/hdphoto3.wdp"/><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dirty="0" err="1"/>
              <a:t>NoN</a:t>
            </a:r>
            <a:r>
              <a:rPr lang="en-US" dirty="0"/>
              <a:t>-Toxic Communication</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2565400" y="4195470"/>
            <a:ext cx="7252504" cy="711810"/>
          </a:xfrm>
        </p:spPr>
        <p:txBody>
          <a:bodyPr>
            <a:normAutofit fontScale="92500"/>
          </a:bodyPr>
          <a:lstStyle/>
          <a:p>
            <a:r>
              <a:rPr lang="en-US" dirty="0"/>
              <a:t>Using Natural Language Processing to Identify Toxic Language</a:t>
            </a:r>
          </a:p>
          <a:p>
            <a:r>
              <a:rPr lang="en-US" dirty="0"/>
              <a:t>By Andi Osika</a:t>
            </a:r>
          </a:p>
          <a:p>
            <a:endParaRPr lang="en-US" dirty="0"/>
          </a:p>
        </p:txBody>
      </p:sp>
      <p:pic>
        <p:nvPicPr>
          <p:cNvPr id="7" name="Graphic 6" descr="Radioactive sign">
            <a:extLst>
              <a:ext uri="{FF2B5EF4-FFF2-40B4-BE49-F238E27FC236}">
                <a16:creationId xmlns:a16="http://schemas.microsoft.com/office/drawing/2014/main" id="{62F1B088-9866-41BA-997B-59BC8BA48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8199" y="1397000"/>
            <a:ext cx="914400" cy="914400"/>
          </a:xfrm>
          <a:prstGeom prst="rect">
            <a:avLst/>
          </a:prstGeom>
        </p:spPr>
      </p:pic>
      <p:pic>
        <p:nvPicPr>
          <p:cNvPr id="9" name="Graphic 8" descr="No sign">
            <a:extLst>
              <a:ext uri="{FF2B5EF4-FFF2-40B4-BE49-F238E27FC236}">
                <a16:creationId xmlns:a16="http://schemas.microsoft.com/office/drawing/2014/main" id="{DAE28880-C7CE-48B2-9407-DD457925D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3859" y="1105926"/>
            <a:ext cx="1783081" cy="1783081"/>
          </a:xfrm>
          <a:prstGeom prst="rect">
            <a:avLst/>
          </a:prstGeom>
        </p:spPr>
      </p:pic>
      <p:pic>
        <p:nvPicPr>
          <p:cNvPr id="6" name="Graphic 5" descr="Radioactive sign">
            <a:extLst>
              <a:ext uri="{FF2B5EF4-FFF2-40B4-BE49-F238E27FC236}">
                <a16:creationId xmlns:a16="http://schemas.microsoft.com/office/drawing/2014/main" id="{02C33AB8-4DEE-4CC3-BF9C-483802637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0599" y="4730792"/>
            <a:ext cx="914400" cy="914400"/>
          </a:xfrm>
          <a:prstGeom prst="rect">
            <a:avLst/>
          </a:prstGeom>
        </p:spPr>
      </p:pic>
      <p:pic>
        <p:nvPicPr>
          <p:cNvPr id="8" name="Graphic 7" descr="Radioactive sign">
            <a:extLst>
              <a:ext uri="{FF2B5EF4-FFF2-40B4-BE49-F238E27FC236}">
                <a16:creationId xmlns:a16="http://schemas.microsoft.com/office/drawing/2014/main" id="{E7200319-392A-464D-B0FF-83348F3DE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7959" y="4738970"/>
            <a:ext cx="914400" cy="914400"/>
          </a:xfrm>
          <a:prstGeom prst="rect">
            <a:avLst/>
          </a:prstGeom>
        </p:spPr>
      </p:pic>
      <p:sp>
        <p:nvSpPr>
          <p:cNvPr id="4" name="TextBox 3">
            <a:extLst>
              <a:ext uri="{FF2B5EF4-FFF2-40B4-BE49-F238E27FC236}">
                <a16:creationId xmlns:a16="http://schemas.microsoft.com/office/drawing/2014/main" id="{5BDFD193-CE10-403B-BBBB-098DEEE71940}"/>
              </a:ext>
            </a:extLst>
          </p:cNvPr>
          <p:cNvSpPr txBox="1"/>
          <p:nvPr/>
        </p:nvSpPr>
        <p:spPr>
          <a:xfrm>
            <a:off x="3456940" y="5011504"/>
            <a:ext cx="4909821" cy="369332"/>
          </a:xfrm>
          <a:prstGeom prst="rect">
            <a:avLst/>
          </a:prstGeom>
          <a:noFill/>
        </p:spPr>
        <p:txBody>
          <a:bodyPr wrap="square" rtlCol="0">
            <a:spAutoFit/>
          </a:bodyPr>
          <a:lstStyle/>
          <a:p>
            <a:r>
              <a:rPr lang="en-US" dirty="0">
                <a:solidFill>
                  <a:srgbClr val="FF0000"/>
                </a:solidFill>
              </a:rPr>
              <a:t>WARNING: </a:t>
            </a:r>
            <a:r>
              <a:rPr lang="en-US" dirty="0">
                <a:solidFill>
                  <a:srgbClr val="FFFFCC"/>
                </a:solidFill>
              </a:rPr>
              <a:t>Offensive Language Identified</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8" title="Decorative">
            <a:extLst>
              <a:ext uri="{FF2B5EF4-FFF2-40B4-BE49-F238E27FC236}">
                <a16:creationId xmlns:a16="http://schemas.microsoft.com/office/drawing/2014/main" id="{D74F7EF0-D38A-419F-A943-89F88B5B7A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96029" y="618256"/>
            <a:ext cx="2611637" cy="2376494"/>
          </a:xfrm>
          <a:prstGeom prst="rect">
            <a:avLst/>
          </a:prstGeom>
        </p:spPr>
      </p:pic>
      <p:sp>
        <p:nvSpPr>
          <p:cNvPr id="10" name="Title 9">
            <a:extLst>
              <a:ext uri="{FF2B5EF4-FFF2-40B4-BE49-F238E27FC236}">
                <a16:creationId xmlns:a16="http://schemas.microsoft.com/office/drawing/2014/main" id="{55D4DC6B-E774-4C3D-9238-F200BD832071}"/>
              </a:ext>
            </a:extLst>
          </p:cNvPr>
          <p:cNvSpPr>
            <a:spLocks noGrp="1"/>
          </p:cNvSpPr>
          <p:nvPr>
            <p:ph type="title"/>
          </p:nvPr>
        </p:nvSpPr>
        <p:spPr>
          <a:xfrm>
            <a:off x="841057" y="2234610"/>
            <a:ext cx="4008437" cy="1395208"/>
          </a:xfrm>
        </p:spPr>
        <p:txBody>
          <a:bodyPr anchor="b">
            <a:normAutofit/>
          </a:bodyPr>
          <a:lstStyle/>
          <a:p>
            <a:r>
              <a:rPr lang="en-US" sz="3700"/>
              <a:t>Recommendations</a:t>
            </a:r>
          </a:p>
        </p:txBody>
      </p:sp>
      <p:sp>
        <p:nvSpPr>
          <p:cNvPr id="11" name="Text Placeholder 10">
            <a:extLst>
              <a:ext uri="{FF2B5EF4-FFF2-40B4-BE49-F238E27FC236}">
                <a16:creationId xmlns:a16="http://schemas.microsoft.com/office/drawing/2014/main" id="{B39CAC7D-23C7-4EA4-AEA8-97EFE6B7F9A2}"/>
              </a:ext>
            </a:extLst>
          </p:cNvPr>
          <p:cNvSpPr>
            <a:spLocks noGrp="1"/>
          </p:cNvSpPr>
          <p:nvPr>
            <p:ph type="body" sz="quarter" idx="12"/>
          </p:nvPr>
        </p:nvSpPr>
        <p:spPr>
          <a:xfrm>
            <a:off x="841058" y="3695479"/>
            <a:ext cx="4008437" cy="602887"/>
          </a:xfrm>
        </p:spPr>
        <p:txBody>
          <a:bodyPr anchor="t">
            <a:normAutofit/>
          </a:bodyPr>
          <a:lstStyle/>
          <a:p>
            <a:r>
              <a:rPr lang="en-US" dirty="0"/>
              <a:t>So now what?:</a:t>
            </a:r>
          </a:p>
        </p:txBody>
      </p:sp>
      <p:pic>
        <p:nvPicPr>
          <p:cNvPr id="14" name="Picture Placeholder 13" descr="Playbook">
            <a:extLst>
              <a:ext uri="{FF2B5EF4-FFF2-40B4-BE49-F238E27FC236}">
                <a16:creationId xmlns:a16="http://schemas.microsoft.com/office/drawing/2014/main" id="{17DBA397-400A-4C4A-A061-CF21548A4FAB}"/>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tretch/>
        </p:blipFill>
        <p:spPr>
          <a:xfrm>
            <a:off x="6744563" y="527983"/>
            <a:ext cx="973759" cy="973759"/>
          </a:xfrm>
        </p:spPr>
      </p:pic>
      <p:pic>
        <p:nvPicPr>
          <p:cNvPr id="16" name="Picture Placeholder 15" descr="Magnifying glass">
            <a:extLst>
              <a:ext uri="{FF2B5EF4-FFF2-40B4-BE49-F238E27FC236}">
                <a16:creationId xmlns:a16="http://schemas.microsoft.com/office/drawing/2014/main" id="{911E5455-1362-4318-AEE8-E19830A8F53C}"/>
              </a:ext>
            </a:extLst>
          </p:cNvPr>
          <p:cNvPicPr>
            <a:picLocks noGrp="1" noChangeAspect="1"/>
          </p:cNvPicPr>
          <p:nvPr>
            <p:ph type="pic" sz="quarter" idx="14"/>
          </p:nvPr>
        </p:nvPicPr>
        <p:blipFill rotWithShape="1">
          <a:blip r:embed="rId5">
            <a:extLst>
              <a:ext uri="{96DAC541-7B7A-43D3-8B79-37D633B846F1}">
                <asvg:svgBlip xmlns:asvg="http://schemas.microsoft.com/office/drawing/2016/SVG/main" r:embed="rId6"/>
              </a:ext>
            </a:extLst>
          </a:blip>
          <a:stretch/>
        </p:blipFill>
        <p:spPr>
          <a:xfrm>
            <a:off x="6744564" y="2044280"/>
            <a:ext cx="973759" cy="973759"/>
          </a:xfrm>
        </p:spPr>
      </p:pic>
      <p:pic>
        <p:nvPicPr>
          <p:cNvPr id="22" name="Picture Placeholder 21" descr="Target">
            <a:extLst>
              <a:ext uri="{FF2B5EF4-FFF2-40B4-BE49-F238E27FC236}">
                <a16:creationId xmlns:a16="http://schemas.microsoft.com/office/drawing/2014/main" id="{22596A5B-50A4-4022-924A-1708A741F03E}"/>
              </a:ext>
            </a:extLst>
          </p:cNvPr>
          <p:cNvPicPr>
            <a:picLocks noGrp="1" noChangeAspect="1"/>
          </p:cNvPicPr>
          <p:nvPr>
            <p:ph type="pic" sz="quarter" idx="16"/>
          </p:nvPr>
        </p:nvPicPr>
        <p:blipFill rotWithShape="1">
          <a:blip r:embed="rId7">
            <a:extLst>
              <a:ext uri="{96DAC541-7B7A-43D3-8B79-37D633B846F1}">
                <asvg:svgBlip xmlns:asvg="http://schemas.microsoft.com/office/drawing/2016/SVG/main" r:embed="rId8"/>
              </a:ext>
            </a:extLst>
          </a:blip>
          <a:srcRect t="81" b="81"/>
          <a:stretch/>
        </p:blipFill>
        <p:spPr>
          <a:xfrm>
            <a:off x="6855627" y="5049313"/>
            <a:ext cx="973759" cy="972181"/>
          </a:xfrm>
        </p:spPr>
      </p:pic>
      <p:sp>
        <p:nvSpPr>
          <p:cNvPr id="2" name="Text Placeholder 1">
            <a:extLst>
              <a:ext uri="{FF2B5EF4-FFF2-40B4-BE49-F238E27FC236}">
                <a16:creationId xmlns:a16="http://schemas.microsoft.com/office/drawing/2014/main" id="{E283FD54-E6C7-4991-AF57-FE6535B82773}"/>
              </a:ext>
            </a:extLst>
          </p:cNvPr>
          <p:cNvSpPr>
            <a:spLocks noGrp="1"/>
          </p:cNvSpPr>
          <p:nvPr>
            <p:ph type="body" sz="quarter" idx="17"/>
          </p:nvPr>
        </p:nvSpPr>
        <p:spPr>
          <a:xfrm>
            <a:off x="7743863" y="1880143"/>
            <a:ext cx="4320299" cy="1297474"/>
          </a:xfrm>
        </p:spPr>
        <p:txBody>
          <a:bodyPr anchor="ctr">
            <a:normAutofit/>
          </a:bodyPr>
          <a:lstStyle/>
          <a:p>
            <a:r>
              <a:rPr lang="en-US" sz="1600" b="1" dirty="0">
                <a:solidFill>
                  <a:schemeClr val="accent5">
                    <a:lumMod val="75000"/>
                    <a:lumOff val="25000"/>
                  </a:schemeClr>
                </a:solidFill>
              </a:rPr>
              <a:t>Use model to identify varying levels of toxicity  to </a:t>
            </a:r>
            <a:r>
              <a:rPr lang="en-US" sz="2000" b="1" dirty="0">
                <a:solidFill>
                  <a:srgbClr val="002060"/>
                </a:solidFill>
              </a:rPr>
              <a:t>promote brand loyalty </a:t>
            </a:r>
            <a:r>
              <a:rPr lang="en-US" sz="1600" b="1" dirty="0">
                <a:solidFill>
                  <a:schemeClr val="accent5">
                    <a:lumMod val="75000"/>
                    <a:lumOff val="25000"/>
                  </a:schemeClr>
                </a:solidFill>
              </a:rPr>
              <a:t>by aligning with ideals of free speech AND creating a safe culture where true threats and hate aren’t tolerated</a:t>
            </a:r>
          </a:p>
        </p:txBody>
      </p:sp>
      <p:sp>
        <p:nvSpPr>
          <p:cNvPr id="3" name="Text Placeholder 2">
            <a:extLst>
              <a:ext uri="{FF2B5EF4-FFF2-40B4-BE49-F238E27FC236}">
                <a16:creationId xmlns:a16="http://schemas.microsoft.com/office/drawing/2014/main" id="{9AFC142F-5BBE-44FC-BCC8-C09A6F3558E6}"/>
              </a:ext>
            </a:extLst>
          </p:cNvPr>
          <p:cNvSpPr>
            <a:spLocks noGrp="1"/>
          </p:cNvSpPr>
          <p:nvPr>
            <p:ph type="body" sz="quarter" idx="18"/>
          </p:nvPr>
        </p:nvSpPr>
        <p:spPr>
          <a:xfrm>
            <a:off x="7718323" y="618256"/>
            <a:ext cx="3977648" cy="731694"/>
          </a:xfrm>
        </p:spPr>
        <p:txBody>
          <a:bodyPr anchor="ctr">
            <a:normAutofit/>
          </a:bodyPr>
          <a:lstStyle/>
          <a:p>
            <a:r>
              <a:rPr lang="en-US" sz="2000" b="1" dirty="0">
                <a:solidFill>
                  <a:srgbClr val="002060"/>
                </a:solidFill>
              </a:rPr>
              <a:t>Develop metrics </a:t>
            </a:r>
            <a:r>
              <a:rPr lang="en-US" sz="1600" b="1" dirty="0">
                <a:solidFill>
                  <a:schemeClr val="accent5">
                    <a:lumMod val="75000"/>
                    <a:lumOff val="25000"/>
                  </a:schemeClr>
                </a:solidFill>
              </a:rPr>
              <a:t>and actionable plans for varying levels of toxicity</a:t>
            </a:r>
          </a:p>
        </p:txBody>
      </p:sp>
      <p:sp>
        <p:nvSpPr>
          <p:cNvPr id="4" name="Text Placeholder 3">
            <a:extLst>
              <a:ext uri="{FF2B5EF4-FFF2-40B4-BE49-F238E27FC236}">
                <a16:creationId xmlns:a16="http://schemas.microsoft.com/office/drawing/2014/main" id="{3302DD29-F241-4A45-9C84-25EF073180F7}"/>
              </a:ext>
            </a:extLst>
          </p:cNvPr>
          <p:cNvSpPr>
            <a:spLocks noGrp="1"/>
          </p:cNvSpPr>
          <p:nvPr>
            <p:ph type="body" sz="quarter" idx="19"/>
          </p:nvPr>
        </p:nvSpPr>
        <p:spPr>
          <a:xfrm>
            <a:off x="7829386" y="5208771"/>
            <a:ext cx="4149254" cy="731694"/>
          </a:xfrm>
        </p:spPr>
        <p:txBody>
          <a:bodyPr anchor="ctr">
            <a:normAutofit fontScale="77500" lnSpcReduction="20000"/>
          </a:bodyPr>
          <a:lstStyle/>
          <a:p>
            <a:r>
              <a:rPr lang="en-US" sz="1600" b="1" dirty="0">
                <a:solidFill>
                  <a:schemeClr val="accent5">
                    <a:lumMod val="75000"/>
                    <a:lumOff val="25000"/>
                  </a:schemeClr>
                </a:solidFill>
              </a:rPr>
              <a:t>Invest in future work to further develop existing models to </a:t>
            </a:r>
            <a:r>
              <a:rPr lang="en-US" sz="2200" b="1" dirty="0">
                <a:solidFill>
                  <a:schemeClr val="accent5">
                    <a:lumMod val="75000"/>
                    <a:lumOff val="25000"/>
                  </a:schemeClr>
                </a:solidFill>
              </a:rPr>
              <a:t>specifically identify severe forms</a:t>
            </a:r>
            <a:r>
              <a:rPr lang="en-US" sz="1600" b="1" dirty="0">
                <a:solidFill>
                  <a:schemeClr val="accent5">
                    <a:lumMod val="75000"/>
                    <a:lumOff val="25000"/>
                  </a:schemeClr>
                </a:solidFill>
              </a:rPr>
              <a:t>, </a:t>
            </a:r>
            <a:r>
              <a:rPr lang="en-US" sz="2300" b="1" dirty="0">
                <a:solidFill>
                  <a:srgbClr val="002060"/>
                </a:solidFill>
              </a:rPr>
              <a:t>targeting threats and identity-based hate specifically</a:t>
            </a:r>
            <a:endParaRPr lang="en-US" sz="1600" b="1" dirty="0">
              <a:solidFill>
                <a:srgbClr val="002060"/>
              </a:solidFill>
            </a:endParaRPr>
          </a:p>
        </p:txBody>
      </p:sp>
      <p:sp>
        <p:nvSpPr>
          <p:cNvPr id="5" name="Text Placeholder 4">
            <a:extLst>
              <a:ext uri="{FF2B5EF4-FFF2-40B4-BE49-F238E27FC236}">
                <a16:creationId xmlns:a16="http://schemas.microsoft.com/office/drawing/2014/main" id="{3BD89B92-B364-4000-8D59-2875AD0DC0D2}"/>
              </a:ext>
            </a:extLst>
          </p:cNvPr>
          <p:cNvSpPr>
            <a:spLocks noGrp="1"/>
          </p:cNvSpPr>
          <p:nvPr>
            <p:ph type="body" sz="quarter" idx="20"/>
          </p:nvPr>
        </p:nvSpPr>
        <p:spPr>
          <a:xfrm>
            <a:off x="7812119" y="3760770"/>
            <a:ext cx="3977648" cy="731694"/>
          </a:xfrm>
        </p:spPr>
        <p:txBody>
          <a:bodyPr anchor="ctr">
            <a:normAutofit fontScale="85000" lnSpcReduction="10000"/>
          </a:bodyPr>
          <a:lstStyle/>
          <a:p>
            <a:r>
              <a:rPr lang="en-US" sz="1800" b="1" dirty="0">
                <a:solidFill>
                  <a:schemeClr val="accent5">
                    <a:lumMod val="75000"/>
                    <a:lumOff val="25000"/>
                  </a:schemeClr>
                </a:solidFill>
              </a:rPr>
              <a:t>Research </a:t>
            </a:r>
            <a:r>
              <a:rPr lang="en-US" sz="2400" b="1" dirty="0">
                <a:solidFill>
                  <a:srgbClr val="002060"/>
                </a:solidFill>
              </a:rPr>
              <a:t>and implement best practices </a:t>
            </a:r>
            <a:r>
              <a:rPr lang="en-US" sz="1800" b="1" dirty="0">
                <a:solidFill>
                  <a:schemeClr val="accent5">
                    <a:lumMod val="75000"/>
                    <a:lumOff val="25000"/>
                  </a:schemeClr>
                </a:solidFill>
              </a:rPr>
              <a:t>so that everyone feels comfortable sharing thoughts. </a:t>
            </a:r>
          </a:p>
        </p:txBody>
      </p:sp>
      <p:pic>
        <p:nvPicPr>
          <p:cNvPr id="31" name="Graphic 30" descr="Smiling face with no fill">
            <a:extLst>
              <a:ext uri="{FF2B5EF4-FFF2-40B4-BE49-F238E27FC236}">
                <a16:creationId xmlns:a16="http://schemas.microsoft.com/office/drawing/2014/main" id="{1AA98A27-3CB7-4468-9233-01EAE186E3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03923" y="3656265"/>
            <a:ext cx="914400" cy="914400"/>
          </a:xfrm>
          <a:prstGeom prst="rect">
            <a:avLst/>
          </a:prstGeom>
        </p:spPr>
      </p:pic>
      <p:pic>
        <p:nvPicPr>
          <p:cNvPr id="33" name="Graphic 32" descr="Glasses">
            <a:extLst>
              <a:ext uri="{FF2B5EF4-FFF2-40B4-BE49-F238E27FC236}">
                <a16:creationId xmlns:a16="http://schemas.microsoft.com/office/drawing/2014/main" id="{B9C8922B-7148-44EC-802B-6FE090A68A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32114" y="3742020"/>
            <a:ext cx="658018" cy="658018"/>
          </a:xfrm>
          <a:prstGeom prst="rect">
            <a:avLst/>
          </a:prstGeom>
        </p:spPr>
      </p:pic>
    </p:spTree>
    <p:extLst>
      <p:ext uri="{BB962C8B-B14F-4D97-AF65-F5344CB8AC3E}">
        <p14:creationId xmlns:p14="http://schemas.microsoft.com/office/powerpoint/2010/main" val="405825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486650" y="614715"/>
            <a:ext cx="4639190" cy="1691133"/>
          </a:xfrm>
        </p:spPr>
        <p:txBody>
          <a:bodyPr>
            <a:normAutofit/>
          </a:bodyPr>
          <a:lstStyle/>
          <a:p>
            <a:pPr marL="285750" indent="-285750">
              <a:buFont typeface="Arial" panose="020B0604020202020204" pitchFamily="34" charset="0"/>
              <a:buChar char="•"/>
            </a:pPr>
            <a:r>
              <a:rPr lang="en-US" sz="1800" dirty="0"/>
              <a:t>Collect more data around these more severe types of toxic comments to improve recognition.</a:t>
            </a:r>
          </a:p>
          <a:p>
            <a:pPr marL="285750" indent="-285750">
              <a:buFont typeface="Arial" panose="020B0604020202020204" pitchFamily="34" charset="0"/>
              <a:buChar char="•"/>
            </a:pPr>
            <a:r>
              <a:rPr lang="en-US" sz="1800" dirty="0"/>
              <a:t>Make </a:t>
            </a:r>
            <a:r>
              <a:rPr lang="en-US" sz="2400" b="1" dirty="0">
                <a:solidFill>
                  <a:schemeClr val="accent1">
                    <a:lumMod val="75000"/>
                  </a:schemeClr>
                </a:solidFill>
              </a:rPr>
              <a:t>threatening content </a:t>
            </a:r>
            <a:r>
              <a:rPr lang="en-US" sz="1800" dirty="0"/>
              <a:t>main target</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Future Work:</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THREATS &amp; </a:t>
            </a:r>
          </a:p>
          <a:p>
            <a:r>
              <a:rPr lang="en-US" dirty="0"/>
              <a:t>SENTIMENT ANALYSIS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008438" cy="2777505"/>
          </a:xfrm>
        </p:spPr>
        <p:txBody>
          <a:bodyPr/>
          <a:lstStyle/>
          <a:p>
            <a:r>
              <a:rPr lang="en-US" dirty="0"/>
              <a:t>Thankfully the most severe types of toxic comments are less frequent. In some situations, speech can constitute a crime, such as in the case of criminal threats. </a:t>
            </a:r>
          </a:p>
          <a:p>
            <a:endParaRPr lang="en-US" dirty="0"/>
          </a:p>
          <a:p>
            <a:endParaRPr lang="en-US" dirty="0"/>
          </a:p>
          <a:p>
            <a:endParaRPr lang="en-US" dirty="0"/>
          </a:p>
          <a:p>
            <a:r>
              <a:rPr lang="en-US" dirty="0"/>
              <a:t>Hopefully, collective work can help everyone express themselves in more meaningful ways.</a:t>
            </a:r>
          </a:p>
          <a:p>
            <a:endParaRPr lang="en-US" dirty="0"/>
          </a:p>
        </p:txBody>
      </p:sp>
      <p:pic>
        <p:nvPicPr>
          <p:cNvPr id="41" name="Picture Placeholder 40" title="Decorative"/>
          <p:cNvPicPr>
            <a:picLocks noGrp="1" noChangeAspect="1"/>
          </p:cNvPicPr>
          <p:nvPr>
            <p:ph type="pic" sz="quarter" idx="14"/>
          </p:nvPr>
        </p:nvPicPr>
        <p:blipFill rotWithShape="1">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790266" y="500843"/>
            <a:ext cx="885235" cy="885235"/>
          </a:xfrm>
          <a:prstGeom prst="rect">
            <a:avLst/>
          </a:prstGeom>
        </p:spPr>
      </p:pic>
      <p:pic>
        <p:nvPicPr>
          <p:cNvPr id="13" name="Picture 12">
            <a:extLst>
              <a:ext uri="{FF2B5EF4-FFF2-40B4-BE49-F238E27FC236}">
                <a16:creationId xmlns:a16="http://schemas.microsoft.com/office/drawing/2014/main" id="{28784754-6023-4509-8EBF-5497D01B354D}"/>
              </a:ext>
            </a:extLst>
          </p:cNvPr>
          <p:cNvPicPr>
            <a:picLocks noChangeAspect="1"/>
          </p:cNvPicPr>
          <p:nvPr/>
        </p:nvPicPr>
        <p:blipFill>
          <a:blip r:embed="rId4"/>
          <a:stretch>
            <a:fillRect/>
          </a:stretch>
        </p:blipFill>
        <p:spPr>
          <a:xfrm>
            <a:off x="7637025" y="2411052"/>
            <a:ext cx="4161558" cy="2112791"/>
          </a:xfrm>
          <a:prstGeom prst="rect">
            <a:avLst/>
          </a:prstGeom>
        </p:spPr>
      </p:pic>
      <p:pic>
        <p:nvPicPr>
          <p:cNvPr id="28" name="Picture Placeholder 11" title="Decorative">
            <a:extLst>
              <a:ext uri="{FF2B5EF4-FFF2-40B4-BE49-F238E27FC236}">
                <a16:creationId xmlns:a16="http://schemas.microsoft.com/office/drawing/2014/main" id="{A617490B-434C-4D5B-A53F-EDC7581BBB5E}"/>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flipH="1">
            <a:off x="4465888" y="581834"/>
            <a:ext cx="1869440" cy="2749520"/>
          </a:xfrm>
          <a:prstGeom prst="rect">
            <a:avLst/>
          </a:prstGeom>
        </p:spPr>
      </p:pic>
      <p:sp>
        <p:nvSpPr>
          <p:cNvPr id="11" name="Text Placeholder 6">
            <a:extLst>
              <a:ext uri="{FF2B5EF4-FFF2-40B4-BE49-F238E27FC236}">
                <a16:creationId xmlns:a16="http://schemas.microsoft.com/office/drawing/2014/main" id="{2463E68D-89A7-42B6-996B-B316F90E08A4}"/>
              </a:ext>
            </a:extLst>
          </p:cNvPr>
          <p:cNvSpPr txBox="1">
            <a:spLocks/>
          </p:cNvSpPr>
          <p:nvPr/>
        </p:nvSpPr>
        <p:spPr>
          <a:xfrm>
            <a:off x="7398209" y="4808437"/>
            <a:ext cx="4639190" cy="169113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Comparative analysis on sentence sentiment rather than word.</a:t>
            </a:r>
          </a:p>
        </p:txBody>
      </p:sp>
    </p:spTree>
    <p:extLst>
      <p:ext uri="{BB962C8B-B14F-4D97-AF65-F5344CB8AC3E}">
        <p14:creationId xmlns:p14="http://schemas.microsoft.com/office/powerpoint/2010/main" val="203260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sp>
        <p:nvSpPr>
          <p:cNvPr id="6" name="TextBox 5">
            <a:extLst>
              <a:ext uri="{FF2B5EF4-FFF2-40B4-BE49-F238E27FC236}">
                <a16:creationId xmlns:a16="http://schemas.microsoft.com/office/drawing/2014/main" id="{4E4C247D-5293-4C30-AAAB-8E37F11C9B8F}"/>
              </a:ext>
            </a:extLst>
          </p:cNvPr>
          <p:cNvSpPr txBox="1"/>
          <p:nvPr/>
        </p:nvSpPr>
        <p:spPr>
          <a:xfrm>
            <a:off x="3238910" y="2030436"/>
            <a:ext cx="2729145"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125000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Appendix:</a:t>
            </a:r>
          </a:p>
        </p:txBody>
      </p:sp>
      <p:pic>
        <p:nvPicPr>
          <p:cNvPr id="6" name="Picture Placeholder 8" title="Decorative">
            <a:extLst>
              <a:ext uri="{FF2B5EF4-FFF2-40B4-BE49-F238E27FC236}">
                <a16:creationId xmlns:a16="http://schemas.microsoft.com/office/drawing/2014/main" id="{12CA7E11-5B3B-41CE-8985-8282F7F493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958954" y="2591144"/>
            <a:ext cx="3523423" cy="3206186"/>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DE1EA-1353-4895-9B56-3F87CDB1AF17}"/>
              </a:ext>
            </a:extLst>
          </p:cNvPr>
          <p:cNvPicPr>
            <a:picLocks noChangeAspect="1"/>
          </p:cNvPicPr>
          <p:nvPr/>
        </p:nvPicPr>
        <p:blipFill>
          <a:blip r:embed="rId2"/>
          <a:stretch>
            <a:fillRect/>
          </a:stretch>
        </p:blipFill>
        <p:spPr>
          <a:xfrm>
            <a:off x="6545760" y="1827803"/>
            <a:ext cx="3577953" cy="2804751"/>
          </a:xfrm>
          <a:prstGeom prst="rect">
            <a:avLst/>
          </a:prstGeom>
        </p:spPr>
      </p:pic>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350052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B1099B-7615-4B37-B4C6-1DB8C62408F1}"/>
              </a:ext>
            </a:extLst>
          </p:cNvPr>
          <p:cNvPicPr>
            <a:picLocks noChangeAspect="1"/>
          </p:cNvPicPr>
          <p:nvPr/>
        </p:nvPicPr>
        <p:blipFill>
          <a:blip r:embed="rId2"/>
          <a:stretch>
            <a:fillRect/>
          </a:stretch>
        </p:blipFill>
        <p:spPr>
          <a:xfrm>
            <a:off x="0" y="289560"/>
            <a:ext cx="12192000" cy="6278880"/>
          </a:xfrm>
          <a:prstGeom prst="rect">
            <a:avLst/>
          </a:prstGeom>
          <a:noFill/>
        </p:spPr>
      </p:pic>
      <p:sp>
        <p:nvSpPr>
          <p:cNvPr id="3" name="Text Placeholder 2"/>
          <p:cNvSpPr>
            <a:spLocks noGrp="1"/>
          </p:cNvSpPr>
          <p:nvPr>
            <p:ph type="body" sz="quarter" idx="14"/>
          </p:nvPr>
        </p:nvSpPr>
        <p:spPr>
          <a:xfrm>
            <a:off x="4887474" y="3665204"/>
            <a:ext cx="7304526" cy="2196780"/>
          </a:xfrm>
        </p:spPr>
        <p:txBody>
          <a:bodyPr anchor="ctr">
            <a:normAutofit lnSpcReduction="10000"/>
          </a:bodyPr>
          <a:lstStyle/>
          <a:p>
            <a:pPr>
              <a:spcAft>
                <a:spcPts val="600"/>
              </a:spcAft>
            </a:pPr>
            <a:r>
              <a:rPr lang="en-US" sz="6000" dirty="0"/>
              <a:t>Let’s talk…. </a:t>
            </a:r>
          </a:p>
          <a:p>
            <a:pPr>
              <a:spcAft>
                <a:spcPts val="600"/>
              </a:spcAft>
            </a:pPr>
            <a:r>
              <a:rPr lang="en-US" dirty="0"/>
              <a:t>be completely honest in a safe, inclusive way.</a:t>
            </a:r>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14159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253343"/>
            <a:ext cx="12192000" cy="4604657"/>
          </a:xfrm>
        </p:spPr>
        <p:txBody>
          <a:bodyPr/>
          <a:lstStyle/>
          <a:p>
            <a:r>
              <a:rPr lang="en-US" dirty="0"/>
              <a:t>The dataset was provided by Conversation AI in hopes to improve online discussion.  </a:t>
            </a:r>
          </a:p>
          <a:p>
            <a:r>
              <a:rPr lang="en-US" dirty="0"/>
              <a:t>Wikipedia Talk Pages 150K + samples rated by humans for toxic effect varying in range from</a:t>
            </a:r>
          </a:p>
          <a:p>
            <a:r>
              <a:rPr lang="en-US" dirty="0"/>
              <a:t>	Toxic</a:t>
            </a:r>
          </a:p>
          <a:p>
            <a:r>
              <a:rPr lang="en-US" dirty="0"/>
              <a:t>	Severe Toxic</a:t>
            </a:r>
          </a:p>
          <a:p>
            <a:r>
              <a:rPr lang="en-US" dirty="0"/>
              <a:t>	Obscene</a:t>
            </a:r>
          </a:p>
          <a:p>
            <a:r>
              <a:rPr lang="en-US" dirty="0"/>
              <a:t>	Threat</a:t>
            </a:r>
          </a:p>
          <a:p>
            <a:r>
              <a:rPr lang="en-US" dirty="0"/>
              <a:t>	Insult</a:t>
            </a:r>
          </a:p>
          <a:p>
            <a:r>
              <a:rPr lang="en-US" dirty="0"/>
              <a:t>	Identity Hate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4998142" y="490524"/>
            <a:ext cx="6618878" cy="2225139"/>
          </a:xfrm>
        </p:spPr>
        <p:txBody>
          <a:bodyPr>
            <a:normAutofit fontScale="90000"/>
          </a:bodyPr>
          <a:lstStyle/>
          <a:p>
            <a:r>
              <a:rPr lang="en-US" sz="5300" dirty="0">
                <a:solidFill>
                  <a:srgbClr val="76B531"/>
                </a:solidFill>
              </a:rPr>
              <a:t>Problem: </a:t>
            </a:r>
            <a:br>
              <a:rPr lang="en-US" sz="5300" dirty="0"/>
            </a:br>
            <a:r>
              <a:rPr lang="en-US" dirty="0"/>
              <a:t>Freedom of speech is … sometimes  </a:t>
            </a:r>
            <a:r>
              <a:rPr lang="en-US" sz="4900" dirty="0">
                <a:solidFill>
                  <a:srgbClr val="76B531"/>
                </a:solidFill>
              </a:rPr>
              <a:t>toxic</a:t>
            </a:r>
            <a:br>
              <a:rPr lang="en-US" dirty="0"/>
            </a:br>
            <a:endParaRPr lang="en-US" dirty="0"/>
          </a:p>
        </p:txBody>
      </p:sp>
      <p:pic>
        <p:nvPicPr>
          <p:cNvPr id="7" name="Picture Placeholder 6" title="Decorative"/>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pic>
        <p:nvPicPr>
          <p:cNvPr id="12" name="Picture 11">
            <a:extLst>
              <a:ext uri="{FF2B5EF4-FFF2-40B4-BE49-F238E27FC236}">
                <a16:creationId xmlns:a16="http://schemas.microsoft.com/office/drawing/2014/main" id="{F69F9AB1-AE63-4CD2-A402-45D40E2B5551}"/>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tretch>
            <a:fillRect/>
          </a:stretch>
        </p:blipFill>
        <p:spPr>
          <a:xfrm>
            <a:off x="468951" y="3494316"/>
            <a:ext cx="4977956" cy="2986772"/>
          </a:xfrm>
          <a:prstGeom prst="rect">
            <a:avLst/>
          </a:prstGeom>
          <a:solidFill>
            <a:schemeClr val="accent2">
              <a:lumMod val="50000"/>
              <a:lumOff val="50000"/>
            </a:schemeClr>
          </a:solidFill>
        </p:spPr>
      </p:pic>
      <p:sp>
        <p:nvSpPr>
          <p:cNvPr id="6" name="Oval 5">
            <a:extLst>
              <a:ext uri="{FF2B5EF4-FFF2-40B4-BE49-F238E27FC236}">
                <a16:creationId xmlns:a16="http://schemas.microsoft.com/office/drawing/2014/main" id="{4D4CC8DA-31F5-421B-8806-5BD661D0933D}"/>
              </a:ext>
            </a:extLst>
          </p:cNvPr>
          <p:cNvSpPr/>
          <p:nvPr/>
        </p:nvSpPr>
        <p:spPr>
          <a:xfrm>
            <a:off x="3413761" y="5496560"/>
            <a:ext cx="985520" cy="81280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76336A-9A81-4B14-A456-24A0844BE978}"/>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7599905" y="3494316"/>
            <a:ext cx="4017115" cy="2904093"/>
          </a:xfrm>
          <a:prstGeom prst="rect">
            <a:avLst/>
          </a:prstGeom>
        </p:spPr>
      </p:pic>
      <p:sp>
        <p:nvSpPr>
          <p:cNvPr id="14" name="Arrow: Striped Right 13">
            <a:extLst>
              <a:ext uri="{FF2B5EF4-FFF2-40B4-BE49-F238E27FC236}">
                <a16:creationId xmlns:a16="http://schemas.microsoft.com/office/drawing/2014/main" id="{A1248431-3FFE-4F04-9948-9DCC82DF1085}"/>
              </a:ext>
            </a:extLst>
          </p:cNvPr>
          <p:cNvSpPr/>
          <p:nvPr/>
        </p:nvSpPr>
        <p:spPr>
          <a:xfrm>
            <a:off x="4530417" y="5265964"/>
            <a:ext cx="3388940" cy="1043396"/>
          </a:xfrm>
          <a:prstGeom prst="stripedRightArrow">
            <a:avLst/>
          </a:prstGeom>
          <a:solidFill>
            <a:srgbClr val="00CC00">
              <a:alpha val="2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BB3514-D74F-46CC-9747-042067545637}"/>
              </a:ext>
            </a:extLst>
          </p:cNvPr>
          <p:cNvSpPr>
            <a:spLocks noGrp="1"/>
          </p:cNvSpPr>
          <p:nvPr>
            <p:ph type="body" sz="quarter" idx="11"/>
          </p:nvPr>
        </p:nvSpPr>
        <p:spPr>
          <a:xfrm>
            <a:off x="0" y="1838960"/>
            <a:ext cx="12192000" cy="5019039"/>
          </a:xfrm>
        </p:spPr>
        <p:txBody>
          <a:bodyPr/>
          <a:lstStyle/>
          <a:p>
            <a:r>
              <a:rPr lang="en-US" dirty="0"/>
              <a:t>Word Clouds display words in a collection. The larger the word, the more frequently used the word is.</a:t>
            </a:r>
          </a:p>
        </p:txBody>
      </p:sp>
      <p:sp>
        <p:nvSpPr>
          <p:cNvPr id="3" name="Title 2">
            <a:extLst>
              <a:ext uri="{FF2B5EF4-FFF2-40B4-BE49-F238E27FC236}">
                <a16:creationId xmlns:a16="http://schemas.microsoft.com/office/drawing/2014/main" id="{5ABB6330-9533-4E7E-A6D3-3267B6599BAC}"/>
              </a:ext>
            </a:extLst>
          </p:cNvPr>
          <p:cNvSpPr>
            <a:spLocks noGrp="1"/>
          </p:cNvSpPr>
          <p:nvPr>
            <p:ph type="title"/>
          </p:nvPr>
        </p:nvSpPr>
        <p:spPr>
          <a:xfrm>
            <a:off x="500798" y="398428"/>
            <a:ext cx="6435524" cy="1325563"/>
          </a:xfrm>
        </p:spPr>
        <p:txBody>
          <a:bodyPr/>
          <a:lstStyle/>
          <a:p>
            <a:r>
              <a:rPr lang="en-US" dirty="0"/>
              <a:t>Examples:</a:t>
            </a:r>
          </a:p>
        </p:txBody>
      </p:sp>
      <p:sp>
        <p:nvSpPr>
          <p:cNvPr id="11" name="Rectangle 10">
            <a:extLst>
              <a:ext uri="{FF2B5EF4-FFF2-40B4-BE49-F238E27FC236}">
                <a16:creationId xmlns:a16="http://schemas.microsoft.com/office/drawing/2014/main" id="{E7E40AA9-7C87-4EBC-9387-8F49EF5F85BC}"/>
              </a:ext>
            </a:extLst>
          </p:cNvPr>
          <p:cNvSpPr/>
          <p:nvPr/>
        </p:nvSpPr>
        <p:spPr>
          <a:xfrm>
            <a:off x="332097" y="3158484"/>
            <a:ext cx="5189165" cy="35106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0259C-18E8-4B41-84E5-F6D8CC0B2A5E}"/>
              </a:ext>
            </a:extLst>
          </p:cNvPr>
          <p:cNvSpPr/>
          <p:nvPr/>
        </p:nvSpPr>
        <p:spPr>
          <a:xfrm>
            <a:off x="6515100" y="3158484"/>
            <a:ext cx="5065238" cy="3451844"/>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6B0858-6668-41F6-AA03-BA51B1498DBF}"/>
              </a:ext>
            </a:extLst>
          </p:cNvPr>
          <p:cNvPicPr>
            <a:picLocks noChangeAspect="1"/>
          </p:cNvPicPr>
          <p:nvPr/>
        </p:nvPicPr>
        <p:blipFill>
          <a:blip r:embed="rId2"/>
          <a:stretch>
            <a:fillRect/>
          </a:stretch>
        </p:blipFill>
        <p:spPr>
          <a:xfrm>
            <a:off x="6600495" y="3371515"/>
            <a:ext cx="4894448" cy="2520641"/>
          </a:xfrm>
          <a:prstGeom prst="rect">
            <a:avLst/>
          </a:prstGeom>
          <a:noFill/>
        </p:spPr>
      </p:pic>
      <p:sp>
        <p:nvSpPr>
          <p:cNvPr id="13" name="TextBox 12">
            <a:extLst>
              <a:ext uri="{FF2B5EF4-FFF2-40B4-BE49-F238E27FC236}">
                <a16:creationId xmlns:a16="http://schemas.microsoft.com/office/drawing/2014/main" id="{CCCAD86A-9D9E-430E-934E-8505D48095A0}"/>
              </a:ext>
            </a:extLst>
          </p:cNvPr>
          <p:cNvSpPr txBox="1"/>
          <p:nvPr/>
        </p:nvSpPr>
        <p:spPr>
          <a:xfrm>
            <a:off x="2220686" y="6034331"/>
            <a:ext cx="3584122" cy="584775"/>
          </a:xfrm>
          <a:prstGeom prst="rect">
            <a:avLst/>
          </a:prstGeom>
          <a:noFill/>
        </p:spPr>
        <p:txBody>
          <a:bodyPr wrap="square" rtlCol="0">
            <a:spAutoFit/>
          </a:bodyPr>
          <a:lstStyle/>
          <a:p>
            <a:r>
              <a:rPr lang="en-US" sz="3200" b="1" dirty="0"/>
              <a:t>Toxic</a:t>
            </a:r>
          </a:p>
        </p:txBody>
      </p:sp>
      <p:sp>
        <p:nvSpPr>
          <p:cNvPr id="14" name="TextBox 13">
            <a:extLst>
              <a:ext uri="{FF2B5EF4-FFF2-40B4-BE49-F238E27FC236}">
                <a16:creationId xmlns:a16="http://schemas.microsoft.com/office/drawing/2014/main" id="{0C2B052B-DB93-4189-9FF1-CEF3641CCBB9}"/>
              </a:ext>
            </a:extLst>
          </p:cNvPr>
          <p:cNvSpPr txBox="1"/>
          <p:nvPr/>
        </p:nvSpPr>
        <p:spPr>
          <a:xfrm>
            <a:off x="8299059" y="5949641"/>
            <a:ext cx="3584122" cy="584775"/>
          </a:xfrm>
          <a:prstGeom prst="rect">
            <a:avLst/>
          </a:prstGeom>
          <a:noFill/>
        </p:spPr>
        <p:txBody>
          <a:bodyPr wrap="square" rtlCol="0">
            <a:spAutoFit/>
          </a:bodyPr>
          <a:lstStyle/>
          <a:p>
            <a:r>
              <a:rPr lang="en-US" sz="3200" b="1" dirty="0"/>
              <a:t>Clean</a:t>
            </a:r>
          </a:p>
        </p:txBody>
      </p:sp>
      <p:pic>
        <p:nvPicPr>
          <p:cNvPr id="25" name="Graphic 24" descr="Radioactive">
            <a:extLst>
              <a:ext uri="{FF2B5EF4-FFF2-40B4-BE49-F238E27FC236}">
                <a16:creationId xmlns:a16="http://schemas.microsoft.com/office/drawing/2014/main" id="{C42DCE7F-7F03-47E1-A27B-79F9BB9D95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6804" y="6011458"/>
            <a:ext cx="647036" cy="647036"/>
          </a:xfrm>
          <a:prstGeom prst="rect">
            <a:avLst/>
          </a:prstGeom>
        </p:spPr>
      </p:pic>
      <p:pic>
        <p:nvPicPr>
          <p:cNvPr id="26" name="Graphic 25" descr="Radioactive">
            <a:extLst>
              <a:ext uri="{FF2B5EF4-FFF2-40B4-BE49-F238E27FC236}">
                <a16:creationId xmlns:a16="http://schemas.microsoft.com/office/drawing/2014/main" id="{99D1035C-2076-4EB8-8C22-07B882CD2D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1852" y="6018537"/>
            <a:ext cx="647036" cy="647036"/>
          </a:xfrm>
          <a:prstGeom prst="rect">
            <a:avLst/>
          </a:prstGeom>
        </p:spPr>
      </p:pic>
      <p:pic>
        <p:nvPicPr>
          <p:cNvPr id="5" name="Picture 4">
            <a:extLst>
              <a:ext uri="{FF2B5EF4-FFF2-40B4-BE49-F238E27FC236}">
                <a16:creationId xmlns:a16="http://schemas.microsoft.com/office/drawing/2014/main" id="{B59E41E6-29FE-4BAC-BBA8-168A5DE51314}"/>
              </a:ext>
            </a:extLst>
          </p:cNvPr>
          <p:cNvPicPr>
            <a:picLocks noChangeAspect="1"/>
          </p:cNvPicPr>
          <p:nvPr/>
        </p:nvPicPr>
        <p:blipFill>
          <a:blip r:embed="rId5"/>
          <a:stretch>
            <a:fillRect/>
          </a:stretch>
        </p:blipFill>
        <p:spPr>
          <a:xfrm>
            <a:off x="500797" y="3359090"/>
            <a:ext cx="4838915" cy="2481495"/>
          </a:xfrm>
          <a:prstGeom prst="rect">
            <a:avLst/>
          </a:prstGeom>
        </p:spPr>
      </p:pic>
    </p:spTree>
    <p:extLst>
      <p:ext uri="{BB962C8B-B14F-4D97-AF65-F5344CB8AC3E}">
        <p14:creationId xmlns:p14="http://schemas.microsoft.com/office/powerpoint/2010/main" val="6497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8597E-5652-4C6B-BFCD-F288449E3BF9}"/>
              </a:ext>
            </a:extLst>
          </p:cNvPr>
          <p:cNvPicPr>
            <a:picLocks noChangeAspect="1"/>
          </p:cNvPicPr>
          <p:nvPr/>
        </p:nvPicPr>
        <p:blipFill>
          <a:blip r:embed="rId2"/>
          <a:stretch>
            <a:fillRect/>
          </a:stretch>
        </p:blipFill>
        <p:spPr>
          <a:xfrm>
            <a:off x="421277" y="133187"/>
            <a:ext cx="6709033" cy="6591625"/>
          </a:xfrm>
          <a:prstGeom prst="rect">
            <a:avLst/>
          </a:prstGeom>
          <a:noFill/>
        </p:spPr>
      </p:pic>
      <p:pic>
        <p:nvPicPr>
          <p:cNvPr id="12" name="Graphic 11" descr="Magnifying glass">
            <a:extLst>
              <a:ext uri="{FF2B5EF4-FFF2-40B4-BE49-F238E27FC236}">
                <a16:creationId xmlns:a16="http://schemas.microsoft.com/office/drawing/2014/main" id="{FEBE4C0A-EFEF-4B17-82E4-266CB2D352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1305" y="2736373"/>
            <a:ext cx="1312932" cy="1312932"/>
          </a:xfrm>
          <a:prstGeom prst="rect">
            <a:avLst/>
          </a:prstGeom>
        </p:spPr>
      </p:pic>
      <p:sp>
        <p:nvSpPr>
          <p:cNvPr id="13" name="TextBox 12">
            <a:extLst>
              <a:ext uri="{FF2B5EF4-FFF2-40B4-BE49-F238E27FC236}">
                <a16:creationId xmlns:a16="http://schemas.microsoft.com/office/drawing/2014/main" id="{5E7EF3B7-CB35-4C6F-AAE8-F22E0DC39D22}"/>
              </a:ext>
            </a:extLst>
          </p:cNvPr>
          <p:cNvSpPr txBox="1"/>
          <p:nvPr/>
        </p:nvSpPr>
        <p:spPr>
          <a:xfrm>
            <a:off x="1618888" y="3877326"/>
            <a:ext cx="5333834" cy="954107"/>
          </a:xfrm>
          <a:prstGeom prst="rect">
            <a:avLst/>
          </a:prstGeom>
          <a:noFill/>
        </p:spPr>
        <p:txBody>
          <a:bodyPr wrap="square" rtlCol="0">
            <a:spAutoFit/>
          </a:bodyPr>
          <a:lstStyle/>
          <a:p>
            <a:r>
              <a:rPr lang="en-US" sz="2800" b="1" dirty="0">
                <a:solidFill>
                  <a:schemeClr val="accent4">
                    <a:lumMod val="50000"/>
                  </a:schemeClr>
                </a:solidFill>
              </a:rPr>
              <a:t>Nope…..</a:t>
            </a:r>
          </a:p>
          <a:p>
            <a:r>
              <a:rPr lang="en-US" sz="2800" b="1" dirty="0">
                <a:solidFill>
                  <a:schemeClr val="accent4">
                    <a:lumMod val="50000"/>
                  </a:schemeClr>
                </a:solidFill>
              </a:rPr>
              <a:t>They are about the same.</a:t>
            </a:r>
          </a:p>
        </p:txBody>
      </p:sp>
      <p:pic>
        <p:nvPicPr>
          <p:cNvPr id="8" name="Picture 7">
            <a:extLst>
              <a:ext uri="{FF2B5EF4-FFF2-40B4-BE49-F238E27FC236}">
                <a16:creationId xmlns:a16="http://schemas.microsoft.com/office/drawing/2014/main" id="{48B45210-6D9D-4F24-B5A7-08C0615858BA}"/>
              </a:ext>
            </a:extLst>
          </p:cNvPr>
          <p:cNvPicPr>
            <a:picLocks noChangeAspect="1"/>
          </p:cNvPicPr>
          <p:nvPr/>
        </p:nvPicPr>
        <p:blipFill>
          <a:blip r:embed="rId5"/>
          <a:stretch>
            <a:fillRect/>
          </a:stretch>
        </p:blipFill>
        <p:spPr>
          <a:xfrm>
            <a:off x="3003371" y="2025117"/>
            <a:ext cx="9509759" cy="1422512"/>
          </a:xfrm>
          <a:prstGeom prst="rect">
            <a:avLst/>
          </a:prstGeom>
        </p:spPr>
      </p:pic>
      <p:sp>
        <p:nvSpPr>
          <p:cNvPr id="3" name="Title 2">
            <a:extLst>
              <a:ext uri="{FF2B5EF4-FFF2-40B4-BE49-F238E27FC236}">
                <a16:creationId xmlns:a16="http://schemas.microsoft.com/office/drawing/2014/main" id="{1611737A-1399-454F-A3FC-E6B5E2DD8F5E}"/>
              </a:ext>
            </a:extLst>
          </p:cNvPr>
          <p:cNvSpPr>
            <a:spLocks noGrp="1"/>
          </p:cNvSpPr>
          <p:nvPr>
            <p:ph type="body" sz="quarter" idx="14"/>
          </p:nvPr>
        </p:nvSpPr>
        <p:spPr>
          <a:xfrm>
            <a:off x="3094265" y="2604065"/>
            <a:ext cx="9254670" cy="1796481"/>
          </a:xfrm>
        </p:spPr>
        <p:txBody>
          <a:bodyPr anchor="ctr">
            <a:normAutofit/>
          </a:bodyPr>
          <a:lstStyle/>
          <a:p>
            <a:pPr>
              <a:spcAft>
                <a:spcPts val="600"/>
              </a:spcAft>
            </a:pPr>
            <a:r>
              <a:rPr lang="en-US" dirty="0"/>
              <a:t>Are toxic comments longer than non-toxic?</a:t>
            </a:r>
          </a:p>
        </p:txBody>
      </p:sp>
    </p:spTree>
    <p:extLst>
      <p:ext uri="{BB962C8B-B14F-4D97-AF65-F5344CB8AC3E}">
        <p14:creationId xmlns:p14="http://schemas.microsoft.com/office/powerpoint/2010/main" val="19683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2D6D4AE-00BA-40E1-B0B4-58F198B99A9D}"/>
              </a:ext>
            </a:extLst>
          </p:cNvPr>
          <p:cNvSpPr/>
          <p:nvPr/>
        </p:nvSpPr>
        <p:spPr>
          <a:xfrm>
            <a:off x="10160" y="3503353"/>
            <a:ext cx="12181840" cy="32589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490F65-AB25-4076-94F6-FDB54F475A67}"/>
              </a:ext>
            </a:extLst>
          </p:cNvPr>
          <p:cNvSpPr/>
          <p:nvPr/>
        </p:nvSpPr>
        <p:spPr>
          <a:xfrm>
            <a:off x="9345448" y="2834869"/>
            <a:ext cx="2784025" cy="55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CB9CD3F-6DBB-4676-960D-CAD31CF0A9A9}"/>
              </a:ext>
            </a:extLst>
          </p:cNvPr>
          <p:cNvSpPr/>
          <p:nvPr/>
        </p:nvSpPr>
        <p:spPr>
          <a:xfrm>
            <a:off x="6010433" y="2824843"/>
            <a:ext cx="3070601" cy="59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8D5DF9-6AFE-42B7-9AFE-CD514925D6A7}"/>
              </a:ext>
            </a:extLst>
          </p:cNvPr>
          <p:cNvSpPr/>
          <p:nvPr/>
        </p:nvSpPr>
        <p:spPr>
          <a:xfrm>
            <a:off x="8786261" y="548817"/>
            <a:ext cx="222909" cy="1225889"/>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47040" y="1659771"/>
            <a:ext cx="3476778" cy="991990"/>
          </a:xfrm>
        </p:spPr>
        <p:txBody>
          <a:bodyPr>
            <a:normAutofit/>
          </a:bodyPr>
          <a:lstStyle/>
          <a:p>
            <a:r>
              <a:rPr lang="en-US" dirty="0"/>
              <a:t>Methodology:</a:t>
            </a:r>
          </a:p>
        </p:txBody>
      </p:sp>
      <p:sp>
        <p:nvSpPr>
          <p:cNvPr id="9" name="Text Placeholder 8"/>
          <p:cNvSpPr>
            <a:spLocks noGrp="1"/>
          </p:cNvSpPr>
          <p:nvPr>
            <p:ph type="body" sz="quarter" idx="16"/>
          </p:nvPr>
        </p:nvSpPr>
        <p:spPr>
          <a:xfrm>
            <a:off x="6917581" y="3916795"/>
            <a:ext cx="5264259" cy="3294028"/>
          </a:xfrm>
        </p:spPr>
        <p:txBody>
          <a:bodyPr>
            <a:normAutofit/>
          </a:bodyPr>
          <a:lstStyle/>
          <a:p>
            <a:r>
              <a:rPr lang="en-US" sz="2400" dirty="0"/>
              <a:t>Neural Networks:</a:t>
            </a:r>
          </a:p>
          <a:p>
            <a:pPr marL="342900" indent="-342900">
              <a:buFont typeface="Arial" panose="020B0604020202020204" pitchFamily="34" charset="0"/>
              <a:buChar char="•"/>
            </a:pPr>
            <a:r>
              <a:rPr lang="en-US" sz="2400" dirty="0"/>
              <a:t>multilayer perceptron</a:t>
            </a:r>
          </a:p>
          <a:p>
            <a:pPr marL="800100" lvl="1" indent="-342900">
              <a:buFont typeface="Arial" panose="020B0604020202020204" pitchFamily="34" charset="0"/>
              <a:buChar char="•"/>
            </a:pPr>
            <a:r>
              <a:rPr lang="en-US" sz="1600" dirty="0"/>
              <a:t>Neurons</a:t>
            </a:r>
          </a:p>
          <a:p>
            <a:pPr marL="800100" lvl="1" indent="-342900">
              <a:buFont typeface="Arial" panose="020B0604020202020204" pitchFamily="34" charset="0"/>
              <a:buChar char="•"/>
            </a:pPr>
            <a:r>
              <a:rPr lang="en-US" sz="1600" dirty="0"/>
              <a:t>Synapses</a:t>
            </a:r>
          </a:p>
          <a:p>
            <a:pPr marL="800100" lvl="1" indent="-342900">
              <a:buFont typeface="Arial" panose="020B0604020202020204" pitchFamily="34" charset="0"/>
              <a:buChar char="•"/>
            </a:pPr>
            <a:r>
              <a:rPr lang="en-US" sz="1600" dirty="0"/>
              <a:t>Input and output</a:t>
            </a:r>
          </a:p>
          <a:p>
            <a:pPr marL="342900" indent="-342900">
              <a:buFont typeface="Arial" panose="020B0604020202020204" pitchFamily="34" charset="0"/>
              <a:buChar char="•"/>
            </a:pPr>
            <a:r>
              <a:rPr lang="en-US" sz="2400" dirty="0"/>
              <a:t>Artificial Neural Networks</a:t>
            </a:r>
          </a:p>
          <a:p>
            <a:pPr marL="800100" lvl="1" indent="-342900">
              <a:buFont typeface="Arial" panose="020B0604020202020204" pitchFamily="34" charset="0"/>
              <a:buChar char="•"/>
            </a:pPr>
            <a:r>
              <a:rPr lang="en-US" sz="1600" dirty="0"/>
              <a:t>Updating ‘</a:t>
            </a:r>
            <a:r>
              <a:rPr lang="en-US" sz="1800" b="1" dirty="0">
                <a:solidFill>
                  <a:srgbClr val="00B050"/>
                </a:solidFill>
              </a:rPr>
              <a:t>weights</a:t>
            </a:r>
            <a:r>
              <a:rPr lang="en-US" sz="1600" dirty="0"/>
              <a:t>’ as it learns patterns </a:t>
            </a:r>
            <a:br>
              <a:rPr lang="en-US" sz="1600" dirty="0"/>
            </a:br>
            <a:endParaRPr lang="en-US" sz="1600" dirty="0"/>
          </a:p>
        </p:txBody>
      </p:sp>
      <p:pic>
        <p:nvPicPr>
          <p:cNvPr id="6" name="Graphic 5" descr="Database">
            <a:extLst>
              <a:ext uri="{FF2B5EF4-FFF2-40B4-BE49-F238E27FC236}">
                <a16:creationId xmlns:a16="http://schemas.microsoft.com/office/drawing/2014/main" id="{0A8FEA99-6516-47FD-BBEE-8D6EC0EAF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3629" y="281479"/>
            <a:ext cx="1414925" cy="1414925"/>
          </a:xfrm>
          <a:prstGeom prst="rect">
            <a:avLst/>
          </a:prstGeom>
        </p:spPr>
      </p:pic>
      <p:pic>
        <p:nvPicPr>
          <p:cNvPr id="13" name="Graphic 12" descr="Server">
            <a:extLst>
              <a:ext uri="{FF2B5EF4-FFF2-40B4-BE49-F238E27FC236}">
                <a16:creationId xmlns:a16="http://schemas.microsoft.com/office/drawing/2014/main" id="{CD07E731-C1E6-405E-9046-219261BAE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789219" y="649058"/>
            <a:ext cx="1208711" cy="752911"/>
          </a:xfrm>
          <a:prstGeom prst="rect">
            <a:avLst/>
          </a:prstGeom>
        </p:spPr>
      </p:pic>
      <p:sp>
        <p:nvSpPr>
          <p:cNvPr id="14" name="TextBox 13">
            <a:extLst>
              <a:ext uri="{FF2B5EF4-FFF2-40B4-BE49-F238E27FC236}">
                <a16:creationId xmlns:a16="http://schemas.microsoft.com/office/drawing/2014/main" id="{CC0646C2-95E3-4A89-A194-A5C59FF47EBE}"/>
              </a:ext>
            </a:extLst>
          </p:cNvPr>
          <p:cNvSpPr txBox="1"/>
          <p:nvPr/>
        </p:nvSpPr>
        <p:spPr>
          <a:xfrm>
            <a:off x="3786737" y="912574"/>
            <a:ext cx="652865" cy="276999"/>
          </a:xfrm>
          <a:prstGeom prst="rect">
            <a:avLst/>
          </a:prstGeom>
          <a:solidFill>
            <a:schemeClr val="bg2"/>
          </a:solidFill>
          <a:ln cmpd="sng">
            <a:solidFill>
              <a:schemeClr val="tx2"/>
            </a:solidFill>
          </a:ln>
        </p:spPr>
        <p:txBody>
          <a:bodyPr wrap="square" rtlCol="0">
            <a:spAutoFit/>
          </a:bodyPr>
          <a:lstStyle/>
          <a:p>
            <a:r>
              <a:rPr lang="en-US" sz="1200" dirty="0"/>
              <a:t>dataset</a:t>
            </a:r>
          </a:p>
        </p:txBody>
      </p:sp>
      <p:sp>
        <p:nvSpPr>
          <p:cNvPr id="16" name="TextBox 15">
            <a:extLst>
              <a:ext uri="{FF2B5EF4-FFF2-40B4-BE49-F238E27FC236}">
                <a16:creationId xmlns:a16="http://schemas.microsoft.com/office/drawing/2014/main" id="{1791DCE9-3731-4DA4-807E-626B76A83617}"/>
              </a:ext>
            </a:extLst>
          </p:cNvPr>
          <p:cNvSpPr txBox="1"/>
          <p:nvPr/>
        </p:nvSpPr>
        <p:spPr>
          <a:xfrm>
            <a:off x="4960729" y="2125481"/>
            <a:ext cx="877626" cy="430888"/>
          </a:xfrm>
          <a:prstGeom prst="rect">
            <a:avLst/>
          </a:prstGeom>
          <a:solidFill>
            <a:schemeClr val="bg2"/>
          </a:solidFill>
          <a:ln>
            <a:noFill/>
          </a:ln>
        </p:spPr>
        <p:txBody>
          <a:bodyPr wrap="square" rtlCol="0">
            <a:spAutoFit/>
          </a:bodyPr>
          <a:lstStyle/>
          <a:p>
            <a:pPr algn="ctr"/>
            <a:r>
              <a:rPr lang="en-US" sz="1100" b="1" dirty="0">
                <a:solidFill>
                  <a:schemeClr val="bg1"/>
                </a:solidFill>
              </a:rPr>
              <a:t>Comment labels</a:t>
            </a:r>
          </a:p>
        </p:txBody>
      </p:sp>
      <p:grpSp>
        <p:nvGrpSpPr>
          <p:cNvPr id="22" name="Group 21">
            <a:extLst>
              <a:ext uri="{FF2B5EF4-FFF2-40B4-BE49-F238E27FC236}">
                <a16:creationId xmlns:a16="http://schemas.microsoft.com/office/drawing/2014/main" id="{270D5A3A-E046-48A6-8A61-EB03966516A6}"/>
              </a:ext>
            </a:extLst>
          </p:cNvPr>
          <p:cNvGrpSpPr/>
          <p:nvPr/>
        </p:nvGrpSpPr>
        <p:grpSpPr>
          <a:xfrm>
            <a:off x="6080108" y="548817"/>
            <a:ext cx="877627" cy="1072686"/>
            <a:chOff x="5848819" y="341019"/>
            <a:chExt cx="793271" cy="881489"/>
          </a:xfrm>
        </p:grpSpPr>
        <p:pic>
          <p:nvPicPr>
            <p:cNvPr id="18" name="Graphic 17" descr="Subtitles">
              <a:extLst>
                <a:ext uri="{FF2B5EF4-FFF2-40B4-BE49-F238E27FC236}">
                  <a16:creationId xmlns:a16="http://schemas.microsoft.com/office/drawing/2014/main" id="{6E9EDE17-7E5D-4A2C-B342-5F80E099FE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8819" y="341019"/>
              <a:ext cx="524395" cy="524395"/>
            </a:xfrm>
            <a:prstGeom prst="rect">
              <a:avLst/>
            </a:prstGeom>
          </p:spPr>
        </p:pic>
        <p:pic>
          <p:nvPicPr>
            <p:cNvPr id="19" name="Graphic 18" descr="Subtitles">
              <a:extLst>
                <a:ext uri="{FF2B5EF4-FFF2-40B4-BE49-F238E27FC236}">
                  <a16:creationId xmlns:a16="http://schemas.microsoft.com/office/drawing/2014/main" id="{18168C6F-89E9-4231-B3DD-7365DADFC0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39191" y="498927"/>
              <a:ext cx="502899" cy="502899"/>
            </a:xfrm>
            <a:prstGeom prst="rect">
              <a:avLst/>
            </a:prstGeom>
          </p:spPr>
        </p:pic>
        <p:pic>
          <p:nvPicPr>
            <p:cNvPr id="20" name="Graphic 19" descr="Subtitles">
              <a:extLst>
                <a:ext uri="{FF2B5EF4-FFF2-40B4-BE49-F238E27FC236}">
                  <a16:creationId xmlns:a16="http://schemas.microsoft.com/office/drawing/2014/main" id="{A7B32446-97B5-4EDD-AAE0-8F227EE18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563" y="698113"/>
              <a:ext cx="524395" cy="524395"/>
            </a:xfrm>
            <a:prstGeom prst="rect">
              <a:avLst/>
            </a:prstGeom>
          </p:spPr>
        </p:pic>
      </p:grpSp>
      <p:sp>
        <p:nvSpPr>
          <p:cNvPr id="21" name="TextBox 20">
            <a:extLst>
              <a:ext uri="{FF2B5EF4-FFF2-40B4-BE49-F238E27FC236}">
                <a16:creationId xmlns:a16="http://schemas.microsoft.com/office/drawing/2014/main" id="{2B4C5505-2157-4CF3-8088-3FB48012132B}"/>
              </a:ext>
            </a:extLst>
          </p:cNvPr>
          <p:cNvSpPr txBox="1"/>
          <p:nvPr/>
        </p:nvSpPr>
        <p:spPr>
          <a:xfrm>
            <a:off x="6076533" y="2125482"/>
            <a:ext cx="841048" cy="440899"/>
          </a:xfrm>
          <a:prstGeom prst="rect">
            <a:avLst/>
          </a:prstGeom>
          <a:solidFill>
            <a:schemeClr val="bg2"/>
          </a:solidFill>
        </p:spPr>
        <p:txBody>
          <a:bodyPr wrap="square" rtlCol="0">
            <a:spAutoFit/>
          </a:bodyPr>
          <a:lstStyle/>
          <a:p>
            <a:pPr algn="ctr"/>
            <a:r>
              <a:rPr lang="en-US" sz="1100" b="1" dirty="0">
                <a:solidFill>
                  <a:schemeClr val="bg1"/>
                </a:solidFill>
              </a:rPr>
              <a:t>Comments</a:t>
            </a:r>
          </a:p>
          <a:p>
            <a:pPr algn="ctr"/>
            <a:endParaRPr lang="en-US" sz="1100" b="1" dirty="0">
              <a:solidFill>
                <a:schemeClr val="bg1"/>
              </a:solidFill>
            </a:endParaRPr>
          </a:p>
        </p:txBody>
      </p:sp>
      <p:pic>
        <p:nvPicPr>
          <p:cNvPr id="4098" name="Picture 2" descr="How to Configure the Number of Layers and Nodes in a Neural ...">
            <a:extLst>
              <a:ext uri="{FF2B5EF4-FFF2-40B4-BE49-F238E27FC236}">
                <a16:creationId xmlns:a16="http://schemas.microsoft.com/office/drawing/2014/main" id="{8FE94045-F993-4A8C-A3F8-42CB8653AF1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40000"/>
                    </a14:imgEffect>
                    <a14:imgEffect>
                      <a14:brightnessContrast contrast="-30000"/>
                    </a14:imgEffect>
                  </a14:imgLayer>
                </a14:imgProps>
              </a:ext>
              <a:ext uri="{28A0092B-C50C-407E-A947-70E740481C1C}">
                <a14:useLocalDpi xmlns:a14="http://schemas.microsoft.com/office/drawing/2010/main" val="0"/>
              </a:ext>
            </a:extLst>
          </a:blip>
          <a:srcRect/>
          <a:stretch>
            <a:fillRect/>
          </a:stretch>
        </p:blipFill>
        <p:spPr bwMode="auto">
          <a:xfrm>
            <a:off x="9438103" y="29206"/>
            <a:ext cx="2743737" cy="214960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F806019-5F78-4A39-9D5F-0E01F20767F2}"/>
              </a:ext>
            </a:extLst>
          </p:cNvPr>
          <p:cNvGrpSpPr/>
          <p:nvPr/>
        </p:nvGrpSpPr>
        <p:grpSpPr>
          <a:xfrm>
            <a:off x="7577920" y="374116"/>
            <a:ext cx="346447" cy="1693005"/>
            <a:chOff x="6951310" y="281477"/>
            <a:chExt cx="346447" cy="1693005"/>
          </a:xfrm>
        </p:grpSpPr>
        <p:sp>
          <p:nvSpPr>
            <p:cNvPr id="23" name="Rectangle 22">
              <a:extLst>
                <a:ext uri="{FF2B5EF4-FFF2-40B4-BE49-F238E27FC236}">
                  <a16:creationId xmlns:a16="http://schemas.microsoft.com/office/drawing/2014/main" id="{024BD7DF-FB12-4563-BCBA-B7153334F3E8}"/>
                </a:ext>
              </a:extLst>
            </p:cNvPr>
            <p:cNvSpPr/>
            <p:nvPr/>
          </p:nvSpPr>
          <p:spPr>
            <a:xfrm>
              <a:off x="6951310" y="281479"/>
              <a:ext cx="45719" cy="69712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E009D-82D7-49F3-8693-E067EBEA5B93}"/>
                </a:ext>
              </a:extLst>
            </p:cNvPr>
            <p:cNvSpPr/>
            <p:nvPr/>
          </p:nvSpPr>
          <p:spPr>
            <a:xfrm>
              <a:off x="7051371" y="281478"/>
              <a:ext cx="45719" cy="137829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FACCCB-1781-48FD-B8CB-127775BEB271}"/>
                </a:ext>
              </a:extLst>
            </p:cNvPr>
            <p:cNvSpPr/>
            <p:nvPr/>
          </p:nvSpPr>
          <p:spPr>
            <a:xfrm>
              <a:off x="7151977" y="281479"/>
              <a:ext cx="45719" cy="169300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B0F238-751B-4231-9721-B1347D65C33B}"/>
                </a:ext>
              </a:extLst>
            </p:cNvPr>
            <p:cNvSpPr/>
            <p:nvPr/>
          </p:nvSpPr>
          <p:spPr>
            <a:xfrm>
              <a:off x="7252038" y="281477"/>
              <a:ext cx="45719" cy="109723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CC4904D-1FCC-4B50-8546-64C1F361BF62}"/>
              </a:ext>
            </a:extLst>
          </p:cNvPr>
          <p:cNvSpPr txBox="1"/>
          <p:nvPr/>
        </p:nvSpPr>
        <p:spPr>
          <a:xfrm>
            <a:off x="7280315" y="2135494"/>
            <a:ext cx="929933" cy="430887"/>
          </a:xfrm>
          <a:prstGeom prst="rect">
            <a:avLst/>
          </a:prstGeom>
          <a:solidFill>
            <a:schemeClr val="bg2"/>
          </a:solidFill>
        </p:spPr>
        <p:txBody>
          <a:bodyPr wrap="square" rtlCol="0">
            <a:spAutoFit/>
          </a:bodyPr>
          <a:lstStyle/>
          <a:p>
            <a:pPr algn="ctr"/>
            <a:r>
              <a:rPr lang="en-US" sz="1100" b="1" dirty="0">
                <a:solidFill>
                  <a:schemeClr val="bg1"/>
                </a:solidFill>
              </a:rPr>
              <a:t>Word Vectors</a:t>
            </a:r>
          </a:p>
        </p:txBody>
      </p:sp>
      <p:sp>
        <p:nvSpPr>
          <p:cNvPr id="34" name="TextBox 33">
            <a:extLst>
              <a:ext uri="{FF2B5EF4-FFF2-40B4-BE49-F238E27FC236}">
                <a16:creationId xmlns:a16="http://schemas.microsoft.com/office/drawing/2014/main" id="{21277197-1DAD-4B22-9971-57039392C3EB}"/>
              </a:ext>
            </a:extLst>
          </p:cNvPr>
          <p:cNvSpPr txBox="1"/>
          <p:nvPr/>
        </p:nvSpPr>
        <p:spPr>
          <a:xfrm>
            <a:off x="9268196" y="2288916"/>
            <a:ext cx="2828408" cy="261610"/>
          </a:xfrm>
          <a:prstGeom prst="rect">
            <a:avLst/>
          </a:prstGeom>
          <a:solidFill>
            <a:schemeClr val="bg2"/>
          </a:solidFill>
        </p:spPr>
        <p:txBody>
          <a:bodyPr wrap="square" rtlCol="0">
            <a:spAutoFit/>
          </a:bodyPr>
          <a:lstStyle/>
          <a:p>
            <a:pPr algn="ctr"/>
            <a:r>
              <a:rPr lang="en-US" sz="1100" b="1" dirty="0">
                <a:solidFill>
                  <a:schemeClr val="bg1"/>
                </a:solidFill>
              </a:rPr>
              <a:t>Neural Network</a:t>
            </a:r>
          </a:p>
        </p:txBody>
      </p:sp>
      <p:sp>
        <p:nvSpPr>
          <p:cNvPr id="31" name="Arrow: Right 30">
            <a:extLst>
              <a:ext uri="{FF2B5EF4-FFF2-40B4-BE49-F238E27FC236}">
                <a16:creationId xmlns:a16="http://schemas.microsoft.com/office/drawing/2014/main" id="{7F1F4D4A-A022-4747-82ED-63F5D8AF11D9}"/>
              </a:ext>
            </a:extLst>
          </p:cNvPr>
          <p:cNvSpPr/>
          <p:nvPr/>
        </p:nvSpPr>
        <p:spPr>
          <a:xfrm>
            <a:off x="5852516" y="979794"/>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2DCA415E-FE17-4C4F-95A8-713C722CB686}"/>
              </a:ext>
            </a:extLst>
          </p:cNvPr>
          <p:cNvSpPr/>
          <p:nvPr/>
        </p:nvSpPr>
        <p:spPr>
          <a:xfrm>
            <a:off x="7031320" y="966081"/>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E22E297-0A2D-443E-BACA-DB7C4D0525FB}"/>
              </a:ext>
            </a:extLst>
          </p:cNvPr>
          <p:cNvSpPr/>
          <p:nvPr/>
        </p:nvSpPr>
        <p:spPr>
          <a:xfrm>
            <a:off x="8078002" y="945012"/>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rver">
            <a:extLst>
              <a:ext uri="{FF2B5EF4-FFF2-40B4-BE49-F238E27FC236}">
                <a16:creationId xmlns:a16="http://schemas.microsoft.com/office/drawing/2014/main" id="{F03C790D-A78D-403B-A925-5466846A6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8707020" y="692986"/>
            <a:ext cx="357853" cy="222908"/>
          </a:xfrm>
          <a:prstGeom prst="rect">
            <a:avLst/>
          </a:prstGeom>
        </p:spPr>
      </p:pic>
      <p:sp>
        <p:nvSpPr>
          <p:cNvPr id="44" name="Rectangle 43">
            <a:extLst>
              <a:ext uri="{FF2B5EF4-FFF2-40B4-BE49-F238E27FC236}">
                <a16:creationId xmlns:a16="http://schemas.microsoft.com/office/drawing/2014/main" id="{08E3BD95-22A0-4517-869B-4A4C33FA0CFF}"/>
              </a:ext>
            </a:extLst>
          </p:cNvPr>
          <p:cNvSpPr/>
          <p:nvPr/>
        </p:nvSpPr>
        <p:spPr>
          <a:xfrm>
            <a:off x="8882941" y="1104006"/>
            <a:ext cx="53753" cy="570990"/>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
            <a:extLst>
              <a:ext uri="{FF2B5EF4-FFF2-40B4-BE49-F238E27FC236}">
                <a16:creationId xmlns:a16="http://schemas.microsoft.com/office/drawing/2014/main" id="{F85BAC61-10A0-4FE0-B715-8BD2AF50403A}"/>
              </a:ext>
            </a:extLst>
          </p:cNvPr>
          <p:cNvSpPr txBox="1">
            <a:spLocks/>
          </p:cNvSpPr>
          <p:nvPr/>
        </p:nvSpPr>
        <p:spPr>
          <a:xfrm>
            <a:off x="592525" y="2350937"/>
            <a:ext cx="3476778" cy="991990"/>
          </a:xfrm>
          <a:prstGeom prst="rect">
            <a:avLst/>
          </a:prstGeom>
        </p:spPr>
        <p:txBody>
          <a:bodyPr vert="horz" lIns="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spc="-150">
                <a:solidFill>
                  <a:schemeClr val="bg1"/>
                </a:solidFill>
                <a:latin typeface="+mj-lt"/>
                <a:ea typeface="+mj-ea"/>
                <a:cs typeface="Gill Sans" panose="020B0502020104020203" pitchFamily="34" charset="-79"/>
              </a:defRPr>
            </a:lvl1pPr>
          </a:lstStyle>
          <a:p>
            <a:r>
              <a:rPr lang="en-US" sz="2800" b="0" dirty="0"/>
              <a:t>Deep Learning using</a:t>
            </a:r>
          </a:p>
          <a:p>
            <a:r>
              <a:rPr lang="en-US" sz="2800" b="0" dirty="0"/>
              <a:t>Natural Language Processing and  Neural Networks</a:t>
            </a:r>
          </a:p>
        </p:txBody>
      </p:sp>
      <p:cxnSp>
        <p:nvCxnSpPr>
          <p:cNvPr id="3" name="Straight Connector 2">
            <a:extLst>
              <a:ext uri="{FF2B5EF4-FFF2-40B4-BE49-F238E27FC236}">
                <a16:creationId xmlns:a16="http://schemas.microsoft.com/office/drawing/2014/main" id="{99489967-960E-41FF-B302-21FE9C94B280}"/>
              </a:ext>
            </a:extLst>
          </p:cNvPr>
          <p:cNvCxnSpPr>
            <a:cxnSpLocks/>
          </p:cNvCxnSpPr>
          <p:nvPr/>
        </p:nvCxnSpPr>
        <p:spPr>
          <a:xfrm flipV="1">
            <a:off x="9899009" y="645952"/>
            <a:ext cx="335560" cy="9502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4F6D36-3B1C-48DF-8820-41A704EF125B}"/>
              </a:ext>
            </a:extLst>
          </p:cNvPr>
          <p:cNvCxnSpPr>
            <a:cxnSpLocks/>
          </p:cNvCxnSpPr>
          <p:nvPr/>
        </p:nvCxnSpPr>
        <p:spPr>
          <a:xfrm>
            <a:off x="10559300" y="643130"/>
            <a:ext cx="335560" cy="282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5ED994-C6F4-44B2-B848-ECEC0652A379}"/>
              </a:ext>
            </a:extLst>
          </p:cNvPr>
          <p:cNvCxnSpPr>
            <a:cxnSpLocks/>
          </p:cNvCxnSpPr>
          <p:nvPr/>
        </p:nvCxnSpPr>
        <p:spPr>
          <a:xfrm>
            <a:off x="11185829" y="645952"/>
            <a:ext cx="399367" cy="2219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7D952B-3B97-4BED-B4AF-7666BF26CB86}"/>
              </a:ext>
            </a:extLst>
          </p:cNvPr>
          <p:cNvCxnSpPr>
            <a:cxnSpLocks/>
          </p:cNvCxnSpPr>
          <p:nvPr/>
        </p:nvCxnSpPr>
        <p:spPr>
          <a:xfrm>
            <a:off x="9865456" y="1024707"/>
            <a:ext cx="459624" cy="125388"/>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D51411-B5FC-46EE-AE40-4DCC5525A594}"/>
              </a:ext>
            </a:extLst>
          </p:cNvPr>
          <p:cNvCxnSpPr>
            <a:cxnSpLocks/>
          </p:cNvCxnSpPr>
          <p:nvPr/>
        </p:nvCxnSpPr>
        <p:spPr>
          <a:xfrm flipV="1">
            <a:off x="10520537" y="693464"/>
            <a:ext cx="459624" cy="433415"/>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92E4649-9E48-493D-8AF1-1018ECC3283E}"/>
              </a:ext>
            </a:extLst>
          </p:cNvPr>
          <p:cNvSpPr txBox="1"/>
          <p:nvPr/>
        </p:nvSpPr>
        <p:spPr>
          <a:xfrm>
            <a:off x="5971731" y="156337"/>
            <a:ext cx="1628282" cy="261610"/>
          </a:xfrm>
          <a:prstGeom prst="rect">
            <a:avLst/>
          </a:prstGeom>
          <a:noFill/>
        </p:spPr>
        <p:txBody>
          <a:bodyPr wrap="square" rtlCol="0">
            <a:spAutoFit/>
          </a:bodyPr>
          <a:lstStyle/>
          <a:p>
            <a:r>
              <a:rPr lang="en-US" sz="1050" dirty="0">
                <a:solidFill>
                  <a:schemeClr val="accent5">
                    <a:lumMod val="90000"/>
                    <a:lumOff val="10000"/>
                  </a:schemeClr>
                </a:solidFill>
              </a:rPr>
              <a:t>“You are a $@^%!”</a:t>
            </a:r>
          </a:p>
        </p:txBody>
      </p:sp>
      <p:sp>
        <p:nvSpPr>
          <p:cNvPr id="49" name="TextBox 48">
            <a:extLst>
              <a:ext uri="{FF2B5EF4-FFF2-40B4-BE49-F238E27FC236}">
                <a16:creationId xmlns:a16="http://schemas.microsoft.com/office/drawing/2014/main" id="{3CA02062-051A-4C94-A8B3-3AD90CAECCBA}"/>
              </a:ext>
            </a:extLst>
          </p:cNvPr>
          <p:cNvSpPr txBox="1"/>
          <p:nvPr/>
        </p:nvSpPr>
        <p:spPr>
          <a:xfrm>
            <a:off x="5052892" y="152950"/>
            <a:ext cx="692968" cy="253916"/>
          </a:xfrm>
          <a:prstGeom prst="rect">
            <a:avLst/>
          </a:prstGeom>
          <a:noFill/>
        </p:spPr>
        <p:txBody>
          <a:bodyPr wrap="square" rtlCol="0">
            <a:spAutoFit/>
          </a:bodyPr>
          <a:lstStyle/>
          <a:p>
            <a:r>
              <a:rPr lang="en-US" sz="1050" dirty="0">
                <a:solidFill>
                  <a:schemeClr val="accent5">
                    <a:lumMod val="90000"/>
                    <a:lumOff val="10000"/>
                  </a:schemeClr>
                </a:solidFill>
              </a:rPr>
              <a:t>Toxic = 1</a:t>
            </a:r>
          </a:p>
        </p:txBody>
      </p:sp>
      <p:sp>
        <p:nvSpPr>
          <p:cNvPr id="50" name="TextBox 49">
            <a:extLst>
              <a:ext uri="{FF2B5EF4-FFF2-40B4-BE49-F238E27FC236}">
                <a16:creationId xmlns:a16="http://schemas.microsoft.com/office/drawing/2014/main" id="{40DF6826-9659-43D3-BDFF-6647F2AAE05A}"/>
              </a:ext>
            </a:extLst>
          </p:cNvPr>
          <p:cNvSpPr txBox="1"/>
          <p:nvPr/>
        </p:nvSpPr>
        <p:spPr>
          <a:xfrm>
            <a:off x="7467723" y="112508"/>
            <a:ext cx="1628282" cy="261610"/>
          </a:xfrm>
          <a:prstGeom prst="rect">
            <a:avLst/>
          </a:prstGeom>
          <a:noFill/>
        </p:spPr>
        <p:txBody>
          <a:bodyPr wrap="square" rtlCol="0">
            <a:spAutoFit/>
          </a:bodyPr>
          <a:lstStyle/>
          <a:p>
            <a:r>
              <a:rPr lang="en-US" sz="1050" dirty="0">
                <a:solidFill>
                  <a:schemeClr val="accent5">
                    <a:lumMod val="90000"/>
                    <a:lumOff val="10000"/>
                  </a:schemeClr>
                </a:solidFill>
              </a:rPr>
              <a:t>[1 4 8 6]</a:t>
            </a:r>
          </a:p>
        </p:txBody>
      </p:sp>
      <p:sp>
        <p:nvSpPr>
          <p:cNvPr id="35" name="TextBox 34">
            <a:extLst>
              <a:ext uri="{FF2B5EF4-FFF2-40B4-BE49-F238E27FC236}">
                <a16:creationId xmlns:a16="http://schemas.microsoft.com/office/drawing/2014/main" id="{4C7CB81F-56D6-4694-9C89-7EA5109C4639}"/>
              </a:ext>
            </a:extLst>
          </p:cNvPr>
          <p:cNvSpPr txBox="1"/>
          <p:nvPr/>
        </p:nvSpPr>
        <p:spPr>
          <a:xfrm>
            <a:off x="447040" y="3871032"/>
            <a:ext cx="2069657" cy="369332"/>
          </a:xfrm>
          <a:prstGeom prst="rect">
            <a:avLst/>
          </a:prstGeom>
          <a:noFill/>
        </p:spPr>
        <p:txBody>
          <a:bodyPr wrap="square" rtlCol="0">
            <a:spAutoFit/>
          </a:bodyPr>
          <a:lstStyle/>
          <a:p>
            <a:endParaRPr lang="en-US" dirty="0"/>
          </a:p>
        </p:txBody>
      </p:sp>
      <p:sp>
        <p:nvSpPr>
          <p:cNvPr id="53" name="Text Placeholder 8">
            <a:extLst>
              <a:ext uri="{FF2B5EF4-FFF2-40B4-BE49-F238E27FC236}">
                <a16:creationId xmlns:a16="http://schemas.microsoft.com/office/drawing/2014/main" id="{5502487D-CA9C-4DC8-8BC4-1858B67D8829}"/>
              </a:ext>
            </a:extLst>
          </p:cNvPr>
          <p:cNvSpPr txBox="1">
            <a:spLocks/>
          </p:cNvSpPr>
          <p:nvPr/>
        </p:nvSpPr>
        <p:spPr>
          <a:xfrm>
            <a:off x="250371" y="3916795"/>
            <a:ext cx="5114358" cy="2845500"/>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Natural Language Processing (NLP):</a:t>
            </a:r>
          </a:p>
          <a:p>
            <a:pPr marL="342900" indent="-342900">
              <a:buFont typeface="Arial" panose="020B0604020202020204" pitchFamily="34" charset="0"/>
              <a:buChar char="•"/>
            </a:pPr>
            <a:r>
              <a:rPr lang="en-US" sz="2400" dirty="0"/>
              <a:t>“Tokenizes” text</a:t>
            </a:r>
          </a:p>
          <a:p>
            <a:endParaRPr lang="en-US" sz="2400" dirty="0"/>
          </a:p>
          <a:p>
            <a:pPr marL="342900" indent="-342900">
              <a:buFont typeface="Arial" panose="020B0604020202020204" pitchFamily="34" charset="0"/>
              <a:buChar char="•"/>
            </a:pPr>
            <a:r>
              <a:rPr lang="en-US" sz="2400" dirty="0"/>
              <a:t>Uses resulting tokens to create </a:t>
            </a:r>
            <a:r>
              <a:rPr lang="en-US" sz="2400" b="1" dirty="0"/>
              <a:t>vectors</a:t>
            </a:r>
            <a:r>
              <a:rPr lang="en-US" sz="2400" dirty="0"/>
              <a:t> as data</a:t>
            </a:r>
          </a:p>
        </p:txBody>
      </p:sp>
      <p:sp>
        <p:nvSpPr>
          <p:cNvPr id="52" name="Rectangle 51">
            <a:extLst>
              <a:ext uri="{FF2B5EF4-FFF2-40B4-BE49-F238E27FC236}">
                <a16:creationId xmlns:a16="http://schemas.microsoft.com/office/drawing/2014/main" id="{05BE79F4-CBC4-423E-93BC-E55D8766B089}"/>
              </a:ext>
            </a:extLst>
          </p:cNvPr>
          <p:cNvSpPr/>
          <p:nvPr/>
        </p:nvSpPr>
        <p:spPr>
          <a:xfrm>
            <a:off x="6777357" y="2899979"/>
            <a:ext cx="2828409" cy="369332"/>
          </a:xfrm>
          <a:prstGeom prst="rect">
            <a:avLst/>
          </a:prstGeom>
        </p:spPr>
        <p:txBody>
          <a:bodyPr wrap="square">
            <a:spAutoFit/>
          </a:bodyPr>
          <a:lstStyle/>
          <a:p>
            <a:r>
              <a:rPr lang="en-US" dirty="0">
                <a:solidFill>
                  <a:schemeClr val="bg2"/>
                </a:solidFill>
              </a:rPr>
              <a:t>N        L        P</a:t>
            </a:r>
          </a:p>
        </p:txBody>
      </p:sp>
      <p:sp>
        <p:nvSpPr>
          <p:cNvPr id="54" name="Rectangle 53">
            <a:extLst>
              <a:ext uri="{FF2B5EF4-FFF2-40B4-BE49-F238E27FC236}">
                <a16:creationId xmlns:a16="http://schemas.microsoft.com/office/drawing/2014/main" id="{27C9E11C-EB16-4CAA-A454-6C0224172462}"/>
              </a:ext>
            </a:extLst>
          </p:cNvPr>
          <p:cNvSpPr/>
          <p:nvPr/>
        </p:nvSpPr>
        <p:spPr>
          <a:xfrm>
            <a:off x="9850359" y="2857231"/>
            <a:ext cx="1651542" cy="369332"/>
          </a:xfrm>
          <a:prstGeom prst="rect">
            <a:avLst/>
          </a:prstGeom>
        </p:spPr>
        <p:txBody>
          <a:bodyPr wrap="none">
            <a:spAutoFit/>
          </a:bodyPr>
          <a:lstStyle/>
          <a:p>
            <a:r>
              <a:rPr lang="en-US" dirty="0">
                <a:solidFill>
                  <a:schemeClr val="bg2"/>
                </a:solidFill>
              </a:rPr>
              <a:t>Neural Network</a:t>
            </a:r>
          </a:p>
        </p:txBody>
      </p:sp>
      <p:pic>
        <p:nvPicPr>
          <p:cNvPr id="60" name="Graphic 59" descr="Add">
            <a:extLst>
              <a:ext uri="{FF2B5EF4-FFF2-40B4-BE49-F238E27FC236}">
                <a16:creationId xmlns:a16="http://schemas.microsoft.com/office/drawing/2014/main" id="{FB3D8A05-8E26-4CAC-979E-EC1F077633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3172" y="4313930"/>
            <a:ext cx="1074522" cy="793905"/>
          </a:xfrm>
          <a:prstGeom prst="rect">
            <a:avLst/>
          </a:prstGeom>
        </p:spPr>
      </p:pic>
    </p:spTree>
    <p:extLst>
      <p:ext uri="{BB962C8B-B14F-4D97-AF65-F5344CB8AC3E}">
        <p14:creationId xmlns:p14="http://schemas.microsoft.com/office/powerpoint/2010/main" val="2687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6B58-2B80-4397-A29D-207CA1020DEA}"/>
              </a:ext>
            </a:extLst>
          </p:cNvPr>
          <p:cNvSpPr>
            <a:spLocks noGrp="1"/>
          </p:cNvSpPr>
          <p:nvPr>
            <p:ph type="title"/>
          </p:nvPr>
        </p:nvSpPr>
        <p:spPr/>
        <p:txBody>
          <a:bodyPr/>
          <a:lstStyle/>
          <a:p>
            <a:r>
              <a:rPr lang="en-US" dirty="0"/>
              <a:t>Results:</a:t>
            </a:r>
          </a:p>
        </p:txBody>
      </p:sp>
      <p:pic>
        <p:nvPicPr>
          <p:cNvPr id="6" name="Picture Placeholder 16" title="Decorative">
            <a:extLst>
              <a:ext uri="{FF2B5EF4-FFF2-40B4-BE49-F238E27FC236}">
                <a16:creationId xmlns:a16="http://schemas.microsoft.com/office/drawing/2014/main" id="{016A5EBD-C0B9-4903-830B-0887D21B91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3" r="53"/>
          <a:stretch/>
        </p:blipFill>
        <p:spPr>
          <a:xfrm>
            <a:off x="7315557" y="-230135"/>
            <a:ext cx="6924080" cy="3188493"/>
          </a:xfrm>
          <a:prstGeom prst="rect">
            <a:avLst/>
          </a:prstGeom>
          <a:solidFill>
            <a:schemeClr val="accent2">
              <a:lumMod val="75000"/>
              <a:lumOff val="25000"/>
            </a:schemeClr>
          </a:solidFill>
        </p:spPr>
      </p:pic>
      <p:sp>
        <p:nvSpPr>
          <p:cNvPr id="3" name="TextBox 2">
            <a:extLst>
              <a:ext uri="{FF2B5EF4-FFF2-40B4-BE49-F238E27FC236}">
                <a16:creationId xmlns:a16="http://schemas.microsoft.com/office/drawing/2014/main" id="{2BACC81E-6996-4905-9F71-4AA351542BE0}"/>
              </a:ext>
            </a:extLst>
          </p:cNvPr>
          <p:cNvSpPr txBox="1"/>
          <p:nvPr/>
        </p:nvSpPr>
        <p:spPr>
          <a:xfrm>
            <a:off x="4020768" y="1429731"/>
            <a:ext cx="3657600" cy="2031325"/>
          </a:xfrm>
          <a:prstGeom prst="rect">
            <a:avLst/>
          </a:prstGeom>
          <a:noFill/>
        </p:spPr>
        <p:txBody>
          <a:bodyPr wrap="square" rtlCol="0">
            <a:spAutoFit/>
          </a:bodyPr>
          <a:lstStyle/>
          <a:p>
            <a:r>
              <a:rPr lang="en-US" dirty="0">
                <a:solidFill>
                  <a:schemeClr val="bg1"/>
                </a:solidFill>
              </a:rPr>
              <a:t>98% Accuracy Rate</a:t>
            </a:r>
          </a:p>
          <a:p>
            <a:endParaRPr lang="en-US" dirty="0">
              <a:solidFill>
                <a:schemeClr val="bg1"/>
              </a:solidFill>
            </a:endParaRPr>
          </a:p>
          <a:p>
            <a:r>
              <a:rPr lang="en-US" b="1" dirty="0">
                <a:solidFill>
                  <a:schemeClr val="bg1"/>
                </a:solidFill>
              </a:rPr>
              <a:t>99- 100% of the time identified </a:t>
            </a:r>
          </a:p>
          <a:p>
            <a:r>
              <a:rPr lang="en-US" b="1" dirty="0">
                <a:solidFill>
                  <a:schemeClr val="bg1"/>
                </a:solidFill>
              </a:rPr>
              <a:t>clean text</a:t>
            </a:r>
          </a:p>
          <a:p>
            <a:endParaRPr lang="en-US" dirty="0">
              <a:solidFill>
                <a:schemeClr val="bg1"/>
              </a:solidFill>
            </a:endParaRPr>
          </a:p>
          <a:p>
            <a:r>
              <a:rPr lang="en-US" dirty="0">
                <a:solidFill>
                  <a:schemeClr val="bg1"/>
                </a:solidFill>
              </a:rPr>
              <a:t>Better at predicting classes where there is more data… a lot better.</a:t>
            </a:r>
          </a:p>
        </p:txBody>
      </p:sp>
      <p:graphicFrame>
        <p:nvGraphicFramePr>
          <p:cNvPr id="11" name="Table 10">
            <a:extLst>
              <a:ext uri="{FF2B5EF4-FFF2-40B4-BE49-F238E27FC236}">
                <a16:creationId xmlns:a16="http://schemas.microsoft.com/office/drawing/2014/main" id="{CAB193D4-30D3-4244-A9B0-B762F930FA84}"/>
              </a:ext>
            </a:extLst>
          </p:cNvPr>
          <p:cNvGraphicFramePr>
            <a:graphicFrameLocks noGrp="1"/>
          </p:cNvGraphicFramePr>
          <p:nvPr>
            <p:extLst>
              <p:ext uri="{D42A27DB-BD31-4B8C-83A1-F6EECF244321}">
                <p14:modId xmlns:p14="http://schemas.microsoft.com/office/powerpoint/2010/main" val="1106241969"/>
              </p:ext>
            </p:extLst>
          </p:nvPr>
        </p:nvGraphicFramePr>
        <p:xfrm>
          <a:off x="8720666" y="3498209"/>
          <a:ext cx="3040699" cy="2801951"/>
        </p:xfrm>
        <a:graphic>
          <a:graphicData uri="http://schemas.openxmlformats.org/drawingml/2006/table">
            <a:tbl>
              <a:tblPr/>
              <a:tblGrid>
                <a:gridCol w="1175809">
                  <a:extLst>
                    <a:ext uri="{9D8B030D-6E8A-4147-A177-3AD203B41FA5}">
                      <a16:colId xmlns:a16="http://schemas.microsoft.com/office/drawing/2014/main" val="622717998"/>
                    </a:ext>
                  </a:extLst>
                </a:gridCol>
                <a:gridCol w="1864890">
                  <a:extLst>
                    <a:ext uri="{9D8B030D-6E8A-4147-A177-3AD203B41FA5}">
                      <a16:colId xmlns:a16="http://schemas.microsoft.com/office/drawing/2014/main" val="3258729050"/>
                    </a:ext>
                  </a:extLst>
                </a:gridCol>
              </a:tblGrid>
              <a:tr h="962177">
                <a:tc>
                  <a:txBody>
                    <a:bodyPr/>
                    <a:lstStyle/>
                    <a:p>
                      <a:pPr algn="ctr" fontAlgn="ctr"/>
                      <a:r>
                        <a:rPr lang="en-US" sz="1100" b="1" i="0" u="none" strike="noStrike" dirty="0">
                          <a:solidFill>
                            <a:srgbClr val="E7E6E6"/>
                          </a:solidFill>
                          <a:effectLst/>
                          <a:latin typeface="Calibri" panose="020F0502020204030204" pitchFamily="34" charset="0"/>
                        </a:rPr>
                        <a:t>Category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tc>
                  <a:txBody>
                    <a:bodyPr/>
                    <a:lstStyle/>
                    <a:p>
                      <a:pPr algn="ctr" fontAlgn="ctr"/>
                      <a:r>
                        <a:rPr lang="en-US" sz="1100" b="1" i="0" u="none" strike="noStrike" dirty="0">
                          <a:solidFill>
                            <a:srgbClr val="E7E6E6"/>
                          </a:solidFill>
                          <a:effectLst/>
                          <a:latin typeface="Calibri" panose="020F0502020204030204" pitchFamily="34" charset="0"/>
                        </a:rPr>
                        <a:t>Rate of Accurately</a:t>
                      </a:r>
                      <a:br>
                        <a:rPr lang="en-US" sz="1100" b="1" i="0" u="none" strike="noStrike" dirty="0">
                          <a:solidFill>
                            <a:srgbClr val="E7E6E6"/>
                          </a:solidFill>
                          <a:effectLst/>
                          <a:latin typeface="Calibri" panose="020F0502020204030204" pitchFamily="34" charset="0"/>
                        </a:rPr>
                      </a:br>
                      <a:r>
                        <a:rPr lang="en-US" sz="1100" b="1" i="0" u="none" strike="noStrike" dirty="0">
                          <a:solidFill>
                            <a:srgbClr val="E7E6E6"/>
                          </a:solidFill>
                          <a:effectLst/>
                          <a:latin typeface="Calibri" panose="020F0502020204030204" pitchFamily="34" charset="0"/>
                        </a:rPr>
                        <a:t>Predicting Cases or ‘Recall”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extLst>
                  <a:ext uri="{0D108BD9-81ED-4DB2-BD59-A6C34878D82A}">
                    <a16:rowId xmlns:a16="http://schemas.microsoft.com/office/drawing/2014/main" val="1794141234"/>
                  </a:ext>
                </a:extLst>
              </a:tr>
              <a:tr h="306629">
                <a:tc>
                  <a:txBody>
                    <a:bodyPr/>
                    <a:lstStyle/>
                    <a:p>
                      <a:pPr algn="ctr" fontAlgn="b"/>
                      <a:r>
                        <a:rPr lang="en-US" sz="1100" b="0" i="0" u="none" strike="noStrike" dirty="0">
                          <a:solidFill>
                            <a:srgbClr val="000000"/>
                          </a:solidFill>
                          <a:effectLst/>
                          <a:latin typeface="Calibri" panose="020F0502020204030204" pitchFamily="34" charset="0"/>
                        </a:rPr>
                        <a:t>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7774338"/>
                  </a:ext>
                </a:extLst>
              </a:tr>
              <a:tr h="306629">
                <a:tc>
                  <a:txBody>
                    <a:bodyPr/>
                    <a:lstStyle/>
                    <a:p>
                      <a:pPr algn="ctr" fontAlgn="b"/>
                      <a:r>
                        <a:rPr lang="en-US" sz="1100" b="0" i="0" u="none" strike="noStrike" dirty="0">
                          <a:solidFill>
                            <a:srgbClr val="000000"/>
                          </a:solidFill>
                          <a:effectLst/>
                          <a:latin typeface="Calibri" panose="020F0502020204030204" pitchFamily="34" charset="0"/>
                        </a:rPr>
                        <a:t>Severe 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229741442"/>
                  </a:ext>
                </a:extLst>
              </a:tr>
              <a:tr h="306629">
                <a:tc>
                  <a:txBody>
                    <a:bodyPr/>
                    <a:lstStyle/>
                    <a:p>
                      <a:pPr algn="ctr" fontAlgn="b"/>
                      <a:r>
                        <a:rPr lang="en-US" sz="1100" b="0" i="0" u="none" strike="noStrike" dirty="0">
                          <a:solidFill>
                            <a:srgbClr val="000000"/>
                          </a:solidFill>
                          <a:effectLst/>
                          <a:latin typeface="Calibri" panose="020F0502020204030204" pitchFamily="34" charset="0"/>
                        </a:rPr>
                        <a:t>Obscene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1656692"/>
                  </a:ext>
                </a:extLst>
              </a:tr>
              <a:tr h="306629">
                <a:tc>
                  <a:txBody>
                    <a:bodyPr/>
                    <a:lstStyle/>
                    <a:p>
                      <a:pPr algn="ctr" fontAlgn="b"/>
                      <a:r>
                        <a:rPr lang="en-US" sz="1100" b="0" i="0" u="none" strike="noStrike" dirty="0">
                          <a:solidFill>
                            <a:srgbClr val="000000"/>
                          </a:solidFill>
                          <a:effectLst/>
                          <a:latin typeface="Calibri" panose="020F0502020204030204" pitchFamily="34" charset="0"/>
                        </a:rPr>
                        <a:t>Threat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95411762"/>
                  </a:ext>
                </a:extLst>
              </a:tr>
              <a:tr h="306629">
                <a:tc>
                  <a:txBody>
                    <a:bodyPr/>
                    <a:lstStyle/>
                    <a:p>
                      <a:pPr algn="ctr" fontAlgn="b"/>
                      <a:r>
                        <a:rPr lang="en-US" sz="1100" b="0" i="0" u="none" strike="noStrike" dirty="0">
                          <a:solidFill>
                            <a:srgbClr val="000000"/>
                          </a:solidFill>
                          <a:effectLst/>
                          <a:latin typeface="Calibri" panose="020F0502020204030204" pitchFamily="34" charset="0"/>
                        </a:rPr>
                        <a:t>Insult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28558"/>
                  </a:ext>
                </a:extLst>
              </a:tr>
              <a:tr h="306629">
                <a:tc>
                  <a:txBody>
                    <a:bodyPr/>
                    <a:lstStyle/>
                    <a:p>
                      <a:pPr algn="ctr" fontAlgn="b"/>
                      <a:r>
                        <a:rPr lang="en-US" sz="1100" b="0" i="0" u="none" strike="noStrike" dirty="0">
                          <a:solidFill>
                            <a:srgbClr val="000000"/>
                          </a:solidFill>
                          <a:effectLst/>
                          <a:latin typeface="Calibri" panose="020F0502020204030204" pitchFamily="34" charset="0"/>
                        </a:rPr>
                        <a:t>Identity Hate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80769828"/>
                  </a:ext>
                </a:extLst>
              </a:tr>
            </a:tbl>
          </a:graphicData>
        </a:graphic>
      </p:graphicFrame>
      <p:sp>
        <p:nvSpPr>
          <p:cNvPr id="12" name="TextBox 11">
            <a:extLst>
              <a:ext uri="{FF2B5EF4-FFF2-40B4-BE49-F238E27FC236}">
                <a16:creationId xmlns:a16="http://schemas.microsoft.com/office/drawing/2014/main" id="{DC684F3E-92D2-4186-8BBF-361D8CCFCFF7}"/>
              </a:ext>
            </a:extLst>
          </p:cNvPr>
          <p:cNvSpPr txBox="1"/>
          <p:nvPr/>
        </p:nvSpPr>
        <p:spPr>
          <a:xfrm>
            <a:off x="5214068" y="6454050"/>
            <a:ext cx="3506598" cy="307777"/>
          </a:xfrm>
          <a:prstGeom prst="rect">
            <a:avLst/>
          </a:prstGeom>
          <a:noFill/>
        </p:spPr>
        <p:txBody>
          <a:bodyPr wrap="square" rtlCol="0">
            <a:spAutoFit/>
          </a:bodyPr>
          <a:lstStyle/>
          <a:p>
            <a:r>
              <a:rPr lang="en-US" sz="1400" dirty="0"/>
              <a:t>Epoch # (Round of training)</a:t>
            </a:r>
          </a:p>
        </p:txBody>
      </p:sp>
      <p:pic>
        <p:nvPicPr>
          <p:cNvPr id="16" name="Picture 15">
            <a:extLst>
              <a:ext uri="{FF2B5EF4-FFF2-40B4-BE49-F238E27FC236}">
                <a16:creationId xmlns:a16="http://schemas.microsoft.com/office/drawing/2014/main" id="{D0F3DCC8-3DFF-451C-9765-61177BF0D4E1}"/>
              </a:ext>
            </a:extLst>
          </p:cNvPr>
          <p:cNvPicPr>
            <a:picLocks noChangeAspect="1"/>
          </p:cNvPicPr>
          <p:nvPr/>
        </p:nvPicPr>
        <p:blipFill>
          <a:blip r:embed="rId4"/>
          <a:stretch>
            <a:fillRect/>
          </a:stretch>
        </p:blipFill>
        <p:spPr>
          <a:xfrm>
            <a:off x="3969983" y="3498209"/>
            <a:ext cx="4592200" cy="3019529"/>
          </a:xfrm>
          <a:prstGeom prst="rect">
            <a:avLst/>
          </a:prstGeom>
        </p:spPr>
      </p:pic>
      <p:sp>
        <p:nvSpPr>
          <p:cNvPr id="15" name="TextBox 14">
            <a:extLst>
              <a:ext uri="{FF2B5EF4-FFF2-40B4-BE49-F238E27FC236}">
                <a16:creationId xmlns:a16="http://schemas.microsoft.com/office/drawing/2014/main" id="{0DA8BD8D-734C-4614-BE17-675E4D1091BE}"/>
              </a:ext>
            </a:extLst>
          </p:cNvPr>
          <p:cNvSpPr txBox="1"/>
          <p:nvPr/>
        </p:nvSpPr>
        <p:spPr>
          <a:xfrm rot="16200000">
            <a:off x="2232464" y="4492312"/>
            <a:ext cx="3506598" cy="307777"/>
          </a:xfrm>
          <a:prstGeom prst="rect">
            <a:avLst/>
          </a:prstGeom>
          <a:noFill/>
        </p:spPr>
        <p:txBody>
          <a:bodyPr wrap="square" rtlCol="0">
            <a:spAutoFit/>
          </a:bodyPr>
          <a:lstStyle/>
          <a:p>
            <a:r>
              <a:rPr lang="en-US" sz="1400" dirty="0"/>
              <a:t>Accuracy</a:t>
            </a:r>
          </a:p>
        </p:txBody>
      </p:sp>
    </p:spTree>
    <p:extLst>
      <p:ext uri="{BB962C8B-B14F-4D97-AF65-F5344CB8AC3E}">
        <p14:creationId xmlns:p14="http://schemas.microsoft.com/office/powerpoint/2010/main" val="240815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4C4E9-5517-4908-86D5-2B121DCFFC65}"/>
              </a:ext>
            </a:extLst>
          </p:cNvPr>
          <p:cNvSpPr/>
          <p:nvPr/>
        </p:nvSpPr>
        <p:spPr>
          <a:xfrm>
            <a:off x="5753807" y="4474552"/>
            <a:ext cx="6417873" cy="23123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49CBB7-F6E8-4436-8BFF-65AD7836E5A9}"/>
              </a:ext>
            </a:extLst>
          </p:cNvPr>
          <p:cNvSpPr/>
          <p:nvPr/>
        </p:nvSpPr>
        <p:spPr>
          <a:xfrm>
            <a:off x="3728783" y="3429000"/>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CF913634-1B65-491B-B806-F55EF24E668D}"/>
              </a:ext>
            </a:extLst>
          </p:cNvPr>
          <p:cNvSpPr/>
          <p:nvPr/>
        </p:nvSpPr>
        <p:spPr>
          <a:xfrm>
            <a:off x="2362829" y="3444029"/>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2A1354C3-7724-41BD-B233-0B62458287F6}"/>
              </a:ext>
            </a:extLst>
          </p:cNvPr>
          <p:cNvSpPr/>
          <p:nvPr/>
        </p:nvSpPr>
        <p:spPr>
          <a:xfrm>
            <a:off x="955041" y="3449321"/>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85097A8-FDF2-415B-A525-792A93E0F4B6}"/>
              </a:ext>
            </a:extLst>
          </p:cNvPr>
          <p:cNvSpPr>
            <a:spLocks noGrp="1"/>
          </p:cNvSpPr>
          <p:nvPr>
            <p:ph type="title"/>
          </p:nvPr>
        </p:nvSpPr>
        <p:spPr>
          <a:xfrm>
            <a:off x="298516" y="1387177"/>
            <a:ext cx="4767262" cy="1342045"/>
          </a:xfrm>
        </p:spPr>
        <p:txBody>
          <a:bodyPr/>
          <a:lstStyle/>
          <a:p>
            <a:r>
              <a:rPr lang="en-US" dirty="0"/>
              <a:t>Top 5 Words Per Category:</a:t>
            </a:r>
          </a:p>
        </p:txBody>
      </p:sp>
      <p:sp>
        <p:nvSpPr>
          <p:cNvPr id="3" name="Text Placeholder 2">
            <a:extLst>
              <a:ext uri="{FF2B5EF4-FFF2-40B4-BE49-F238E27FC236}">
                <a16:creationId xmlns:a16="http://schemas.microsoft.com/office/drawing/2014/main" id="{CBF927C8-2102-46A9-90C5-37FC3A28C534}"/>
              </a:ext>
            </a:extLst>
          </p:cNvPr>
          <p:cNvSpPr>
            <a:spLocks noGrp="1"/>
          </p:cNvSpPr>
          <p:nvPr>
            <p:ph type="body" sz="quarter" idx="11"/>
          </p:nvPr>
        </p:nvSpPr>
        <p:spPr>
          <a:xfrm>
            <a:off x="497840" y="2636512"/>
            <a:ext cx="5112635" cy="3662688"/>
          </a:xfrm>
        </p:spPr>
        <p:txBody>
          <a:bodyPr>
            <a:normAutofit lnSpcReduction="10000"/>
          </a:bodyPr>
          <a:lstStyle/>
          <a:p>
            <a:r>
              <a:rPr lang="en-US" sz="2000" dirty="0"/>
              <a:t>The same words appeared in 4 categories:</a:t>
            </a:r>
          </a:p>
          <a:p>
            <a:pPr algn="ctr"/>
            <a:r>
              <a:rPr lang="en-US" sz="2000" b="1" dirty="0"/>
              <a:t>Toxic, Severely Toxic, Insulting &amp; Obscene</a:t>
            </a:r>
          </a:p>
          <a:p>
            <a:endParaRPr lang="en-US" dirty="0"/>
          </a:p>
          <a:p>
            <a:endParaRPr lang="en-US" dirty="0"/>
          </a:p>
          <a:p>
            <a:endParaRPr lang="en-US" sz="2000" dirty="0"/>
          </a:p>
          <a:p>
            <a:r>
              <a:rPr lang="en-US" sz="2000" dirty="0"/>
              <a:t>               </a:t>
            </a:r>
            <a:r>
              <a:rPr lang="en-US" sz="2000" b="1" dirty="0">
                <a:solidFill>
                  <a:schemeClr val="bg2">
                    <a:lumMod val="50000"/>
                  </a:schemeClr>
                </a:solidFill>
              </a:rPr>
              <a:t>f$#!</a:t>
            </a:r>
            <a:r>
              <a:rPr lang="en-US" sz="2000" dirty="0"/>
              <a:t>	        </a:t>
            </a:r>
            <a:r>
              <a:rPr lang="en-US" sz="2000" b="1" dirty="0">
                <a:solidFill>
                  <a:schemeClr val="bg2">
                    <a:lumMod val="50000"/>
                  </a:schemeClr>
                </a:solidFill>
              </a:rPr>
              <a:t>shit</a:t>
            </a:r>
            <a:r>
              <a:rPr lang="en-US" sz="2000" b="1" dirty="0"/>
              <a:t>	</a:t>
            </a:r>
            <a:r>
              <a:rPr lang="en-US" sz="2000" dirty="0"/>
              <a:t>               </a:t>
            </a:r>
            <a:r>
              <a:rPr lang="en-US" sz="2000" b="1" dirty="0">
                <a:solidFill>
                  <a:schemeClr val="bg2">
                    <a:lumMod val="50000"/>
                  </a:schemeClr>
                </a:solidFill>
              </a:rPr>
              <a:t>suck</a:t>
            </a:r>
          </a:p>
          <a:p>
            <a:endParaRPr lang="en-US" sz="2000" dirty="0"/>
          </a:p>
          <a:p>
            <a:r>
              <a:rPr lang="en-US" sz="2000" dirty="0"/>
              <a:t>Two categories had more distinct top 5 words:</a:t>
            </a:r>
          </a:p>
          <a:p>
            <a:pPr algn="ctr"/>
            <a:r>
              <a:rPr lang="en-US" sz="2000" b="1" dirty="0"/>
              <a:t>Threatening  &amp; Identity-Based Hate</a:t>
            </a:r>
          </a:p>
        </p:txBody>
      </p:sp>
      <p:sp>
        <p:nvSpPr>
          <p:cNvPr id="4" name="Text Placeholder 3">
            <a:extLst>
              <a:ext uri="{FF2B5EF4-FFF2-40B4-BE49-F238E27FC236}">
                <a16:creationId xmlns:a16="http://schemas.microsoft.com/office/drawing/2014/main" id="{2690EE78-F93F-493B-9C33-0B5B3362D7B2}"/>
              </a:ext>
            </a:extLst>
          </p:cNvPr>
          <p:cNvSpPr>
            <a:spLocks noGrp="1"/>
          </p:cNvSpPr>
          <p:nvPr>
            <p:ph type="body" sz="quarter" idx="12"/>
          </p:nvPr>
        </p:nvSpPr>
        <p:spPr>
          <a:xfrm>
            <a:off x="242824" y="973060"/>
            <a:ext cx="4767262" cy="321901"/>
          </a:xfrm>
        </p:spPr>
        <p:txBody>
          <a:bodyPr>
            <a:normAutofit/>
          </a:bodyPr>
          <a:lstStyle/>
          <a:p>
            <a:r>
              <a:rPr lang="en-US" dirty="0"/>
              <a:t>Patterns Emerged</a:t>
            </a:r>
          </a:p>
        </p:txBody>
      </p:sp>
      <p:pic>
        <p:nvPicPr>
          <p:cNvPr id="8" name="Picture 7">
            <a:extLst>
              <a:ext uri="{FF2B5EF4-FFF2-40B4-BE49-F238E27FC236}">
                <a16:creationId xmlns:a16="http://schemas.microsoft.com/office/drawing/2014/main" id="{EE89C95D-8C5C-4A88-BA0D-A80CB8BAE417}"/>
              </a:ext>
            </a:extLst>
          </p:cNvPr>
          <p:cNvPicPr>
            <a:picLocks noChangeAspect="1"/>
          </p:cNvPicPr>
          <p:nvPr/>
        </p:nvPicPr>
        <p:blipFill>
          <a:blip r:embed="rId2"/>
          <a:stretch>
            <a:fillRect/>
          </a:stretch>
        </p:blipFill>
        <p:spPr>
          <a:xfrm>
            <a:off x="5792518" y="151971"/>
            <a:ext cx="3064588" cy="2086929"/>
          </a:xfrm>
          <a:prstGeom prst="rect">
            <a:avLst/>
          </a:prstGeom>
        </p:spPr>
      </p:pic>
      <p:pic>
        <p:nvPicPr>
          <p:cNvPr id="9" name="Picture 8">
            <a:extLst>
              <a:ext uri="{FF2B5EF4-FFF2-40B4-BE49-F238E27FC236}">
                <a16:creationId xmlns:a16="http://schemas.microsoft.com/office/drawing/2014/main" id="{DEAC99C1-B4B6-410F-8200-6F40F1A68A30}"/>
              </a:ext>
            </a:extLst>
          </p:cNvPr>
          <p:cNvPicPr>
            <a:picLocks noChangeAspect="1"/>
          </p:cNvPicPr>
          <p:nvPr/>
        </p:nvPicPr>
        <p:blipFill>
          <a:blip r:embed="rId3"/>
          <a:stretch>
            <a:fillRect/>
          </a:stretch>
        </p:blipFill>
        <p:spPr>
          <a:xfrm>
            <a:off x="8971880" y="168148"/>
            <a:ext cx="3115041" cy="2080015"/>
          </a:xfrm>
          <a:prstGeom prst="rect">
            <a:avLst/>
          </a:prstGeom>
        </p:spPr>
      </p:pic>
      <p:pic>
        <p:nvPicPr>
          <p:cNvPr id="10" name="Picture 9">
            <a:extLst>
              <a:ext uri="{FF2B5EF4-FFF2-40B4-BE49-F238E27FC236}">
                <a16:creationId xmlns:a16="http://schemas.microsoft.com/office/drawing/2014/main" id="{3334C29D-3F8C-4CA3-A665-5A686225A09D}"/>
              </a:ext>
            </a:extLst>
          </p:cNvPr>
          <p:cNvPicPr>
            <a:picLocks noChangeAspect="1"/>
          </p:cNvPicPr>
          <p:nvPr/>
        </p:nvPicPr>
        <p:blipFill>
          <a:blip r:embed="rId4"/>
          <a:stretch>
            <a:fillRect/>
          </a:stretch>
        </p:blipFill>
        <p:spPr>
          <a:xfrm>
            <a:off x="8971881" y="2350517"/>
            <a:ext cx="3115042" cy="2006805"/>
          </a:xfrm>
          <a:prstGeom prst="rect">
            <a:avLst/>
          </a:prstGeom>
        </p:spPr>
      </p:pic>
      <p:pic>
        <p:nvPicPr>
          <p:cNvPr id="11" name="Picture 10">
            <a:extLst>
              <a:ext uri="{FF2B5EF4-FFF2-40B4-BE49-F238E27FC236}">
                <a16:creationId xmlns:a16="http://schemas.microsoft.com/office/drawing/2014/main" id="{BEA640BC-A159-4478-8DF8-7AB3017ED038}"/>
              </a:ext>
            </a:extLst>
          </p:cNvPr>
          <p:cNvPicPr>
            <a:picLocks noChangeAspect="1"/>
          </p:cNvPicPr>
          <p:nvPr/>
        </p:nvPicPr>
        <p:blipFill>
          <a:blip r:embed="rId5"/>
          <a:stretch>
            <a:fillRect/>
          </a:stretch>
        </p:blipFill>
        <p:spPr>
          <a:xfrm>
            <a:off x="5851068" y="4582432"/>
            <a:ext cx="2951120" cy="2116016"/>
          </a:xfrm>
          <a:prstGeom prst="rect">
            <a:avLst/>
          </a:prstGeom>
        </p:spPr>
      </p:pic>
      <p:pic>
        <p:nvPicPr>
          <p:cNvPr id="12" name="Picture 11">
            <a:extLst>
              <a:ext uri="{FF2B5EF4-FFF2-40B4-BE49-F238E27FC236}">
                <a16:creationId xmlns:a16="http://schemas.microsoft.com/office/drawing/2014/main" id="{685115FF-C2EB-46EF-BDE5-2ADF18D05059}"/>
              </a:ext>
            </a:extLst>
          </p:cNvPr>
          <p:cNvPicPr>
            <a:picLocks noChangeAspect="1"/>
          </p:cNvPicPr>
          <p:nvPr/>
        </p:nvPicPr>
        <p:blipFill>
          <a:blip r:embed="rId6"/>
          <a:stretch>
            <a:fillRect/>
          </a:stretch>
        </p:blipFill>
        <p:spPr>
          <a:xfrm>
            <a:off x="5830752" y="2361239"/>
            <a:ext cx="3026354" cy="1976515"/>
          </a:xfrm>
          <a:prstGeom prst="rect">
            <a:avLst/>
          </a:prstGeom>
        </p:spPr>
      </p:pic>
      <p:pic>
        <p:nvPicPr>
          <p:cNvPr id="13" name="Picture 12">
            <a:extLst>
              <a:ext uri="{FF2B5EF4-FFF2-40B4-BE49-F238E27FC236}">
                <a16:creationId xmlns:a16="http://schemas.microsoft.com/office/drawing/2014/main" id="{7B88C1E9-A6F2-4C7D-8862-374B8E59B19D}"/>
              </a:ext>
            </a:extLst>
          </p:cNvPr>
          <p:cNvPicPr>
            <a:picLocks noChangeAspect="1"/>
          </p:cNvPicPr>
          <p:nvPr/>
        </p:nvPicPr>
        <p:blipFill>
          <a:blip r:embed="rId7"/>
          <a:stretch>
            <a:fillRect/>
          </a:stretch>
        </p:blipFill>
        <p:spPr>
          <a:xfrm>
            <a:off x="8857106" y="4573836"/>
            <a:ext cx="3283257" cy="2116016"/>
          </a:xfrm>
          <a:prstGeom prst="rect">
            <a:avLst/>
          </a:prstGeom>
        </p:spPr>
      </p:pic>
      <p:sp>
        <p:nvSpPr>
          <p:cNvPr id="14" name="Oval 13">
            <a:extLst>
              <a:ext uri="{FF2B5EF4-FFF2-40B4-BE49-F238E27FC236}">
                <a16:creationId xmlns:a16="http://schemas.microsoft.com/office/drawing/2014/main" id="{742EBDFF-C676-430B-8523-B7BFE7303855}"/>
              </a:ext>
            </a:extLst>
          </p:cNvPr>
          <p:cNvSpPr/>
          <p:nvPr/>
        </p:nvSpPr>
        <p:spPr>
          <a:xfrm>
            <a:off x="6044117" y="162785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0F5CAC2-B87D-405B-8247-D479E1AFB9AF}"/>
              </a:ext>
            </a:extLst>
          </p:cNvPr>
          <p:cNvSpPr/>
          <p:nvPr/>
        </p:nvSpPr>
        <p:spPr>
          <a:xfrm>
            <a:off x="9178081" y="164817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FF935B-7100-498B-8A88-6A77AEEEDFE2}"/>
              </a:ext>
            </a:extLst>
          </p:cNvPr>
          <p:cNvSpPr/>
          <p:nvPr/>
        </p:nvSpPr>
        <p:spPr>
          <a:xfrm>
            <a:off x="6058270" y="2651077"/>
            <a:ext cx="301889"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8C8201-DCC0-4A3A-8108-17BB202CB6C7}"/>
              </a:ext>
            </a:extLst>
          </p:cNvPr>
          <p:cNvSpPr/>
          <p:nvPr/>
        </p:nvSpPr>
        <p:spPr>
          <a:xfrm>
            <a:off x="6167491" y="3722653"/>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97C8FD6-7DFD-47B1-80F7-2268FBB0678E}"/>
              </a:ext>
            </a:extLst>
          </p:cNvPr>
          <p:cNvSpPr/>
          <p:nvPr/>
        </p:nvSpPr>
        <p:spPr>
          <a:xfrm>
            <a:off x="9264369" y="3776321"/>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AEC497B-93A8-46C3-A7FB-5377A959F62A}"/>
              </a:ext>
            </a:extLst>
          </p:cNvPr>
          <p:cNvSpPr/>
          <p:nvPr/>
        </p:nvSpPr>
        <p:spPr>
          <a:xfrm>
            <a:off x="9144129" y="3371607"/>
            <a:ext cx="345212" cy="248455"/>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7222FB-0C82-47AA-9CE5-00D10127226E}"/>
              </a:ext>
            </a:extLst>
          </p:cNvPr>
          <p:cNvSpPr/>
          <p:nvPr/>
        </p:nvSpPr>
        <p:spPr>
          <a:xfrm>
            <a:off x="6023797" y="854353"/>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2EDB89-E2F6-447F-92F6-DA372ABDB548}"/>
              </a:ext>
            </a:extLst>
          </p:cNvPr>
          <p:cNvSpPr/>
          <p:nvPr/>
        </p:nvSpPr>
        <p:spPr>
          <a:xfrm>
            <a:off x="5945055" y="477527"/>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45F4D67-6C96-4867-AFD5-26944894B643}"/>
              </a:ext>
            </a:extLst>
          </p:cNvPr>
          <p:cNvSpPr/>
          <p:nvPr/>
        </p:nvSpPr>
        <p:spPr>
          <a:xfrm>
            <a:off x="9216569" y="50170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1420A43-6037-4CD7-B2FB-FE441149BA3F}"/>
              </a:ext>
            </a:extLst>
          </p:cNvPr>
          <p:cNvSpPr/>
          <p:nvPr/>
        </p:nvSpPr>
        <p:spPr>
          <a:xfrm>
            <a:off x="9289841" y="303473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9947F25-C92D-4272-ADA6-1C59CF5C7750}"/>
              </a:ext>
            </a:extLst>
          </p:cNvPr>
          <p:cNvSpPr/>
          <p:nvPr/>
        </p:nvSpPr>
        <p:spPr>
          <a:xfrm>
            <a:off x="6087295" y="3402975"/>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B8C69D6-B140-442C-89FC-B3E732E94D0A}"/>
              </a:ext>
            </a:extLst>
          </p:cNvPr>
          <p:cNvSpPr/>
          <p:nvPr/>
        </p:nvSpPr>
        <p:spPr>
          <a:xfrm>
            <a:off x="9292223" y="6035606"/>
            <a:ext cx="295732" cy="159247"/>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2AAC05-EBA9-4C4D-96E6-236582D2B69E}"/>
              </a:ext>
            </a:extLst>
          </p:cNvPr>
          <p:cNvSpPr/>
          <p:nvPr/>
        </p:nvSpPr>
        <p:spPr>
          <a:xfrm>
            <a:off x="9174573" y="126776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A1DF66-BAB2-4074-853C-81AC8F5CFD47}"/>
              </a:ext>
            </a:extLst>
          </p:cNvPr>
          <p:cNvSpPr/>
          <p:nvPr/>
        </p:nvSpPr>
        <p:spPr>
          <a:xfrm>
            <a:off x="9286333" y="270571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D3DAEFD-D1C5-413C-B1BC-ABD4E1B77F68}"/>
              </a:ext>
            </a:extLst>
          </p:cNvPr>
          <p:cNvSpPr/>
          <p:nvPr/>
        </p:nvSpPr>
        <p:spPr>
          <a:xfrm>
            <a:off x="6180853" y="3001499"/>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F565CF8-625C-4539-A1CA-4C55FAADFFAD}"/>
              </a:ext>
            </a:extLst>
          </p:cNvPr>
          <p:cNvSpPr/>
          <p:nvPr/>
        </p:nvSpPr>
        <p:spPr>
          <a:xfrm>
            <a:off x="9178081" y="868374"/>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9B9A5EF-27DA-434B-A6CC-067D0C137BEA}"/>
              </a:ext>
            </a:extLst>
          </p:cNvPr>
          <p:cNvSpPr/>
          <p:nvPr/>
        </p:nvSpPr>
        <p:spPr>
          <a:xfrm>
            <a:off x="6014720" y="5640440"/>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094DB27-D3BE-42A7-B80A-ABE1E9AC4217}"/>
              </a:ext>
            </a:extLst>
          </p:cNvPr>
          <p:cNvSpPr/>
          <p:nvPr/>
        </p:nvSpPr>
        <p:spPr>
          <a:xfrm>
            <a:off x="1046245" y="3505611"/>
            <a:ext cx="1156474" cy="1014967"/>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latin typeface="Arial Narrow" panose="020B0606020202030204" pitchFamily="34" charset="0"/>
            </a:endParaRPr>
          </a:p>
        </p:txBody>
      </p:sp>
      <p:sp>
        <p:nvSpPr>
          <p:cNvPr id="34" name="Oval 33">
            <a:extLst>
              <a:ext uri="{FF2B5EF4-FFF2-40B4-BE49-F238E27FC236}">
                <a16:creationId xmlns:a16="http://schemas.microsoft.com/office/drawing/2014/main" id="{804A3018-6071-4161-A787-8B3AFFD35215}"/>
              </a:ext>
            </a:extLst>
          </p:cNvPr>
          <p:cNvSpPr/>
          <p:nvPr/>
        </p:nvSpPr>
        <p:spPr>
          <a:xfrm>
            <a:off x="2416059" y="3500908"/>
            <a:ext cx="1196600" cy="1014967"/>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E4A0D4D-BA4A-4D21-A607-7E802CFA0E53}"/>
              </a:ext>
            </a:extLst>
          </p:cNvPr>
          <p:cNvSpPr/>
          <p:nvPr/>
        </p:nvSpPr>
        <p:spPr>
          <a:xfrm>
            <a:off x="3747462" y="3511069"/>
            <a:ext cx="1204229" cy="979923"/>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8593F53-BF21-4A8C-B002-DA49267059C5}"/>
              </a:ext>
            </a:extLst>
          </p:cNvPr>
          <p:cNvSpPr txBox="1"/>
          <p:nvPr/>
        </p:nvSpPr>
        <p:spPr>
          <a:xfrm>
            <a:off x="1238302" y="3722653"/>
            <a:ext cx="797789" cy="584775"/>
          </a:xfrm>
          <a:prstGeom prst="rect">
            <a:avLst/>
          </a:prstGeom>
          <a:noFill/>
        </p:spPr>
        <p:txBody>
          <a:bodyPr wrap="square" rtlCol="0">
            <a:spAutoFit/>
          </a:bodyPr>
          <a:lstStyle/>
          <a:p>
            <a:r>
              <a:rPr lang="en-US" sz="3200" b="1" dirty="0"/>
              <a:t>4/4</a:t>
            </a:r>
          </a:p>
        </p:txBody>
      </p:sp>
      <p:sp>
        <p:nvSpPr>
          <p:cNvPr id="37" name="TextBox 36">
            <a:extLst>
              <a:ext uri="{FF2B5EF4-FFF2-40B4-BE49-F238E27FC236}">
                <a16:creationId xmlns:a16="http://schemas.microsoft.com/office/drawing/2014/main" id="{1512EE73-0640-4A30-B781-9E719D3655ED}"/>
              </a:ext>
            </a:extLst>
          </p:cNvPr>
          <p:cNvSpPr txBox="1"/>
          <p:nvPr/>
        </p:nvSpPr>
        <p:spPr>
          <a:xfrm>
            <a:off x="2626455" y="3687327"/>
            <a:ext cx="770826" cy="584775"/>
          </a:xfrm>
          <a:prstGeom prst="rect">
            <a:avLst/>
          </a:prstGeom>
          <a:noFill/>
        </p:spPr>
        <p:txBody>
          <a:bodyPr wrap="square" rtlCol="0">
            <a:spAutoFit/>
          </a:bodyPr>
          <a:lstStyle/>
          <a:p>
            <a:r>
              <a:rPr lang="en-US" sz="3200" b="1" dirty="0"/>
              <a:t>3/4</a:t>
            </a:r>
          </a:p>
        </p:txBody>
      </p:sp>
      <p:sp>
        <p:nvSpPr>
          <p:cNvPr id="38" name="TextBox 37">
            <a:extLst>
              <a:ext uri="{FF2B5EF4-FFF2-40B4-BE49-F238E27FC236}">
                <a16:creationId xmlns:a16="http://schemas.microsoft.com/office/drawing/2014/main" id="{E54FBF1B-C3A3-42A0-B20C-28F872BCCFB8}"/>
              </a:ext>
            </a:extLst>
          </p:cNvPr>
          <p:cNvSpPr txBox="1"/>
          <p:nvPr/>
        </p:nvSpPr>
        <p:spPr>
          <a:xfrm>
            <a:off x="3981114" y="3661540"/>
            <a:ext cx="847854" cy="584775"/>
          </a:xfrm>
          <a:prstGeom prst="rect">
            <a:avLst/>
          </a:prstGeom>
          <a:noFill/>
        </p:spPr>
        <p:txBody>
          <a:bodyPr wrap="square" rtlCol="0">
            <a:spAutoFit/>
          </a:bodyPr>
          <a:lstStyle/>
          <a:p>
            <a:r>
              <a:rPr lang="en-US" sz="3200" b="1" dirty="0"/>
              <a:t>3/4</a:t>
            </a:r>
          </a:p>
        </p:txBody>
      </p:sp>
      <p:sp>
        <p:nvSpPr>
          <p:cNvPr id="7" name="Rectangle 6">
            <a:extLst>
              <a:ext uri="{FF2B5EF4-FFF2-40B4-BE49-F238E27FC236}">
                <a16:creationId xmlns:a16="http://schemas.microsoft.com/office/drawing/2014/main" id="{DBA17FC9-0666-475E-944A-BF1423CF726F}"/>
              </a:ext>
            </a:extLst>
          </p:cNvPr>
          <p:cNvSpPr/>
          <p:nvPr/>
        </p:nvSpPr>
        <p:spPr>
          <a:xfrm>
            <a:off x="0" y="0"/>
            <a:ext cx="5677744" cy="944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3298BC6-E616-46AC-8218-E78C5A374250}"/>
              </a:ext>
            </a:extLst>
          </p:cNvPr>
          <p:cNvSpPr txBox="1"/>
          <p:nvPr/>
        </p:nvSpPr>
        <p:spPr>
          <a:xfrm>
            <a:off x="75625" y="-66932"/>
            <a:ext cx="3830320" cy="923330"/>
          </a:xfrm>
          <a:prstGeom prst="rect">
            <a:avLst/>
          </a:prstGeom>
          <a:noFill/>
        </p:spPr>
        <p:txBody>
          <a:bodyPr wrap="square" rtlCol="0">
            <a:spAutoFit/>
          </a:bodyPr>
          <a:lstStyle/>
          <a:p>
            <a:r>
              <a:rPr lang="en-US" sz="5400" b="1" dirty="0">
                <a:solidFill>
                  <a:schemeClr val="bg1"/>
                </a:solidFill>
              </a:rPr>
              <a:t>Findings:</a:t>
            </a:r>
          </a:p>
        </p:txBody>
      </p:sp>
    </p:spTree>
    <p:extLst>
      <p:ext uri="{BB962C8B-B14F-4D97-AF65-F5344CB8AC3E}">
        <p14:creationId xmlns:p14="http://schemas.microsoft.com/office/powerpoint/2010/main" val="12238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284481" y="2032907"/>
            <a:ext cx="4124234" cy="1015663"/>
          </a:xfrm>
          <a:prstGeom prst="rect">
            <a:avLst/>
          </a:prstGeom>
          <a:noFill/>
        </p:spPr>
        <p:txBody>
          <a:bodyPr wrap="square" rtlCol="0">
            <a:spAutoFit/>
          </a:bodyPr>
          <a:lstStyle/>
          <a:p>
            <a:r>
              <a:rPr lang="en-US" sz="6000" dirty="0">
                <a:solidFill>
                  <a:schemeClr val="bg1"/>
                </a:solidFill>
              </a:rPr>
              <a:t>Correlations:</a:t>
            </a:r>
          </a:p>
        </p:txBody>
      </p:sp>
      <p:pic>
        <p:nvPicPr>
          <p:cNvPr id="4" name="Picture 3">
            <a:extLst>
              <a:ext uri="{FF2B5EF4-FFF2-40B4-BE49-F238E27FC236}">
                <a16:creationId xmlns:a16="http://schemas.microsoft.com/office/drawing/2014/main" id="{BD420869-4A42-4935-BB8A-1D81EA5B2388}"/>
              </a:ext>
            </a:extLst>
          </p:cNvPr>
          <p:cNvPicPr>
            <a:picLocks noChangeAspect="1"/>
          </p:cNvPicPr>
          <p:nvPr/>
        </p:nvPicPr>
        <p:blipFill>
          <a:blip r:embed="rId2"/>
          <a:stretch>
            <a:fillRect/>
          </a:stretch>
        </p:blipFill>
        <p:spPr>
          <a:xfrm>
            <a:off x="4344321" y="166123"/>
            <a:ext cx="7694770" cy="6363193"/>
          </a:xfrm>
          <a:prstGeom prst="rect">
            <a:avLst/>
          </a:prstGeom>
        </p:spPr>
      </p:pic>
      <p:sp>
        <p:nvSpPr>
          <p:cNvPr id="3" name="Oval 2">
            <a:extLst>
              <a:ext uri="{FF2B5EF4-FFF2-40B4-BE49-F238E27FC236}">
                <a16:creationId xmlns:a16="http://schemas.microsoft.com/office/drawing/2014/main" id="{E795F0A9-5A29-4588-B548-E4446B4E61A6}"/>
              </a:ext>
            </a:extLst>
          </p:cNvPr>
          <p:cNvSpPr/>
          <p:nvPr/>
        </p:nvSpPr>
        <p:spPr>
          <a:xfrm>
            <a:off x="5116007" y="2270759"/>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EBC205-9F60-4339-A4E8-C2310A5FB813}"/>
              </a:ext>
            </a:extLst>
          </p:cNvPr>
          <p:cNvSpPr/>
          <p:nvPr/>
        </p:nvSpPr>
        <p:spPr>
          <a:xfrm>
            <a:off x="5116007" y="3907748"/>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C00232-9744-41AC-B8E8-E7B3B7D24A9F}"/>
              </a:ext>
            </a:extLst>
          </p:cNvPr>
          <p:cNvSpPr/>
          <p:nvPr/>
        </p:nvSpPr>
        <p:spPr>
          <a:xfrm>
            <a:off x="6927932" y="4008645"/>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46230"/>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9C68-0C22-4EEC-B457-063807029368}">
  <ds:schemaRefs>
    <ds:schemaRef ds:uri="http://schemas.openxmlformats.org/package/2006/metadata/core-properties"/>
    <ds:schemaRef ds:uri="http://purl.org/dc/elements/1.1/"/>
    <ds:schemaRef ds:uri="16c05727-aa75-4e4a-9b5f-8a80a1165891"/>
    <ds:schemaRef ds:uri="71af3243-3dd4-4a8d-8c0d-dd76da1f02a5"/>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8B52BE-6787-403E-A094-B18CEB016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Calibri Light</vt:lpstr>
      <vt:lpstr>Constantia</vt:lpstr>
      <vt:lpstr>Corbel</vt:lpstr>
      <vt:lpstr>Helvetica Light</vt:lpstr>
      <vt:lpstr>Raleway</vt:lpstr>
      <vt:lpstr>Office Theme</vt:lpstr>
      <vt:lpstr>NoN-Toxic Communication</vt:lpstr>
      <vt:lpstr>28</vt:lpstr>
      <vt:lpstr>Problem:  Freedom of speech is … sometimes  toxic </vt:lpstr>
      <vt:lpstr>Examples:</vt:lpstr>
      <vt:lpstr>PowerPoint Presentation</vt:lpstr>
      <vt:lpstr>Methodology:</vt:lpstr>
      <vt:lpstr>Results:</vt:lpstr>
      <vt:lpstr>Top 5 Words Per Category:</vt:lpstr>
      <vt:lpstr>PowerPoint Presentation</vt:lpstr>
      <vt:lpstr>Recommendations</vt:lpstr>
      <vt:lpstr>Future Work:</vt:lpstr>
      <vt:lpstr>Photo Collage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2020-06-18T05:16:36Z</dcterms:created>
  <dcterms:modified xsi:type="dcterms:W3CDTF">2020-10-08T01:21:40Z</dcterms:modified>
</cp:coreProperties>
</file>