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96" r:id="rId5"/>
    <p:sldId id="2584" r:id="rId6"/>
    <p:sldId id="2565" r:id="rId7"/>
    <p:sldId id="2604" r:id="rId8"/>
    <p:sldId id="2601" r:id="rId9"/>
    <p:sldId id="2609" r:id="rId10"/>
    <p:sldId id="2567" r:id="rId11"/>
    <p:sldId id="2598" r:id="rId12"/>
    <p:sldId id="2603" r:id="rId13"/>
    <p:sldId id="2571" r:id="rId14"/>
    <p:sldId id="2581" r:id="rId15"/>
    <p:sldId id="2555" r:id="rId16"/>
    <p:sldId id="2607" r:id="rId17"/>
    <p:sldId id="2602" r:id="rId18"/>
    <p:sldId id="26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38" autoAdjust="0"/>
  </p:normalViewPr>
  <p:slideViewPr>
    <p:cSldViewPr snapToGrid="0" snapToObjects="1" showGuides="1">
      <p:cViewPr varScale="1">
        <p:scale>
          <a:sx n="63" d="100"/>
          <a:sy n="63" d="100"/>
        </p:scale>
        <p:origin x="804" y="5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6/23/2020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6.png"/><Relationship Id="rId1" Type="http://schemas.openxmlformats.org/officeDocument/2006/relationships/slideLayout" Target="../slideLayouts/slideLayout47.xml"/><Relationship Id="rId5" Type="http://schemas.openxmlformats.org/officeDocument/2006/relationships/image" Target="../media/image48.jpe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64.xml"/><Relationship Id="rId5" Type="http://schemas.openxmlformats.org/officeDocument/2006/relationships/image" Target="../media/image52.jpeg"/><Relationship Id="rId4" Type="http://schemas.openxmlformats.org/officeDocument/2006/relationships/image" Target="../media/image51.jpeg"/></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8.xml"/><Relationship Id="rId6" Type="http://schemas.openxmlformats.org/officeDocument/2006/relationships/image" Target="../media/image26.png"/><Relationship Id="rId11" Type="http://schemas.microsoft.com/office/2007/relationships/hdphoto" Target="../media/hdphoto3.wdp"/><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jpeg"/><Relationship Id="rId1" Type="http://schemas.openxmlformats.org/officeDocument/2006/relationships/slideLayout" Target="../slideLayouts/slideLayout51.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p:txBody>
          <a:bodyPr>
            <a:normAutofit/>
          </a:bodyPr>
          <a:lstStyle/>
          <a:p>
            <a:r>
              <a:rPr lang="en-US" dirty="0"/>
              <a:t>Using Natural Language Processing to identify toxic speech</a:t>
            </a:r>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Hopefully collective work can help everyone express themselves in more meaningful.</a:t>
            </a:r>
          </a:p>
          <a:p>
            <a:endParaRPr lang="en-US" dirty="0"/>
          </a:p>
          <a:p>
            <a:endParaRPr lang="en-US" dirty="0"/>
          </a:p>
          <a:p>
            <a:endParaRPr lang="en-US" dirty="0"/>
          </a:p>
          <a:p>
            <a:r>
              <a:rPr lang="en-US" dirty="0"/>
              <a:t>Thankfully the most severe types of toxic comments are less frequent. In some situations, speech can constitute a crime, such as in the case of criminal threats. </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417113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2" name="Picture 1">
            <a:extLst>
              <a:ext uri="{FF2B5EF4-FFF2-40B4-BE49-F238E27FC236}">
                <a16:creationId xmlns:a16="http://schemas.microsoft.com/office/drawing/2014/main" id="{52C5C067-6032-439C-831E-4360FB995564}"/>
              </a:ext>
            </a:extLst>
          </p:cNvPr>
          <p:cNvPicPr>
            <a:picLocks noChangeAspect="1"/>
          </p:cNvPicPr>
          <p:nvPr/>
        </p:nvPicPr>
        <p:blipFill>
          <a:blip r:embed="rId2"/>
          <a:stretch>
            <a:fillRect/>
          </a:stretch>
        </p:blipFill>
        <p:spPr>
          <a:xfrm>
            <a:off x="4479835" y="251989"/>
            <a:ext cx="7346627" cy="6333701"/>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4883026" y="2301239"/>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4883026" y="4185920"/>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843906" y="4196080"/>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a:bodyPr>
          <a:lstStyle/>
          <a:p>
            <a:pPr>
              <a:spcAft>
                <a:spcPts val="600"/>
              </a:spcAft>
            </a:pPr>
            <a:r>
              <a:rPr lang="en-US" dirty="0"/>
              <a:t>Background:</a:t>
            </a:r>
          </a:p>
          <a:p>
            <a:pPr>
              <a:spcAft>
                <a:spcPts val="600"/>
              </a:spcAft>
            </a:pPr>
            <a:r>
              <a:rPr lang="en-US" dirty="0"/>
              <a:t>Let’s talk….  in a constructive way</a:t>
            </a:r>
            <a:br>
              <a:rPr lang="en-US" dirty="0"/>
            </a:br>
            <a:endParaRPr lang="en-US" dirty="0"/>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67393" y="328204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28204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782159" y="3429000"/>
            <a:ext cx="4638588" cy="2388873"/>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4" name="Picture 3">
            <a:extLst>
              <a:ext uri="{FF2B5EF4-FFF2-40B4-BE49-F238E27FC236}">
                <a16:creationId xmlns:a16="http://schemas.microsoft.com/office/drawing/2014/main" id="{27CB7377-7474-4DD8-B036-E8E880A47DD5}"/>
              </a:ext>
            </a:extLst>
          </p:cNvPr>
          <p:cNvPicPr>
            <a:picLocks noChangeAspect="1"/>
          </p:cNvPicPr>
          <p:nvPr/>
        </p:nvPicPr>
        <p:blipFill>
          <a:blip r:embed="rId3"/>
          <a:stretch>
            <a:fillRect/>
          </a:stretch>
        </p:blipFill>
        <p:spPr>
          <a:xfrm>
            <a:off x="611662" y="3552924"/>
            <a:ext cx="4500872" cy="2366438"/>
          </a:xfrm>
          <a:prstGeom prst="rect">
            <a:avLst/>
          </a:prstGeom>
        </p:spPr>
      </p:pic>
      <p:pic>
        <p:nvPicPr>
          <p:cNvPr id="6" name="Graphic 5" descr="Radioactive">
            <a:extLst>
              <a:ext uri="{FF2B5EF4-FFF2-40B4-BE49-F238E27FC236}">
                <a16:creationId xmlns:a16="http://schemas.microsoft.com/office/drawing/2014/main" id="{00129EC4-B5E4-497E-A700-BDDC0973F5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49871" y="3437955"/>
            <a:ext cx="1058096" cy="1058096"/>
          </a:xfrm>
          <a:prstGeom prst="rect">
            <a:avLst/>
          </a:prstGeom>
        </p:spPr>
      </p:pic>
      <p:pic>
        <p:nvPicPr>
          <p:cNvPr id="15" name="Graphic 14" descr="Radioactive">
            <a:extLst>
              <a:ext uri="{FF2B5EF4-FFF2-40B4-BE49-F238E27FC236}">
                <a16:creationId xmlns:a16="http://schemas.microsoft.com/office/drawing/2014/main" id="{3826067F-599D-4DAF-826D-F349E54AF7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4423" y="5329811"/>
            <a:ext cx="647036" cy="647036"/>
          </a:xfrm>
          <a:prstGeom prst="rect">
            <a:avLst/>
          </a:prstGeom>
        </p:spPr>
      </p:pic>
      <p:pic>
        <p:nvPicPr>
          <p:cNvPr id="16" name="Graphic 15" descr="Radioactive">
            <a:extLst>
              <a:ext uri="{FF2B5EF4-FFF2-40B4-BE49-F238E27FC236}">
                <a16:creationId xmlns:a16="http://schemas.microsoft.com/office/drawing/2014/main" id="{C9902073-6515-4BFE-BD00-227D8AA735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324" y="4476278"/>
            <a:ext cx="647036" cy="647036"/>
          </a:xfrm>
          <a:prstGeom prst="rect">
            <a:avLst/>
          </a:prstGeom>
        </p:spPr>
      </p:pic>
      <p:pic>
        <p:nvPicPr>
          <p:cNvPr id="17" name="Graphic 16" descr="Radioactive">
            <a:extLst>
              <a:ext uri="{FF2B5EF4-FFF2-40B4-BE49-F238E27FC236}">
                <a16:creationId xmlns:a16="http://schemas.microsoft.com/office/drawing/2014/main" id="{6A6E456C-EA72-4325-B39E-DF4C004182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0280" y="4241825"/>
            <a:ext cx="647036" cy="647036"/>
          </a:xfrm>
          <a:prstGeom prst="rect">
            <a:avLst/>
          </a:prstGeom>
        </p:spPr>
      </p:pic>
      <p:pic>
        <p:nvPicPr>
          <p:cNvPr id="19" name="Graphic 18" descr="Radioactive">
            <a:extLst>
              <a:ext uri="{FF2B5EF4-FFF2-40B4-BE49-F238E27FC236}">
                <a16:creationId xmlns:a16="http://schemas.microsoft.com/office/drawing/2014/main" id="{071FE3D8-87EE-4914-BBFE-0CEC7BC9C9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0190" y="4244275"/>
            <a:ext cx="647036" cy="647036"/>
          </a:xfrm>
          <a:prstGeom prst="rect">
            <a:avLst/>
          </a:prstGeom>
        </p:spPr>
      </p:pic>
      <p:pic>
        <p:nvPicPr>
          <p:cNvPr id="20" name="Graphic 19" descr="Radioactive">
            <a:extLst>
              <a:ext uri="{FF2B5EF4-FFF2-40B4-BE49-F238E27FC236}">
                <a16:creationId xmlns:a16="http://schemas.microsoft.com/office/drawing/2014/main" id="{F32FDA77-76FE-4E16-AA30-E93DB382C1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84883" y="3663142"/>
            <a:ext cx="647036" cy="647036"/>
          </a:xfrm>
          <a:prstGeom prst="rect">
            <a:avLst/>
          </a:prstGeom>
        </p:spPr>
      </p:pic>
      <p:pic>
        <p:nvPicPr>
          <p:cNvPr id="21" name="Graphic 20" descr="Radioactive">
            <a:extLst>
              <a:ext uri="{FF2B5EF4-FFF2-40B4-BE49-F238E27FC236}">
                <a16:creationId xmlns:a16="http://schemas.microsoft.com/office/drawing/2014/main" id="{EF6E82F3-8637-4398-A0E5-D3A9743B6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39472" y="4738505"/>
            <a:ext cx="571511" cy="571511"/>
          </a:xfrm>
          <a:prstGeom prst="rect">
            <a:avLst/>
          </a:prstGeom>
        </p:spPr>
      </p:pic>
      <p:pic>
        <p:nvPicPr>
          <p:cNvPr id="22" name="Graphic 21" descr="Radioactive">
            <a:extLst>
              <a:ext uri="{FF2B5EF4-FFF2-40B4-BE49-F238E27FC236}">
                <a16:creationId xmlns:a16="http://schemas.microsoft.com/office/drawing/2014/main" id="{BDA3C95F-DA59-46C0-B3EE-A5F243BA01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3688" y="5494355"/>
            <a:ext cx="647036" cy="647036"/>
          </a:xfrm>
          <a:prstGeom prst="rect">
            <a:avLst/>
          </a:prstGeom>
        </p:spPr>
      </p:pic>
      <p:pic>
        <p:nvPicPr>
          <p:cNvPr id="23" name="Graphic 22" descr="Radioactive">
            <a:extLst>
              <a:ext uri="{FF2B5EF4-FFF2-40B4-BE49-F238E27FC236}">
                <a16:creationId xmlns:a16="http://schemas.microsoft.com/office/drawing/2014/main" id="{F6AC7826-BAE8-491A-825D-8800E0B04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8512" y="3620513"/>
            <a:ext cx="485872" cy="485872"/>
          </a:xfrm>
          <a:prstGeom prst="rect">
            <a:avLst/>
          </a:prstGeom>
        </p:spPr>
      </p:pic>
      <p:pic>
        <p:nvPicPr>
          <p:cNvPr id="24" name="Graphic 23" descr="Radioactive">
            <a:extLst>
              <a:ext uri="{FF2B5EF4-FFF2-40B4-BE49-F238E27FC236}">
                <a16:creationId xmlns:a16="http://schemas.microsoft.com/office/drawing/2014/main" id="{D5EBD08A-01DB-4384-A414-B4BF480AD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1696" y="4351740"/>
            <a:ext cx="384403" cy="384403"/>
          </a:xfrm>
          <a:prstGeom prst="rect">
            <a:avLst/>
          </a:prstGeom>
        </p:spPr>
      </p:pic>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1852" y="6018537"/>
            <a:ext cx="647036" cy="647036"/>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6262008" y="4587361"/>
            <a:ext cx="5333834" cy="523220"/>
          </a:xfrm>
          <a:prstGeom prst="rect">
            <a:avLst/>
          </a:prstGeom>
          <a:noFill/>
        </p:spPr>
        <p:txBody>
          <a:bodyPr wrap="square" rtlCol="0">
            <a:spAutoFit/>
          </a:bodyPr>
          <a:lstStyle/>
          <a:p>
            <a:r>
              <a:rPr lang="en-US" sz="2800" b="1" dirty="0">
                <a:solidFill>
                  <a:schemeClr val="accent4">
                    <a:lumMod val="50000"/>
                  </a:schemeClr>
                </a:solidFill>
              </a:rPr>
              <a:t>No… focus more on the words…..</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660400" y="2635242"/>
            <a:ext cx="4945062" cy="3483263"/>
          </a:xfrm>
        </p:spPr>
        <p:txBody>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6373951" y="202432"/>
            <a:ext cx="2483154" cy="1690983"/>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9348938" y="129248"/>
            <a:ext cx="2506409" cy="1764167"/>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9328329" y="1978817"/>
            <a:ext cx="2527020" cy="1627983"/>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433440"/>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6373951" y="1978817"/>
            <a:ext cx="2472367" cy="161470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87774" y="4460240"/>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573520" y="1381760"/>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513834" y="1369217"/>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573520" y="2214058"/>
            <a:ext cx="26416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643557" y="3071988"/>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562094" y="3126400"/>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497967" y="2824619"/>
            <a:ext cx="26416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572437" y="76970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6494068" y="452682"/>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508127" y="386087"/>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569753" y="2535059"/>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573520" y="279265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328329" y="5929133"/>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513834" y="1040541"/>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538607" y="222953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651889" y="2513326"/>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513834" y="704901"/>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518248"/>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9705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6025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60250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807392"/>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7889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752980"/>
            <a:ext cx="847854" cy="584775"/>
          </a:xfrm>
          <a:prstGeom prst="rect">
            <a:avLst/>
          </a:prstGeom>
          <a:noFill/>
        </p:spPr>
        <p:txBody>
          <a:bodyPr wrap="square" rtlCol="0">
            <a:spAutoFit/>
          </a:bodyPr>
          <a:lstStyle/>
          <a:p>
            <a:r>
              <a:rPr lang="en-US" sz="3200" b="1" dirty="0"/>
              <a:t>3/4</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0" y="3610596"/>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9122540" y="526521"/>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7331978" y="3916795"/>
            <a:ext cx="4849862" cy="2745315"/>
          </a:xfrm>
        </p:spPr>
        <p:txBody>
          <a:bodyPr>
            <a:normAutofit/>
          </a:bodyPr>
          <a:lstStyle/>
          <a:p>
            <a:r>
              <a:rPr lang="en-US" dirty="0"/>
              <a:t>Neural Networks:</a:t>
            </a:r>
          </a:p>
          <a:p>
            <a:pPr marL="342900" indent="-342900">
              <a:buFont typeface="Arial" panose="020B0604020202020204" pitchFamily="34" charset="0"/>
              <a:buChar char="•"/>
            </a:pPr>
            <a:r>
              <a:rPr lang="en-US" dirty="0"/>
              <a:t>multilayer perceptron</a:t>
            </a:r>
          </a:p>
          <a:p>
            <a:pPr marL="800100" lvl="1" indent="-342900">
              <a:buFont typeface="Arial" panose="020B0604020202020204" pitchFamily="34" charset="0"/>
              <a:buChar char="•"/>
            </a:pPr>
            <a:r>
              <a:rPr lang="en-US" dirty="0"/>
              <a:t>Neurons</a:t>
            </a:r>
          </a:p>
          <a:p>
            <a:pPr marL="800100" lvl="1" indent="-342900">
              <a:buFont typeface="Arial" panose="020B0604020202020204" pitchFamily="34" charset="0"/>
              <a:buChar char="•"/>
            </a:pPr>
            <a:r>
              <a:rPr lang="en-US" dirty="0"/>
              <a:t>Synapses</a:t>
            </a:r>
          </a:p>
          <a:p>
            <a:pPr marL="800100" lvl="1" indent="-342900">
              <a:buFont typeface="Arial" panose="020B0604020202020204" pitchFamily="34" charset="0"/>
              <a:buChar char="•"/>
            </a:pPr>
            <a:r>
              <a:rPr lang="en-US" dirty="0"/>
              <a:t>Input and output</a:t>
            </a:r>
          </a:p>
          <a:p>
            <a:pPr marL="342900" indent="-342900">
              <a:buFont typeface="Arial" panose="020B0604020202020204" pitchFamily="34" charset="0"/>
              <a:buChar char="•"/>
            </a:pPr>
            <a:r>
              <a:rPr lang="en-US" dirty="0"/>
              <a:t>Recurrent Neural Networks</a:t>
            </a:r>
          </a:p>
          <a:p>
            <a:pPr marL="800100" lvl="1" indent="-342900">
              <a:buFont typeface="Arial" panose="020B0604020202020204" pitchFamily="34" charset="0"/>
              <a:buChar char="•"/>
            </a:pPr>
            <a:r>
              <a:rPr lang="en-US" dirty="0"/>
              <a:t>Added ‘</a:t>
            </a:r>
            <a:r>
              <a:rPr lang="en-US" sz="1400" b="1" dirty="0">
                <a:solidFill>
                  <a:srgbClr val="00B050"/>
                </a:solidFill>
              </a:rPr>
              <a:t>weights</a:t>
            </a:r>
            <a:r>
              <a:rPr lang="en-US" dirty="0"/>
              <a:t>’ to maintain state</a:t>
            </a:r>
          </a:p>
          <a:p>
            <a:pPr marL="800100" lvl="1" indent="-342900">
              <a:buFont typeface="Arial" panose="020B0604020202020204" pitchFamily="34" charset="0"/>
              <a:buChar char="•"/>
            </a:pPr>
            <a:r>
              <a:rPr lang="en-US" dirty="0"/>
              <a:t>Long Short Term Memory </a:t>
            </a:r>
            <a:r>
              <a:rPr lang="en-US" b="1" dirty="0"/>
              <a:t>LSTM</a:t>
            </a:r>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445673"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4FD0083-A820-431C-A365-46FB0E9E11FA}"/>
              </a:ext>
            </a:extLst>
          </p:cNvPr>
          <p:cNvSpPr/>
          <p:nvPr/>
        </p:nvSpPr>
        <p:spPr>
          <a:xfrm>
            <a:off x="8633378" y="431175"/>
            <a:ext cx="45719" cy="1097237"/>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CC4904D-1FCC-4B50-8546-64C1F361BF62}"/>
              </a:ext>
            </a:extLst>
          </p:cNvPr>
          <p:cNvSpPr txBox="1"/>
          <p:nvPr/>
        </p:nvSpPr>
        <p:spPr>
          <a:xfrm>
            <a:off x="7148068"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3" name="TextBox 32">
            <a:extLst>
              <a:ext uri="{FF2B5EF4-FFF2-40B4-BE49-F238E27FC236}">
                <a16:creationId xmlns:a16="http://schemas.microsoft.com/office/drawing/2014/main" id="{F2E204AA-88CA-4B2C-9102-8DDEAD4DEC1C}"/>
              </a:ext>
            </a:extLst>
          </p:cNvPr>
          <p:cNvSpPr txBox="1"/>
          <p:nvPr/>
        </p:nvSpPr>
        <p:spPr>
          <a:xfrm>
            <a:off x="8306086" y="2125482"/>
            <a:ext cx="841048" cy="430887"/>
          </a:xfrm>
          <a:prstGeom prst="rect">
            <a:avLst/>
          </a:prstGeom>
          <a:solidFill>
            <a:schemeClr val="bg2"/>
          </a:solidFill>
        </p:spPr>
        <p:txBody>
          <a:bodyPr wrap="square" rtlCol="0">
            <a:spAutoFit/>
          </a:bodyPr>
          <a:lstStyle/>
          <a:p>
            <a:pPr algn="ctr"/>
            <a:r>
              <a:rPr lang="en-US" sz="1100" b="1" dirty="0">
                <a:solidFill>
                  <a:schemeClr val="bg1"/>
                </a:solidFill>
              </a:rPr>
              <a:t>Padded </a:t>
            </a:r>
          </a:p>
          <a:p>
            <a:pPr algn="ctr"/>
            <a:r>
              <a:rPr lang="en-US" sz="1100" b="1" dirty="0">
                <a:solidFill>
                  <a:schemeClr val="bg1"/>
                </a:solidFill>
              </a:rPr>
              <a:t>Vector</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Recurrent 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9061863" y="671638"/>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9225990" y="1058880"/>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335476"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413863" y="3916795"/>
            <a:ext cx="4950866" cy="1849774"/>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Natural Language Processing (NLP):</a:t>
            </a:r>
          </a:p>
          <a:p>
            <a:pPr marL="342900" indent="-342900">
              <a:buFont typeface="Arial" panose="020B0604020202020204" pitchFamily="34" charset="0"/>
              <a:buChar char="•"/>
            </a:pPr>
            <a:r>
              <a:rPr lang="en-US" sz="1900" dirty="0"/>
              <a:t>“Tokenizes” text</a:t>
            </a:r>
          </a:p>
          <a:p>
            <a:endParaRPr lang="en-US" sz="1900" dirty="0"/>
          </a:p>
          <a:p>
            <a:pPr marL="342900" indent="-342900">
              <a:buFont typeface="Arial" panose="020B0604020202020204" pitchFamily="34" charset="0"/>
              <a:buChar char="•"/>
            </a:pPr>
            <a:r>
              <a:rPr lang="en-US" sz="1900" dirty="0"/>
              <a:t>Uses resulting tokens to create </a:t>
            </a:r>
            <a:r>
              <a:rPr lang="en-US" sz="1900" b="1" dirty="0"/>
              <a:t>vectors</a:t>
            </a:r>
            <a:r>
              <a:rPr lang="en-US" sz="19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3276809590"/>
              </p:ext>
            </p:extLst>
          </p:nvPr>
        </p:nvGraphicFramePr>
        <p:xfrm>
          <a:off x="8720666" y="3498209"/>
          <a:ext cx="3040699" cy="2801951"/>
        </p:xfrm>
        <a:graphic>
          <a:graphicData uri="http://schemas.openxmlformats.org/drawingml/2006/table">
            <a:tbl>
              <a:tblPr/>
              <a:tblGrid>
                <a:gridCol w="1441516">
                  <a:extLst>
                    <a:ext uri="{9D8B030D-6E8A-4147-A177-3AD203B41FA5}">
                      <a16:colId xmlns:a16="http://schemas.microsoft.com/office/drawing/2014/main" val="622717998"/>
                    </a:ext>
                  </a:extLst>
                </a:gridCol>
                <a:gridCol w="1599183">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2275264"/>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953776"/>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3536021"/>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18323" y="1074809"/>
            <a:ext cx="3977648" cy="731694"/>
          </a:xfrm>
        </p:spPr>
        <p:txBody>
          <a:bodyPr anchor="ctr">
            <a:normAutofit/>
          </a:bodyPr>
          <a:lstStyle/>
          <a:p>
            <a:r>
              <a:rPr lang="en-US" sz="1600" b="1" dirty="0">
                <a:solidFill>
                  <a:schemeClr val="accent5">
                    <a:lumMod val="75000"/>
                    <a:lumOff val="25000"/>
                  </a:schemeClr>
                </a:solidFill>
              </a:rPr>
              <a:t>Use model to identify comments that are toxic in nature.</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2365537"/>
            <a:ext cx="3977648" cy="731694"/>
          </a:xfrm>
        </p:spPr>
        <p:txBody>
          <a:bodyPr anchor="ctr">
            <a:normAutofit/>
          </a:bodyPr>
          <a:lstStyle/>
          <a:p>
            <a:r>
              <a:rPr lang="en-US" sz="1600" b="1" dirty="0">
                <a:solidFill>
                  <a:schemeClr val="accent5">
                    <a:lumMod val="75000"/>
                    <a:lumOff val="25000"/>
                  </a:schemeClr>
                </a:solidFill>
              </a:rPr>
              <a:t>Develop metrics 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3695479"/>
            <a:ext cx="4149254" cy="731694"/>
          </a:xfrm>
        </p:spPr>
        <p:txBody>
          <a:bodyPr anchor="ctr">
            <a:normAutofit fontScale="92500"/>
          </a:bodyPr>
          <a:lstStyle/>
          <a:p>
            <a:r>
              <a:rPr lang="en-US" sz="1600" b="1" dirty="0">
                <a:solidFill>
                  <a:schemeClr val="accent5">
                    <a:lumMod val="75000"/>
                    <a:lumOff val="25000"/>
                  </a:schemeClr>
                </a:solidFill>
              </a:rPr>
              <a:t>Invest in future work to further develop existing models to specifically identify severe forms, targeting threats and identity based hate specifically</a:t>
            </a: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29386" y="4840833"/>
            <a:ext cx="3977648" cy="731694"/>
          </a:xfrm>
        </p:spPr>
        <p:txBody>
          <a:bodyPr anchor="ctr">
            <a:normAutofit fontScale="92500" lnSpcReduction="10000"/>
          </a:bodyPr>
          <a:lstStyle/>
          <a:p>
            <a:r>
              <a:rPr lang="en-US" sz="1800" b="1" dirty="0">
                <a:solidFill>
                  <a:schemeClr val="accent5">
                    <a:lumMod val="75000"/>
                    <a:lumOff val="25000"/>
                  </a:schemeClr>
                </a:solidFill>
              </a:rPr>
              <a:t>Research and implement best practices 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4563" y="4749480"/>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72754" y="4813343"/>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8B52BE-6787-403E-A094-B18CEB016691}">
  <ds:schemaRefs>
    <ds:schemaRef ds:uri="http://schemas.microsoft.com/sharepoint/v3/contenttype/forms"/>
  </ds:schemaRefs>
</ds:datastoreItem>
</file>

<file path=customXml/itemProps3.xml><?xml version="1.0" encoding="utf-8"?>
<ds:datastoreItem xmlns:ds="http://schemas.openxmlformats.org/officeDocument/2006/customXml" ds:itemID="{D0FE9C68-0C22-4EEC-B457-063807029368}">
  <ds:schemaRefs>
    <ds:schemaRef ds:uri="http://schemas.microsoft.com/office/2006/metadata/properties"/>
    <ds:schemaRef ds:uri="http://purl.org/dc/elements/1.1/"/>
    <ds:schemaRef ds:uri="http://purl.org/dc/dcmitype/"/>
    <ds:schemaRef ds:uri="71af3243-3dd4-4a8d-8c0d-dd76da1f02a5"/>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117</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Top 5 Words Per Category:</vt:lpstr>
      <vt:lpstr>Methodology:</vt:lpstr>
      <vt:lpstr>Results:</vt:lpstr>
      <vt:lpstr>Recommendations</vt:lpstr>
      <vt:lpstr>Future Work:</vt:lpstr>
      <vt:lpstr>Photo Collage</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2020-06-24T00:18:19Z</dcterms:modified>
</cp:coreProperties>
</file>